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316" r:id="rId2"/>
    <p:sldId id="340" r:id="rId3"/>
    <p:sldId id="341" r:id="rId4"/>
    <p:sldId id="342" r:id="rId5"/>
    <p:sldId id="343" r:id="rId6"/>
    <p:sldId id="344" r:id="rId7"/>
    <p:sldId id="345" r:id="rId8"/>
    <p:sldId id="346" r:id="rId9"/>
    <p:sldId id="347" r:id="rId10"/>
    <p:sldId id="348" r:id="rId11"/>
    <p:sldId id="349" r:id="rId12"/>
    <p:sldId id="350" r:id="rId13"/>
    <p:sldId id="351" r:id="rId14"/>
    <p:sldId id="352" r:id="rId15"/>
    <p:sldId id="353" r:id="rId16"/>
    <p:sldId id="354" r:id="rId17"/>
    <p:sldId id="355" r:id="rId18"/>
    <p:sldId id="356" r:id="rId19"/>
    <p:sldId id="357" r:id="rId20"/>
    <p:sldId id="358" r:id="rId21"/>
    <p:sldId id="359" r:id="rId22"/>
    <p:sldId id="360" r:id="rId23"/>
    <p:sldId id="361" r:id="rId24"/>
    <p:sldId id="362" r:id="rId25"/>
    <p:sldId id="363" r:id="rId26"/>
    <p:sldId id="364" r:id="rId27"/>
    <p:sldId id="365" r:id="rId28"/>
    <p:sldId id="366" r:id="rId29"/>
    <p:sldId id="367" r:id="rId30"/>
    <p:sldId id="368" r:id="rId31"/>
    <p:sldId id="369" r:id="rId32"/>
    <p:sldId id="370" r:id="rId33"/>
    <p:sldId id="371" r:id="rId34"/>
    <p:sldId id="372" r:id="rId35"/>
    <p:sldId id="373" r:id="rId36"/>
    <p:sldId id="374" r:id="rId37"/>
    <p:sldId id="375" r:id="rId38"/>
    <p:sldId id="376" r:id="rId39"/>
    <p:sldId id="377" r:id="rId40"/>
    <p:sldId id="378" r:id="rId41"/>
    <p:sldId id="379" r:id="rId42"/>
    <p:sldId id="380" r:id="rId43"/>
    <p:sldId id="381" r:id="rId44"/>
    <p:sldId id="382" r:id="rId45"/>
    <p:sldId id="383" r:id="rId46"/>
    <p:sldId id="384" r:id="rId47"/>
    <p:sldId id="385" r:id="rId48"/>
    <p:sldId id="386" r:id="rId49"/>
    <p:sldId id="387" r:id="rId50"/>
    <p:sldId id="388" r:id="rId51"/>
    <p:sldId id="338" r:id="rId52"/>
    <p:sldId id="315" r:id="rId5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Te1PWDuiBsyigf3sAJcOA" hashData="jj/J3AejWvjylZ0byc5HJgumx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8D511B"/>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266" y="-4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upload.wikimedia.org/wikipedia/commons/5/5a/Leopard_on_a_horizontal_tree_trunk.jpg" TargetMode="Externa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upload.wikimedia.org/wikipedia/commons/5/5a/Leopard_on_a_horizontal_tree_trunk.jpg"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jpeg"/></Relationships>
</file>

<file path=ppt/slides/_rels/slide5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3" descr="2_leopardos.jpg "/>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14" name="Picture 3" descr="yaguarete"/>
          <p:cNvPicPr>
            <a:picLocks noChangeAspect="1" noChangeArrowheads="1"/>
          </p:cNvPicPr>
          <p:nvPr/>
        </p:nvPicPr>
        <p:blipFill>
          <a:blip r:embed="rId4"/>
          <a:srcRect b="7614"/>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500034" y="214290"/>
            <a:ext cx="7500958" cy="1200310"/>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LEOPARDOS</a:t>
            </a:r>
            <a:endParaRPr lang="es-ES" sz="7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5"/>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6"/>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6"/>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6"/>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6"/>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7"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2357454" cy="646331"/>
          </a:xfrm>
          <a:prstGeom prst="rect">
            <a:avLst/>
          </a:prstGeom>
          <a:solidFill>
            <a:srgbClr val="FF33CC"/>
          </a:solidFill>
        </p:spPr>
        <p:txBody>
          <a:bodyPr wrap="square" rtlCol="0">
            <a:spAutoFit/>
          </a:bodyPr>
          <a:lstStyle/>
          <a:p>
            <a:r>
              <a:rPr lang="es-ES" dirty="0" smtClean="0"/>
              <a:t>LA VIDA ES BELLA</a:t>
            </a:r>
          </a:p>
          <a:p>
            <a:r>
              <a:rPr lang="es-ES" dirty="0" smtClean="0"/>
              <a:t>TEA  FOR TWO</a:t>
            </a:r>
            <a:endParaRPr lang="es-ES" dirty="0"/>
          </a:p>
        </p:txBody>
      </p:sp>
    </p:spTree>
  </p:cSld>
  <p:clrMapOvr>
    <a:masterClrMapping/>
  </p:clrMapOvr>
  <p:transition spd="slow" advClick="0" advTm="12000">
    <p:dissolve/>
    <p:sndAc>
      <p:stSnd loop="1">
        <p:snd r:embed="rId2" name="Banda-Sonora-La-vida-es-bell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0" y="0"/>
            <a:ext cx="9144000" cy="6858000"/>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3074" name="Rectangle 2"/>
          <p:cNvSpPr>
            <a:spLocks noChangeArrowheads="1"/>
          </p:cNvSpPr>
          <p:nvPr/>
        </p:nvSpPr>
        <p:spPr bwMode="auto">
          <a:xfrm>
            <a:off x="785786" y="3643314"/>
            <a:ext cx="7674001" cy="3046988"/>
          </a:xfrm>
          <a:prstGeom prst="rect">
            <a:avLst/>
          </a:prstGeom>
          <a:solidFill>
            <a:srgbClr val="663300"/>
          </a:solidFill>
          <a:ln w="9525">
            <a:noFill/>
            <a:miter lim="800000"/>
            <a:headEnd/>
            <a:tailEnd/>
          </a:ln>
        </p:spPr>
        <p:txBody>
          <a:bodyPr wrap="square" anchor="ctr">
            <a:spAutoFit/>
          </a:bodyPr>
          <a:lstStyle/>
          <a:p>
            <a:pPr algn="ctr"/>
            <a:r>
              <a:rPr lang="es-ES_tradnl" sz="2400" b="1" dirty="0">
                <a:solidFill>
                  <a:srgbClr val="E2A36A"/>
                </a:solidFill>
              </a:rPr>
              <a:t>El leopardo (</a:t>
            </a:r>
            <a:r>
              <a:rPr lang="es-ES_tradnl" sz="2400" b="1" i="1" dirty="0" err="1">
                <a:solidFill>
                  <a:srgbClr val="E2A36A"/>
                </a:solidFill>
              </a:rPr>
              <a:t>Panthera</a:t>
            </a:r>
            <a:r>
              <a:rPr lang="es-ES_tradnl" sz="2400" b="1" i="1" dirty="0">
                <a:solidFill>
                  <a:srgbClr val="E2A36A"/>
                </a:solidFill>
              </a:rPr>
              <a:t> </a:t>
            </a:r>
            <a:r>
              <a:rPr lang="es-ES_tradnl" sz="2400" b="1" i="1" dirty="0" err="1">
                <a:solidFill>
                  <a:srgbClr val="E2A36A"/>
                </a:solidFill>
              </a:rPr>
              <a:t>pardus</a:t>
            </a:r>
            <a:r>
              <a:rPr lang="es-ES_tradnl" sz="2400" b="1" dirty="0">
                <a:solidFill>
                  <a:srgbClr val="E2A36A"/>
                </a:solidFill>
              </a:rPr>
              <a:t>) es una especie de mamífero carnívoro de la familia de los félidos. Como los otros tres grandes felinos del género </a:t>
            </a:r>
            <a:r>
              <a:rPr lang="es-ES_tradnl" sz="2400" b="1" i="1" dirty="0" err="1">
                <a:solidFill>
                  <a:srgbClr val="E2A36A"/>
                </a:solidFill>
              </a:rPr>
              <a:t>Panthera</a:t>
            </a:r>
            <a:r>
              <a:rPr lang="es-ES_tradnl" sz="2400" b="1" dirty="0">
                <a:solidFill>
                  <a:srgbClr val="E2A36A"/>
                </a:solidFill>
              </a:rPr>
              <a:t>, el león, el tigre y el jaguar, están caracterizados por una modificación en el hueso hioides que les permite rugir. También se le llama pantera, cuando presenta un pelaje completamente oscuro (</a:t>
            </a:r>
            <a:r>
              <a:rPr lang="es-ES_tradnl" sz="2400" b="1" dirty="0" err="1">
                <a:solidFill>
                  <a:srgbClr val="E2A36A"/>
                </a:solidFill>
              </a:rPr>
              <a:t>melánico</a:t>
            </a:r>
            <a:r>
              <a:rPr lang="es-ES_tradnl" sz="2400" b="1" dirty="0">
                <a:solidFill>
                  <a:srgbClr val="E2A36A"/>
                </a:solidFill>
              </a:rPr>
              <a:t>).</a:t>
            </a:r>
            <a:r>
              <a:rPr lang="es-ES_tradnl" dirty="0"/>
              <a:t> </a:t>
            </a:r>
          </a:p>
        </p:txBody>
      </p:sp>
      <p:pic>
        <p:nvPicPr>
          <p:cNvPr id="3075" name="Picture 3" descr="Archivo:Leopard on a horizontal tree trunk.jpg">
            <a:hlinkClick r:id="rId2"/>
          </p:cNvPr>
          <p:cNvPicPr>
            <a:picLocks noChangeAspect="1" noChangeArrowheads="1"/>
          </p:cNvPicPr>
          <p:nvPr/>
        </p:nvPicPr>
        <p:blipFill>
          <a:blip r:embed="rId3"/>
          <a:srcRect b="17018"/>
          <a:stretch>
            <a:fillRect/>
          </a:stretch>
        </p:blipFill>
        <p:spPr bwMode="auto">
          <a:xfrm>
            <a:off x="1714480" y="0"/>
            <a:ext cx="5967680" cy="3571876"/>
          </a:xfrm>
          <a:prstGeom prst="rect">
            <a:avLst/>
          </a:prstGeom>
          <a:noFill/>
          <a:ln w="9525">
            <a:noFill/>
            <a:miter lim="800000"/>
            <a:headEnd/>
            <a:tailEnd/>
          </a:ln>
        </p:spPr>
      </p:pic>
      <p:pic>
        <p:nvPicPr>
          <p:cNvPr id="7" name="Picture 4" descr="12"/>
          <p:cNvPicPr>
            <a:picLocks noChangeAspect="1" noChangeArrowheads="1"/>
          </p:cNvPicPr>
          <p:nvPr/>
        </p:nvPicPr>
        <p:blipFill>
          <a:blip r:embed="rId4"/>
          <a:srcRect/>
          <a:stretch>
            <a:fillRect/>
          </a:stretch>
        </p:blipFill>
        <p:spPr bwMode="auto">
          <a:xfrm>
            <a:off x="500034" y="3571876"/>
            <a:ext cx="8143932" cy="3286124"/>
          </a:xfrm>
          <a:prstGeom prst="rect">
            <a:avLst/>
          </a:prstGeom>
          <a:noFill/>
          <a:ln w="9525">
            <a:noFill/>
            <a:miter lim="800000"/>
            <a:headEnd/>
            <a:tailEnd/>
          </a:ln>
        </p:spPr>
      </p:pic>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decel="100000"/>
                                        <p:tgtEl>
                                          <p:spTgt spid="5"/>
                                        </p:tgtEl>
                                      </p:cBhvr>
                                    </p:animEffect>
                                    <p:anim calcmode="lin" valueType="num">
                                      <p:cBhvr>
                                        <p:cTn id="8" dur="4000" decel="100000" fill="hold"/>
                                        <p:tgtEl>
                                          <p:spTgt spid="5"/>
                                        </p:tgtEl>
                                        <p:attrNameLst>
                                          <p:attrName>style.rotation</p:attrName>
                                        </p:attrNameLst>
                                      </p:cBhvr>
                                      <p:tavLst>
                                        <p:tav tm="0">
                                          <p:val>
                                            <p:fltVal val="-90"/>
                                          </p:val>
                                        </p:tav>
                                        <p:tav tm="100000">
                                          <p:val>
                                            <p:fltVal val="0"/>
                                          </p:val>
                                        </p:tav>
                                      </p:tavLst>
                                    </p:anim>
                                    <p:anim calcmode="lin" valueType="num">
                                      <p:cBhvr>
                                        <p:cTn id="9" dur="4000" decel="100000" fill="hold"/>
                                        <p:tgtEl>
                                          <p:spTgt spid="5"/>
                                        </p:tgtEl>
                                        <p:attrNameLst>
                                          <p:attrName>ppt_x</p:attrName>
                                        </p:attrNameLst>
                                      </p:cBhvr>
                                      <p:tavLst>
                                        <p:tav tm="0">
                                          <p:val>
                                            <p:strVal val="#ppt_x+0.4"/>
                                          </p:val>
                                        </p:tav>
                                        <p:tav tm="100000">
                                          <p:val>
                                            <p:strVal val="#ppt_x-0.05"/>
                                          </p:val>
                                        </p:tav>
                                      </p:tavLst>
                                    </p:anim>
                                    <p:anim calcmode="lin" valueType="num">
                                      <p:cBhvr>
                                        <p:cTn id="10" dur="4000" decel="100000" fill="hold"/>
                                        <p:tgtEl>
                                          <p:spTgt spid="5"/>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5"/>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5"/>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7"/>
                                        </p:tgtEl>
                                        <p:attrNameLst>
                                          <p:attrName>style.visibility</p:attrName>
                                        </p:attrNameLst>
                                      </p:cBhvr>
                                      <p:to>
                                        <p:strVal val="visible"/>
                                      </p:to>
                                    </p:set>
                                    <p:anim calcmode="lin" valueType="num">
                                      <p:cBhvr>
                                        <p:cTn id="16" dur="5000" fill="hold"/>
                                        <p:tgtEl>
                                          <p:spTgt spid="7"/>
                                        </p:tgtEl>
                                        <p:attrNameLst>
                                          <p:attrName>ppt_w</p:attrName>
                                        </p:attrNameLst>
                                      </p:cBhvr>
                                      <p:tavLst>
                                        <p:tav tm="0">
                                          <p:val>
                                            <p:fltVal val="0"/>
                                          </p:val>
                                        </p:tav>
                                        <p:tav tm="100000">
                                          <p:val>
                                            <p:strVal val="#ppt_w"/>
                                          </p:val>
                                        </p:tav>
                                      </p:tavLst>
                                    </p:anim>
                                    <p:anim calcmode="lin" valueType="num">
                                      <p:cBhvr>
                                        <p:cTn id="17" dur="5000" fill="hold"/>
                                        <p:tgtEl>
                                          <p:spTgt spid="7"/>
                                        </p:tgtEl>
                                        <p:attrNameLst>
                                          <p:attrName>ppt_h</p:attrName>
                                        </p:attrNameLst>
                                      </p:cBhvr>
                                      <p:tavLst>
                                        <p:tav tm="0">
                                          <p:val>
                                            <p:fltVal val="0"/>
                                          </p:val>
                                        </p:tav>
                                        <p:tav tm="100000">
                                          <p:val>
                                            <p:strVal val="#ppt_h"/>
                                          </p:val>
                                        </p:tav>
                                      </p:tavLst>
                                    </p:anim>
                                    <p:anim calcmode="lin" valueType="num">
                                      <p:cBhvr>
                                        <p:cTn id="18" dur="5000" fill="hold"/>
                                        <p:tgtEl>
                                          <p:spTgt spid="7"/>
                                        </p:tgtEl>
                                        <p:attrNameLst>
                                          <p:attrName>style.rotation</p:attrName>
                                        </p:attrNameLst>
                                      </p:cBhvr>
                                      <p:tavLst>
                                        <p:tav tm="0">
                                          <p:val>
                                            <p:fltVal val="90"/>
                                          </p:val>
                                        </p:tav>
                                        <p:tav tm="100000">
                                          <p:val>
                                            <p:fltVal val="0"/>
                                          </p:val>
                                        </p:tav>
                                      </p:tavLst>
                                    </p:anim>
                                    <p:animEffect transition="in" filter="fade">
                                      <p:cBhvr>
                                        <p:cTn id="19"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3" descr="leopardo-de-frente"/>
          <p:cNvPicPr>
            <a:picLocks noChangeAspect="1" noChangeArrowheads="1"/>
          </p:cNvPicPr>
          <p:nvPr/>
        </p:nvPicPr>
        <p:blipFill>
          <a:blip r:embed="rId2"/>
          <a:srcRect/>
          <a:stretch>
            <a:fillRect/>
          </a:stretch>
        </p:blipFill>
        <p:spPr bwMode="auto">
          <a:xfrm>
            <a:off x="0" y="0"/>
            <a:ext cx="9144000" cy="690245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sp>
        <p:nvSpPr>
          <p:cNvPr id="5122" name="Rectangle 2"/>
          <p:cNvSpPr>
            <a:spLocks noChangeArrowheads="1"/>
          </p:cNvSpPr>
          <p:nvPr/>
        </p:nvSpPr>
        <p:spPr bwMode="auto">
          <a:xfrm>
            <a:off x="857224" y="1214422"/>
            <a:ext cx="7564435" cy="4524315"/>
          </a:xfrm>
          <a:prstGeom prst="rect">
            <a:avLst/>
          </a:prstGeom>
          <a:noFill/>
          <a:ln w="9525">
            <a:noFill/>
            <a:miter lim="800000"/>
            <a:headEnd/>
            <a:tailEnd/>
          </a:ln>
        </p:spPr>
        <p:txBody>
          <a:bodyPr wrap="square" anchor="ctr">
            <a:spAutoFit/>
          </a:bodyPr>
          <a:lstStyle/>
          <a:p>
            <a:pPr algn="ctr"/>
            <a:r>
              <a:rPr lang="es-ES_tradnl" sz="2400" b="1" dirty="0">
                <a:solidFill>
                  <a:srgbClr val="E2A36A"/>
                </a:solidFill>
              </a:rPr>
              <a:t>El leopardo es uno de los grandes felinos más adaptables. Excepto en desiertos, habita en todo tipo de hábitat siempre que tenga un lugar donde esconderse y existan suficientes presas para sobrevivir; se encuentra presente en todo tipo de bosque y selva, en las sabanas, en los sembrados y en lugares rocosos. En algunos hábitats, el leopardo desarrolla formas para evadir a otros depredadores mayores o más numerosos como es el caso del león y las hienas en África y el tigre en Asia. Realmente, el único factor que limita al leopardo son las personas.</a:t>
            </a:r>
            <a:r>
              <a:rPr lang="es-ES_tradnl" dirty="0"/>
              <a:t> </a:t>
            </a:r>
          </a:p>
        </p:txBody>
      </p:sp>
      <p:pic>
        <p:nvPicPr>
          <p:cNvPr id="4" name="Picture 4" descr="12"/>
          <p:cNvPicPr>
            <a:picLocks noChangeAspect="1" noChangeArrowheads="1"/>
          </p:cNvPicPr>
          <p:nvPr/>
        </p:nvPicPr>
        <p:blipFill>
          <a:blip r:embed="rId2"/>
          <a:srcRect/>
          <a:stretch>
            <a:fillRect/>
          </a:stretch>
        </p:blipFill>
        <p:spPr bwMode="auto">
          <a:xfrm>
            <a:off x="428596" y="285728"/>
            <a:ext cx="8358278" cy="6072230"/>
          </a:xfrm>
          <a:prstGeom prst="rect">
            <a:avLst/>
          </a:prstGeom>
          <a:noFill/>
          <a:ln w="9525">
            <a:noFill/>
            <a:miter lim="800000"/>
            <a:headEnd/>
            <a:tailEnd/>
          </a:ln>
        </p:spPr>
      </p:pic>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 calcmode="lin" valueType="num">
                                      <p:cBhvr>
                                        <p:cTn id="9" dur="5000" fill="hold"/>
                                        <p:tgtEl>
                                          <p:spTgt spid="4"/>
                                        </p:tgtEl>
                                        <p:attrNameLst>
                                          <p:attrName>style.rotation</p:attrName>
                                        </p:attrNameLst>
                                      </p:cBhvr>
                                      <p:tavLst>
                                        <p:tav tm="0">
                                          <p:val>
                                            <p:fltVal val="90"/>
                                          </p:val>
                                        </p:tav>
                                        <p:tav tm="100000">
                                          <p:val>
                                            <p:fltVal val="0"/>
                                          </p:val>
                                        </p:tav>
                                      </p:tavLst>
                                    </p:anim>
                                    <p:animEffect transition="in" filter="fade">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leopardo"/>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descr="leopardo"/>
          <p:cNvPicPr>
            <a:picLocks noChangeAspect="1" noChangeArrowheads="1"/>
          </p:cNvPicPr>
          <p:nvPr/>
        </p:nvPicPr>
        <p:blipFill>
          <a:blip r:embed="rId2"/>
          <a:srcRect/>
          <a:stretch>
            <a:fillRect/>
          </a:stretch>
        </p:blipFill>
        <p:spPr bwMode="auto">
          <a:xfrm>
            <a:off x="0" y="0"/>
            <a:ext cx="9144000" cy="6954838"/>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Leopardo%2520Kenya%2520Africa"/>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sp>
        <p:nvSpPr>
          <p:cNvPr id="9218" name="Rectangle 2"/>
          <p:cNvSpPr>
            <a:spLocks noChangeArrowheads="1"/>
          </p:cNvSpPr>
          <p:nvPr/>
        </p:nvSpPr>
        <p:spPr bwMode="auto">
          <a:xfrm>
            <a:off x="468313" y="3587750"/>
            <a:ext cx="8353425" cy="2835275"/>
          </a:xfrm>
          <a:prstGeom prst="rect">
            <a:avLst/>
          </a:prstGeom>
          <a:noFill/>
          <a:ln w="9525">
            <a:noFill/>
            <a:miter lim="800000"/>
            <a:headEnd/>
            <a:tailEnd/>
          </a:ln>
        </p:spPr>
        <p:txBody>
          <a:bodyPr anchor="ctr">
            <a:spAutoFit/>
          </a:bodyPr>
          <a:lstStyle/>
          <a:p>
            <a:pPr algn="ctr"/>
            <a:r>
              <a:rPr lang="es-ES_tradnl" sz="2000" b="1">
                <a:solidFill>
                  <a:srgbClr val="E2A36A"/>
                </a:solidFill>
              </a:rPr>
              <a:t>Habitualmente se suele confundir con el guepardo, con el cual comparte un aspecto muy similar (pelaje amarillo con motas oscuras), pero del cual difiere enormemente tanto en características físicas como en su carácter, siendo el guepardo llamativamente menos agresivo que el leopardo; el leopardo no tiene la mancha de la cara que se parece a lágrimas, además el guepardo es mas esbelto y de diferente locomoción . El leopardo llega a pesar hasta 70 kg, con una longitud de hasta 190 cm más la cola que llega a medir 95 cm, y una altura de 80 cm.</a:t>
            </a:r>
            <a:r>
              <a:rPr lang="es-ES_tradnl"/>
              <a:t> </a:t>
            </a:r>
          </a:p>
        </p:txBody>
      </p:sp>
      <p:sp>
        <p:nvSpPr>
          <p:cNvPr id="9219" name="Rectangle 3"/>
          <p:cNvSpPr>
            <a:spLocks noChangeArrowheads="1"/>
          </p:cNvSpPr>
          <p:nvPr/>
        </p:nvSpPr>
        <p:spPr bwMode="auto">
          <a:xfrm>
            <a:off x="500034" y="214290"/>
            <a:ext cx="8066087" cy="3371850"/>
          </a:xfrm>
          <a:prstGeom prst="rect">
            <a:avLst/>
          </a:prstGeom>
          <a:noFill/>
          <a:ln w="9525">
            <a:noFill/>
            <a:miter lim="800000"/>
            <a:headEnd/>
            <a:tailEnd/>
          </a:ln>
        </p:spPr>
        <p:txBody>
          <a:bodyPr lIns="9522" tIns="9522" rIns="9522" bIns="9522" anchor="ctr">
            <a:spAutoFit/>
          </a:bodyPr>
          <a:lstStyle/>
          <a:p>
            <a:pPr algn="ctr"/>
            <a:endParaRPr lang="es-ES_tradnl" sz="2000" b="1" dirty="0">
              <a:solidFill>
                <a:srgbClr val="E2A36A"/>
              </a:solidFill>
            </a:endParaRPr>
          </a:p>
          <a:p>
            <a:pPr algn="ctr"/>
            <a:r>
              <a:rPr lang="es-ES_tradnl" sz="2000" b="1" dirty="0">
                <a:solidFill>
                  <a:srgbClr val="E2A36A"/>
                </a:solidFill>
              </a:rPr>
              <a:t>Los leopardos cazan preferentemente por la noche y acostumbran a pasar el día durmiendo entre la vegetación, en cuevas de otros animales o, a menudo, sobre la rama de un árbol al que trepan con agilidad a pesar del tamaño que poseen. Por lo general suelen evitar en lo posible la presencia del ser humano debido al temor que les infunde.</a:t>
            </a:r>
          </a:p>
          <a:p>
            <a:pPr algn="ctr"/>
            <a:r>
              <a:rPr lang="es-ES_tradnl" sz="2000" b="1" dirty="0">
                <a:solidFill>
                  <a:srgbClr val="E2A36A"/>
                </a:solidFill>
              </a:rPr>
              <a:t>Para el leopardo, el árbol es a la vez donde descansa, desde donde caza y donde almacena su comida. Desde lo alto del árbol, el leopardo puede tender una emboscada a sus presas y también dejar la comida fuera del alcance de los carroñeros.</a:t>
            </a:r>
          </a:p>
        </p:txBody>
      </p:sp>
      <p:pic>
        <p:nvPicPr>
          <p:cNvPr id="5" name="Picture 4" descr="12"/>
          <p:cNvPicPr>
            <a:picLocks noChangeAspect="1" noChangeArrowheads="1"/>
          </p:cNvPicPr>
          <p:nvPr/>
        </p:nvPicPr>
        <p:blipFill>
          <a:blip r:embed="rId2"/>
          <a:srcRect/>
          <a:stretch>
            <a:fillRect/>
          </a:stretch>
        </p:blipFill>
        <p:spPr bwMode="auto">
          <a:xfrm>
            <a:off x="-63410" y="0"/>
            <a:ext cx="9207410" cy="6858000"/>
          </a:xfrm>
          <a:prstGeom prst="rect">
            <a:avLst/>
          </a:prstGeom>
          <a:noFill/>
          <a:ln w="9525">
            <a:noFill/>
            <a:miter lim="800000"/>
            <a:headEnd/>
            <a:tailEnd/>
          </a:ln>
        </p:spPr>
      </p:pic>
    </p:spTree>
  </p:cSld>
  <p:clrMapOvr>
    <a:masterClrMapping/>
  </p:clrMapOvr>
  <p:transition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style.rotation</p:attrName>
                                        </p:attrNameLst>
                                      </p:cBhvr>
                                      <p:tavLst>
                                        <p:tav tm="0">
                                          <p:val>
                                            <p:fltVal val="90"/>
                                          </p:val>
                                        </p:tav>
                                        <p:tav tm="100000">
                                          <p:val>
                                            <p:fltVal val="0"/>
                                          </p:val>
                                        </p:tav>
                                      </p:tavLst>
                                    </p:anim>
                                    <p:animEffect transition="in" filter="fade">
                                      <p:cBhvr>
                                        <p:cTn id="1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descr="Leopardo Descendiendo"/>
          <p:cNvPicPr>
            <a:picLocks noChangeAspect="1" noChangeArrowheads="1"/>
          </p:cNvPicPr>
          <p:nvPr/>
        </p:nvPicPr>
        <p:blipFill>
          <a:blip r:embed="rId2"/>
          <a:srcRect/>
          <a:stretch>
            <a:fillRect/>
          </a:stretch>
        </p:blipFill>
        <p:spPr bwMode="auto">
          <a:xfrm>
            <a:off x="0" y="0"/>
            <a:ext cx="9753600" cy="731520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3" descr="2839d1220898158-fotos-de-leopardos-fotos-de-leopardos"/>
          <p:cNvPicPr>
            <a:picLocks noChangeAspect="1" noChangeArrowheads="1"/>
          </p:cNvPicPr>
          <p:nvPr/>
        </p:nvPicPr>
        <p:blipFill>
          <a:blip r:embed="rId2"/>
          <a:srcRect/>
          <a:stretch>
            <a:fillRect/>
          </a:stretch>
        </p:blipFill>
        <p:spPr bwMode="auto">
          <a:xfrm>
            <a:off x="0" y="-3175"/>
            <a:ext cx="9144000" cy="6861175"/>
          </a:xfrm>
          <a:prstGeom prst="rect">
            <a:avLst/>
          </a:prstGeom>
          <a:noFill/>
          <a:ln w="9525">
            <a:noFill/>
            <a:miter lim="800000"/>
            <a:headEnd/>
            <a:tailEnd/>
          </a:ln>
        </p:spPr>
      </p:pic>
    </p:spTree>
  </p:cSld>
  <p:clrMapOvr>
    <a:masterClrMapping/>
  </p:clrMapOvr>
  <p:transition advTm="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5000" fill="hold"/>
                                        <p:tgtEl>
                                          <p:spTgt spid="1126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descr="yaguarete"/>
          <p:cNvPicPr>
            <a:picLocks noChangeAspect="1" noChangeArrowheads="1"/>
          </p:cNvPicPr>
          <p:nvPr/>
        </p:nvPicPr>
        <p:blipFill>
          <a:blip r:embed="rId2"/>
          <a:srcRect b="7614"/>
          <a:stretch>
            <a:fillRect/>
          </a:stretch>
        </p:blipFill>
        <p:spPr bwMode="auto">
          <a:xfrm>
            <a:off x="0" y="0"/>
            <a:ext cx="9144000" cy="6970713"/>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3" descr="leopardo_mirada"/>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leopardo-de-la-niev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4339" name="Text Box 4"/>
          <p:cNvSpPr txBox="1">
            <a:spLocks noChangeArrowheads="1"/>
          </p:cNvSpPr>
          <p:nvPr/>
        </p:nvSpPr>
        <p:spPr bwMode="auto">
          <a:xfrm>
            <a:off x="447675" y="6113463"/>
            <a:ext cx="1517650" cy="366712"/>
          </a:xfrm>
          <a:prstGeom prst="rect">
            <a:avLst/>
          </a:prstGeom>
          <a:solidFill>
            <a:srgbClr val="E2A36A"/>
          </a:solidFill>
          <a:ln w="9525">
            <a:noFill/>
            <a:miter lim="800000"/>
            <a:headEnd/>
            <a:tailEnd/>
          </a:ln>
        </p:spPr>
        <p:txBody>
          <a:bodyPr wrap="none">
            <a:spAutoFit/>
          </a:bodyPr>
          <a:lstStyle/>
          <a:p>
            <a:r>
              <a:rPr lang="es-ES_tradnl"/>
              <a:t>CACHORRO</a:t>
            </a:r>
          </a:p>
        </p:txBody>
      </p:sp>
    </p:spTree>
  </p:cSld>
  <p:clrMapOvr>
    <a:masterClrMapping/>
  </p:clrMapOvr>
  <p:transition advTm="4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15362" name="Picture 5" descr="2847d1220899947-leopardo-cachorro-leopardo-cachorro"/>
          <p:cNvPicPr>
            <a:picLocks noChangeAspect="1" noChangeArrowheads="1"/>
          </p:cNvPicPr>
          <p:nvPr/>
        </p:nvPicPr>
        <p:blipFill>
          <a:blip r:embed="rId3"/>
          <a:srcRect/>
          <a:stretch>
            <a:fillRect/>
          </a:stretch>
        </p:blipFill>
        <p:spPr bwMode="auto">
          <a:xfrm>
            <a:off x="1476375" y="0"/>
            <a:ext cx="6048375" cy="7029450"/>
          </a:xfrm>
          <a:prstGeom prst="rect">
            <a:avLst/>
          </a:prstGeom>
          <a:noFill/>
          <a:ln w="9525">
            <a:noFill/>
            <a:miter lim="800000"/>
            <a:headEnd/>
            <a:tailEnd/>
          </a:ln>
        </p:spPr>
      </p:pic>
    </p:spTree>
  </p:cSld>
  <p:clrMapOvr>
    <a:masterClrMapping/>
  </p:clrMapOvr>
  <p:transition spd="slow" advTm="4000">
    <p:random/>
    <p:sndAc>
      <p:stSnd>
        <p:snd r:embed="rId2" name="(x) musica francesa - tea for two.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descr="leopardos-de-persia"/>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17410" name="Picture 3" descr="4881"/>
          <p:cNvPicPr>
            <a:picLocks noChangeAspect="1" noChangeArrowheads="1"/>
          </p:cNvPicPr>
          <p:nvPr/>
        </p:nvPicPr>
        <p:blipFill>
          <a:blip r:embed="rId2"/>
          <a:srcRect/>
          <a:stretch>
            <a:fillRect/>
          </a:stretch>
        </p:blipFill>
        <p:spPr bwMode="auto">
          <a:xfrm>
            <a:off x="1763713" y="0"/>
            <a:ext cx="5297487" cy="685800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descr="aboutusslide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323850" y="525463"/>
            <a:ext cx="8569325" cy="5810250"/>
          </a:xfrm>
          <a:prstGeom prst="rect">
            <a:avLst/>
          </a:prstGeom>
          <a:solidFill>
            <a:srgbClr val="663300"/>
          </a:solidFill>
          <a:ln w="9525">
            <a:noFill/>
            <a:miter lim="800000"/>
            <a:headEnd/>
            <a:tailEnd/>
          </a:ln>
        </p:spPr>
        <p:txBody>
          <a:bodyPr lIns="9522" tIns="9522" rIns="9522" bIns="9522" anchor="ctr">
            <a:spAutoFit/>
          </a:bodyPr>
          <a:lstStyle/>
          <a:p>
            <a:pPr algn="ctr"/>
            <a:r>
              <a:rPr lang="es-ES_tradnl" sz="2000" b="1" dirty="0">
                <a:solidFill>
                  <a:srgbClr val="E2A36A"/>
                </a:solidFill>
              </a:rPr>
              <a:t>Hábitos</a:t>
            </a:r>
          </a:p>
          <a:p>
            <a:pPr algn="ctr"/>
            <a:r>
              <a:rPr lang="es-ES_tradnl" sz="2000" b="1" dirty="0">
                <a:solidFill>
                  <a:srgbClr val="E2A36A"/>
                </a:solidFill>
              </a:rPr>
              <a:t>El leopardo es activo las 24 horas del día; esto es, puede estar activo en cualquier momento, sea de día, de noche, al oscurecer o amanecer. En estudios donde se han utilizado collares con radio, los ejemplares estudiados se han mantenido en movimiento alrededor del 50% del tiempo, mientras que una madre con cachorros demostró estar activa un 75% del tiempo.[</a:t>
            </a:r>
            <a:r>
              <a:rPr lang="es-ES_tradnl" sz="2000" b="1" i="1" dirty="0">
                <a:solidFill>
                  <a:srgbClr val="E2A36A"/>
                </a:solidFill>
              </a:rPr>
              <a:t>cita requerida </a:t>
            </a:r>
            <a:r>
              <a:rPr lang="es-ES_tradnl" sz="2000" b="1" dirty="0">
                <a:solidFill>
                  <a:srgbClr val="E2A36A"/>
                </a:solidFill>
              </a:rPr>
              <a:t>] Las madres permanecen con sus cachorros durante cierto tiempo, y durante el celo las parejas están juntas por unos días. El resto del tiempo el leopardo hace una vida solitaria. Son animales solitarios excepto en época reproductora. El período de gestación dura alrededor de tres meses y la hembra puede tener de uno a seis cachorros, aunque lo más común es de </a:t>
            </a:r>
            <a:r>
              <a:rPr lang="es-ES_tradnl" sz="2000" b="1" dirty="0" err="1">
                <a:solidFill>
                  <a:srgbClr val="E2A36A"/>
                </a:solidFill>
              </a:rPr>
              <a:t>doscuatro</a:t>
            </a:r>
            <a:r>
              <a:rPr lang="es-ES_tradnl" sz="2000" b="1" dirty="0">
                <a:solidFill>
                  <a:srgbClr val="E2A36A"/>
                </a:solidFill>
              </a:rPr>
              <a:t>.             </a:t>
            </a:r>
          </a:p>
          <a:p>
            <a:pPr algn="ctr"/>
            <a:endParaRPr lang="es-ES_tradnl" sz="2000" b="1" dirty="0">
              <a:solidFill>
                <a:srgbClr val="E2A36A"/>
              </a:solidFill>
            </a:endParaRPr>
          </a:p>
          <a:p>
            <a:pPr algn="ctr"/>
            <a:r>
              <a:rPr lang="es-ES_tradnl" sz="2000" b="1" dirty="0">
                <a:solidFill>
                  <a:srgbClr val="E2A36A"/>
                </a:solidFill>
              </a:rPr>
              <a:t>Alimentación</a:t>
            </a:r>
          </a:p>
          <a:p>
            <a:pPr algn="ctr"/>
            <a:r>
              <a:rPr lang="es-ES_tradnl" sz="2000" b="1" dirty="0">
                <a:solidFill>
                  <a:srgbClr val="E2A36A"/>
                </a:solidFill>
              </a:rPr>
              <a:t>Este </a:t>
            </a:r>
            <a:r>
              <a:rPr lang="es-ES_tradnl" sz="2000" b="1" dirty="0" err="1">
                <a:solidFill>
                  <a:srgbClr val="E2A36A"/>
                </a:solidFill>
              </a:rPr>
              <a:t>félino</a:t>
            </a:r>
            <a:r>
              <a:rPr lang="es-ES_tradnl" sz="2000" b="1" dirty="0">
                <a:solidFill>
                  <a:srgbClr val="E2A36A"/>
                </a:solidFill>
              </a:rPr>
              <a:t> se alimenta de mamíferos medianos y pequeños. En su dieta se incluyen monos, cerdos, ciervos, chacales, antílopes, aves, ganado, etc. Guarda parte de su caza en los árboles para poder comer varios días. Tiene inteligentes técnicas para capturar presas, sobre todo monos desprevenidos a los que les pierde su curiosidad.</a:t>
            </a:r>
          </a:p>
        </p:txBody>
      </p:sp>
      <p:pic>
        <p:nvPicPr>
          <p:cNvPr id="4" name="Picture 4" descr="12"/>
          <p:cNvPicPr>
            <a:picLocks noChangeAspect="1" noChangeArrowheads="1"/>
          </p:cNvPicPr>
          <p:nvPr/>
        </p:nvPicPr>
        <p:blipFill>
          <a:blip r:embed="rId2"/>
          <a:srcRect/>
          <a:stretch>
            <a:fillRect/>
          </a:stretch>
        </p:blipFill>
        <p:spPr bwMode="auto">
          <a:xfrm>
            <a:off x="0" y="0"/>
            <a:ext cx="9207410" cy="6858000"/>
          </a:xfrm>
          <a:prstGeom prst="rect">
            <a:avLst/>
          </a:prstGeom>
          <a:noFill/>
          <a:ln w="9525">
            <a:noFill/>
            <a:miter lim="800000"/>
            <a:headEnd/>
            <a:tailEnd/>
          </a:ln>
        </p:spPr>
      </p:pic>
    </p:spTree>
  </p:cSld>
  <p:clrMapOvr>
    <a:masterClrMapping/>
  </p:clrMapOvr>
  <p:transition advTm="4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 calcmode="lin" valueType="num">
                                      <p:cBhvr>
                                        <p:cTn id="9" dur="5000" fill="hold"/>
                                        <p:tgtEl>
                                          <p:spTgt spid="4"/>
                                        </p:tgtEl>
                                        <p:attrNameLst>
                                          <p:attrName>style.rotation</p:attrName>
                                        </p:attrNameLst>
                                      </p:cBhvr>
                                      <p:tavLst>
                                        <p:tav tm="0">
                                          <p:val>
                                            <p:fltVal val="90"/>
                                          </p:val>
                                        </p:tav>
                                        <p:tav tm="100000">
                                          <p:val>
                                            <p:fltVal val="0"/>
                                          </p:val>
                                        </p:tav>
                                      </p:tavLst>
                                    </p:anim>
                                    <p:animEffect transition="in" filter="fade">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descr="Archivo:Leopard on a horizontal tree trunk.jpg">
            <a:hlinkClick r:id="rId2"/>
          </p:cNvPr>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descr="leopardo7g"/>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3" descr="leopardo_en_un_arbol"/>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descr="leopard-and-antelopes1"/>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
        <p:nvSpPr>
          <p:cNvPr id="23555" name="Text Box 4"/>
          <p:cNvSpPr txBox="1">
            <a:spLocks noChangeArrowheads="1"/>
          </p:cNvSpPr>
          <p:nvPr/>
        </p:nvSpPr>
        <p:spPr bwMode="auto">
          <a:xfrm>
            <a:off x="447675" y="6184900"/>
            <a:ext cx="1174750" cy="366713"/>
          </a:xfrm>
          <a:prstGeom prst="rect">
            <a:avLst/>
          </a:prstGeom>
          <a:solidFill>
            <a:srgbClr val="E2A36A"/>
          </a:solidFill>
          <a:ln w="9525">
            <a:noFill/>
            <a:miter lim="800000"/>
            <a:headEnd/>
            <a:tailEnd/>
          </a:ln>
        </p:spPr>
        <p:txBody>
          <a:bodyPr wrap="none">
            <a:spAutoFit/>
          </a:bodyPr>
          <a:lstStyle/>
          <a:p>
            <a:r>
              <a:rPr lang="es-ES_tradnl"/>
              <a:t>DE CAZA</a:t>
            </a:r>
          </a:p>
        </p:txBody>
      </p:sp>
    </p:spTree>
  </p:cSld>
  <p:clrMapOvr>
    <a:masterClrMapping/>
  </p:clrMapOvr>
  <p:transition advTm="4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3" descr="leopardo-cocodrilo-pelea-imagen"/>
          <p:cNvPicPr>
            <a:picLocks noChangeAspect="1" noChangeArrowheads="1"/>
          </p:cNvPicPr>
          <p:nvPr/>
        </p:nvPicPr>
        <p:blipFill>
          <a:blip r:embed="rId2"/>
          <a:srcRect/>
          <a:stretch>
            <a:fillRect/>
          </a:stretch>
        </p:blipFill>
        <p:spPr bwMode="auto">
          <a:xfrm>
            <a:off x="0" y="0"/>
            <a:ext cx="9144000" cy="7204075"/>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25602" name="Picture 5" descr="leopardo"/>
          <p:cNvPicPr>
            <a:picLocks noChangeAspect="1" noChangeArrowheads="1"/>
          </p:cNvPicPr>
          <p:nvPr/>
        </p:nvPicPr>
        <p:blipFill>
          <a:blip r:embed="rId2"/>
          <a:srcRect/>
          <a:stretch>
            <a:fillRect/>
          </a:stretch>
        </p:blipFill>
        <p:spPr bwMode="auto">
          <a:xfrm>
            <a:off x="1187450" y="0"/>
            <a:ext cx="6697663" cy="685800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3" descr="Gato+leopardo"/>
          <p:cNvPicPr>
            <a:picLocks noChangeAspect="1" noChangeArrowheads="1"/>
          </p:cNvPicPr>
          <p:nvPr/>
        </p:nvPicPr>
        <p:blipFill>
          <a:blip r:embed="rId2"/>
          <a:srcRect/>
          <a:stretch>
            <a:fillRect/>
          </a:stretch>
        </p:blipFill>
        <p:spPr bwMode="auto">
          <a:xfrm>
            <a:off x="0" y="-276225"/>
            <a:ext cx="9144000" cy="7134225"/>
          </a:xfrm>
          <a:prstGeom prst="rect">
            <a:avLst/>
          </a:prstGeom>
          <a:noFill/>
          <a:ln w="9525">
            <a:noFill/>
            <a:miter lim="800000"/>
            <a:headEnd/>
            <a:tailEnd/>
          </a:ln>
        </p:spPr>
      </p:pic>
      <p:sp>
        <p:nvSpPr>
          <p:cNvPr id="26627" name="Rectangle 4"/>
          <p:cNvSpPr>
            <a:spLocks noChangeArrowheads="1"/>
          </p:cNvSpPr>
          <p:nvPr/>
        </p:nvSpPr>
        <p:spPr bwMode="auto">
          <a:xfrm>
            <a:off x="250825" y="6237288"/>
            <a:ext cx="2317750" cy="366712"/>
          </a:xfrm>
          <a:prstGeom prst="rect">
            <a:avLst/>
          </a:prstGeom>
          <a:solidFill>
            <a:srgbClr val="E2A36A"/>
          </a:solidFill>
          <a:ln w="9525">
            <a:noFill/>
            <a:miter lim="800000"/>
            <a:headEnd/>
            <a:tailEnd/>
          </a:ln>
        </p:spPr>
        <p:txBody>
          <a:bodyPr wrap="none" anchor="ctr">
            <a:spAutoFit/>
          </a:bodyPr>
          <a:lstStyle/>
          <a:p>
            <a:r>
              <a:rPr lang="es-ES_tradnl" b="1" u="sng"/>
              <a:t>leopardo</a:t>
            </a:r>
            <a:r>
              <a:rPr lang="es-ES_tradnl"/>
              <a:t> doméstico </a:t>
            </a:r>
          </a:p>
        </p:txBody>
      </p:sp>
    </p:spTree>
  </p:cSld>
  <p:clrMapOvr>
    <a:masterClrMapping/>
  </p:clrMapOvr>
  <p:transition advTm="4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27650" name="Picture 3" descr="cor_0020_leopardo_0020_(4)"/>
          <p:cNvPicPr>
            <a:picLocks noChangeAspect="1" noChangeArrowheads="1"/>
          </p:cNvPicPr>
          <p:nvPr/>
        </p:nvPicPr>
        <p:blipFill>
          <a:blip r:embed="rId2"/>
          <a:srcRect/>
          <a:stretch>
            <a:fillRect/>
          </a:stretch>
        </p:blipFill>
        <p:spPr bwMode="auto">
          <a:xfrm>
            <a:off x="5292725" y="3357563"/>
            <a:ext cx="3492500" cy="3205162"/>
          </a:xfrm>
          <a:prstGeom prst="rect">
            <a:avLst/>
          </a:prstGeom>
          <a:noFill/>
          <a:ln w="9525">
            <a:noFill/>
            <a:miter lim="800000"/>
            <a:headEnd/>
            <a:tailEnd/>
          </a:ln>
        </p:spPr>
      </p:pic>
      <p:pic>
        <p:nvPicPr>
          <p:cNvPr id="27651" name="Picture 5" descr="cituron%20nino%20leopardo"/>
          <p:cNvPicPr>
            <a:picLocks noChangeAspect="1" noChangeArrowheads="1"/>
          </p:cNvPicPr>
          <p:nvPr/>
        </p:nvPicPr>
        <p:blipFill>
          <a:blip r:embed="rId3"/>
          <a:srcRect/>
          <a:stretch>
            <a:fillRect/>
          </a:stretch>
        </p:blipFill>
        <p:spPr bwMode="auto">
          <a:xfrm>
            <a:off x="5219700" y="404813"/>
            <a:ext cx="3476625" cy="2743200"/>
          </a:xfrm>
          <a:prstGeom prst="rect">
            <a:avLst/>
          </a:prstGeom>
          <a:noFill/>
          <a:ln w="9525">
            <a:noFill/>
            <a:miter lim="800000"/>
            <a:headEnd/>
            <a:tailEnd/>
          </a:ln>
        </p:spPr>
      </p:pic>
      <p:pic>
        <p:nvPicPr>
          <p:cNvPr id="27652" name="Picture 6" descr="16256327_1"/>
          <p:cNvPicPr>
            <a:picLocks noChangeAspect="1" noChangeArrowheads="1"/>
          </p:cNvPicPr>
          <p:nvPr/>
        </p:nvPicPr>
        <p:blipFill>
          <a:blip r:embed="rId4"/>
          <a:srcRect/>
          <a:stretch>
            <a:fillRect/>
          </a:stretch>
        </p:blipFill>
        <p:spPr bwMode="auto">
          <a:xfrm>
            <a:off x="0" y="0"/>
            <a:ext cx="4624388" cy="6858000"/>
          </a:xfrm>
          <a:prstGeom prst="rect">
            <a:avLst/>
          </a:prstGeom>
          <a:noFill/>
          <a:ln w="9525">
            <a:noFill/>
            <a:miter lim="800000"/>
            <a:headEnd/>
            <a:tailEnd/>
          </a:ln>
        </p:spPr>
      </p:pic>
      <p:sp>
        <p:nvSpPr>
          <p:cNvPr id="27653" name="Text Box 9"/>
          <p:cNvSpPr txBox="1">
            <a:spLocks noChangeArrowheads="1"/>
          </p:cNvSpPr>
          <p:nvPr/>
        </p:nvSpPr>
        <p:spPr bwMode="auto">
          <a:xfrm>
            <a:off x="447675" y="6184900"/>
            <a:ext cx="1695450" cy="366713"/>
          </a:xfrm>
          <a:prstGeom prst="rect">
            <a:avLst/>
          </a:prstGeom>
          <a:solidFill>
            <a:srgbClr val="E2A36A"/>
          </a:solidFill>
          <a:ln w="9525">
            <a:noFill/>
            <a:miter lim="800000"/>
            <a:headEnd/>
            <a:tailEnd/>
          </a:ln>
        </p:spPr>
        <p:txBody>
          <a:bodyPr wrap="none">
            <a:spAutoFit/>
          </a:bodyPr>
          <a:lstStyle/>
          <a:p>
            <a:r>
              <a:rPr lang="es-ES_tradnl"/>
              <a:t>PARA VESTIR</a:t>
            </a:r>
          </a:p>
        </p:txBody>
      </p:sp>
    </p:spTree>
  </p:cSld>
  <p:clrMapOvr>
    <a:masterClrMapping/>
  </p:clrMapOvr>
  <p:transition advTm="4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leopardo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3" descr="un-mini-cooper-disfrazado-de-leopardo-rosa"/>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9699" name="Text Box 4"/>
          <p:cNvSpPr txBox="1">
            <a:spLocks noChangeArrowheads="1"/>
          </p:cNvSpPr>
          <p:nvPr/>
        </p:nvSpPr>
        <p:spPr bwMode="auto">
          <a:xfrm>
            <a:off x="592138" y="6256338"/>
            <a:ext cx="1504950" cy="366712"/>
          </a:xfrm>
          <a:prstGeom prst="rect">
            <a:avLst/>
          </a:prstGeom>
          <a:solidFill>
            <a:srgbClr val="E2A36A"/>
          </a:solidFill>
          <a:ln w="9525">
            <a:noFill/>
            <a:miter lim="800000"/>
            <a:headEnd/>
            <a:tailEnd/>
          </a:ln>
        </p:spPr>
        <p:txBody>
          <a:bodyPr wrap="none">
            <a:spAutoFit/>
          </a:bodyPr>
          <a:lstStyle/>
          <a:p>
            <a:r>
              <a:rPr lang="es-ES_tradnl">
                <a:solidFill>
                  <a:schemeClr val="tx2"/>
                </a:solidFill>
              </a:rPr>
              <a:t>DECORADO</a:t>
            </a:r>
          </a:p>
        </p:txBody>
      </p:sp>
    </p:spTree>
  </p:cSld>
  <p:clrMapOvr>
    <a:masterClrMapping/>
  </p:clrMapOvr>
  <p:transition advTm="4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30722" name="Picture 3" descr="ImageShack, share photos of tatuajes impresionantes, tatuajes copados, piel de leopardo, cuerpo tatuado, share pictures of tatuajes impresionantes, tatuajes copados, piel de leopardo, cuerpo tatuado, share video of tatuajes impresionantes, tatuajes copados, piel de leopardo, cuerpo tatuado, free image hosting, free video hosting, image hosting, video hosting."/>
          <p:cNvPicPr>
            <a:picLocks noChangeAspect="1" noChangeArrowheads="1"/>
          </p:cNvPicPr>
          <p:nvPr/>
        </p:nvPicPr>
        <p:blipFill>
          <a:blip r:embed="rId2"/>
          <a:srcRect/>
          <a:stretch>
            <a:fillRect/>
          </a:stretch>
        </p:blipFill>
        <p:spPr bwMode="auto">
          <a:xfrm>
            <a:off x="1908175" y="0"/>
            <a:ext cx="5040313" cy="7100888"/>
          </a:xfrm>
          <a:prstGeom prst="rect">
            <a:avLst/>
          </a:prstGeom>
          <a:noFill/>
          <a:ln w="9525">
            <a:noFill/>
            <a:miter lim="800000"/>
            <a:headEnd/>
            <a:tailEnd/>
          </a:ln>
        </p:spPr>
      </p:pic>
      <p:sp>
        <p:nvSpPr>
          <p:cNvPr id="30723" name="Text Box 6"/>
          <p:cNvSpPr txBox="1">
            <a:spLocks noChangeArrowheads="1"/>
          </p:cNvSpPr>
          <p:nvPr/>
        </p:nvSpPr>
        <p:spPr bwMode="auto">
          <a:xfrm>
            <a:off x="592138" y="5824538"/>
            <a:ext cx="1301750" cy="366712"/>
          </a:xfrm>
          <a:prstGeom prst="rect">
            <a:avLst/>
          </a:prstGeom>
          <a:solidFill>
            <a:srgbClr val="E2A36A"/>
          </a:solidFill>
          <a:ln w="9525">
            <a:noFill/>
            <a:miter lim="800000"/>
            <a:headEnd/>
            <a:tailEnd/>
          </a:ln>
        </p:spPr>
        <p:txBody>
          <a:bodyPr wrap="none">
            <a:spAutoFit/>
          </a:bodyPr>
          <a:lstStyle/>
          <a:p>
            <a:r>
              <a:rPr lang="es-ES_tradnl"/>
              <a:t>TUNEADO</a:t>
            </a:r>
          </a:p>
        </p:txBody>
      </p:sp>
    </p:spTree>
  </p:cSld>
  <p:clrMapOvr>
    <a:masterClrMapping/>
  </p:clrMapOvr>
  <p:transition advTm="4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3" descr="LEOPARDO%20NIEVE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1747" name="Rectangle 4"/>
          <p:cNvSpPr>
            <a:spLocks noChangeArrowheads="1"/>
          </p:cNvSpPr>
          <p:nvPr/>
        </p:nvSpPr>
        <p:spPr bwMode="auto">
          <a:xfrm>
            <a:off x="250825" y="6237288"/>
            <a:ext cx="2584450" cy="366712"/>
          </a:xfrm>
          <a:prstGeom prst="rect">
            <a:avLst/>
          </a:prstGeom>
          <a:solidFill>
            <a:srgbClr val="E2A36A"/>
          </a:solidFill>
          <a:ln w="9525">
            <a:noFill/>
            <a:miter lim="800000"/>
            <a:headEnd/>
            <a:tailEnd/>
          </a:ln>
        </p:spPr>
        <p:txBody>
          <a:bodyPr wrap="none">
            <a:spAutoFit/>
          </a:bodyPr>
          <a:lstStyle/>
          <a:p>
            <a:r>
              <a:rPr lang="es-ES_tradnl"/>
              <a:t>leopardos de las nieves</a:t>
            </a:r>
          </a:p>
        </p:txBody>
      </p:sp>
    </p:spTree>
  </p:cSld>
  <p:clrMapOvr>
    <a:masterClrMapping/>
  </p:clrMapOvr>
  <p:transition advTm="4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3" descr="leopardo_de_las_nieves"/>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3" descr="snowleopardentrada"/>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3" descr="ImageShack, share photos of leopardo de las nieves, pantera de las nieves, tigre de las nieves, leopardo de las nieves fotos, share pictures of leopardo de las nieves, pantera de las nieves, tigre de las nieves, leopardo de las nieves fotos, share video of leopardo de las nieves, pantera de las nieves, tigre de las nieves, leopardo de las nieves fotos, free image hosting, free video hosting, image hosting, video hosti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5" descr="1261684475463_f"/>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3" descr="leopardo-nieves"/>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3" descr="Wallpapers_de_animales_leopardos%20(5)"/>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
        <p:nvSpPr>
          <p:cNvPr id="37891" name="Text Box 4"/>
          <p:cNvSpPr txBox="1">
            <a:spLocks noChangeArrowheads="1"/>
          </p:cNvSpPr>
          <p:nvPr/>
        </p:nvSpPr>
        <p:spPr bwMode="auto">
          <a:xfrm>
            <a:off x="735013" y="6113463"/>
            <a:ext cx="2025650" cy="366712"/>
          </a:xfrm>
          <a:prstGeom prst="rect">
            <a:avLst/>
          </a:prstGeom>
          <a:solidFill>
            <a:srgbClr val="E2A36A"/>
          </a:solidFill>
          <a:ln w="9525">
            <a:noFill/>
            <a:miter lim="800000"/>
            <a:headEnd/>
            <a:tailEnd/>
          </a:ln>
        </p:spPr>
        <p:txBody>
          <a:bodyPr wrap="none">
            <a:spAutoFit/>
          </a:bodyPr>
          <a:lstStyle/>
          <a:p>
            <a:r>
              <a:rPr lang="es-ES_tradnl"/>
              <a:t>TODO TERRENO</a:t>
            </a:r>
          </a:p>
        </p:txBody>
      </p:sp>
    </p:spTree>
  </p:cSld>
  <p:clrMapOvr>
    <a:masterClrMapping/>
  </p:clrMapOvr>
  <p:transition advTm="4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3" descr="Leopardo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8915" name="Text Box 4"/>
          <p:cNvSpPr txBox="1">
            <a:spLocks noChangeArrowheads="1"/>
          </p:cNvSpPr>
          <p:nvPr/>
        </p:nvSpPr>
        <p:spPr bwMode="auto">
          <a:xfrm>
            <a:off x="735013" y="6113463"/>
            <a:ext cx="1162050" cy="366712"/>
          </a:xfrm>
          <a:prstGeom prst="rect">
            <a:avLst/>
          </a:prstGeom>
          <a:solidFill>
            <a:srgbClr val="E2A36A"/>
          </a:solidFill>
          <a:ln w="9525">
            <a:noFill/>
            <a:miter lim="800000"/>
            <a:headEnd/>
            <a:tailEnd/>
          </a:ln>
        </p:spPr>
        <p:txBody>
          <a:bodyPr wrap="none">
            <a:spAutoFit/>
          </a:bodyPr>
          <a:lstStyle/>
          <a:p>
            <a:r>
              <a:rPr lang="es-ES_tradnl"/>
              <a:t>REPOSO</a:t>
            </a:r>
          </a:p>
        </p:txBody>
      </p:sp>
    </p:spTree>
  </p:cSld>
  <p:clrMapOvr>
    <a:masterClrMapping/>
  </p:clrMapOvr>
  <p:transition advTm="4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3" descr="leopardos3_20100923_1182816926"/>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 descr="ImageShack, share photos, pictures, free image hosting, free video hosting, image hosting, video hosting, photo image hosting site, video hosting sit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5" descr="Leopardos-jugando"/>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
        <p:nvSpPr>
          <p:cNvPr id="41987" name="Text Box 6"/>
          <p:cNvSpPr txBox="1">
            <a:spLocks noChangeArrowheads="1"/>
          </p:cNvSpPr>
          <p:nvPr/>
        </p:nvSpPr>
        <p:spPr bwMode="auto">
          <a:xfrm>
            <a:off x="303213" y="6113463"/>
            <a:ext cx="1301750" cy="366712"/>
          </a:xfrm>
          <a:prstGeom prst="rect">
            <a:avLst/>
          </a:prstGeom>
          <a:solidFill>
            <a:srgbClr val="E2A36A"/>
          </a:solidFill>
          <a:ln w="9525">
            <a:noFill/>
            <a:miter lim="800000"/>
            <a:headEnd/>
            <a:tailEnd/>
          </a:ln>
        </p:spPr>
        <p:txBody>
          <a:bodyPr wrap="none">
            <a:spAutoFit/>
          </a:bodyPr>
          <a:lstStyle/>
          <a:p>
            <a:r>
              <a:rPr lang="es-ES_tradnl"/>
              <a:t>JUGANDO</a:t>
            </a:r>
          </a:p>
        </p:txBody>
      </p:sp>
    </p:spTree>
  </p:cSld>
  <p:clrMapOvr>
    <a:masterClrMapping/>
  </p:clrMapOvr>
  <p:transition advTm="4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3" descr="leopardo_dia"/>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3" descr="leopards_story_wideweb__470x338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3" descr="2_leopardos.jpg "/>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3" descr="pareja-de-leopardo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6083" name="Text Box 4"/>
          <p:cNvSpPr txBox="1">
            <a:spLocks noChangeArrowheads="1"/>
          </p:cNvSpPr>
          <p:nvPr/>
        </p:nvSpPr>
        <p:spPr bwMode="auto">
          <a:xfrm>
            <a:off x="376238" y="6113463"/>
            <a:ext cx="971550" cy="366712"/>
          </a:xfrm>
          <a:prstGeom prst="rect">
            <a:avLst/>
          </a:prstGeom>
          <a:solidFill>
            <a:srgbClr val="E2A36A"/>
          </a:solidFill>
          <a:ln w="9525">
            <a:noFill/>
            <a:miter lim="800000"/>
            <a:headEnd/>
            <a:tailEnd/>
          </a:ln>
        </p:spPr>
        <p:txBody>
          <a:bodyPr wrap="none">
            <a:spAutoFit/>
          </a:bodyPr>
          <a:lstStyle/>
          <a:p>
            <a:r>
              <a:rPr lang="es-ES_tradnl"/>
              <a:t>PASEO</a:t>
            </a:r>
          </a:p>
        </p:txBody>
      </p:sp>
    </p:spTree>
  </p:cSld>
  <p:clrMapOvr>
    <a:masterClrMapping/>
  </p:clrMapOvr>
  <p:transition advTm="4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3" descr="24-Leopardo-op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3" descr="leopardo-nublado-fot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8131" name="Rectangle 4"/>
          <p:cNvSpPr>
            <a:spLocks noChangeArrowheads="1"/>
          </p:cNvSpPr>
          <p:nvPr/>
        </p:nvSpPr>
        <p:spPr bwMode="auto">
          <a:xfrm>
            <a:off x="0" y="6165850"/>
            <a:ext cx="3625850" cy="366713"/>
          </a:xfrm>
          <a:prstGeom prst="rect">
            <a:avLst/>
          </a:prstGeom>
          <a:solidFill>
            <a:srgbClr val="E2A36A"/>
          </a:solidFill>
          <a:ln w="9525">
            <a:noFill/>
            <a:miter lim="800000"/>
            <a:headEnd/>
            <a:tailEnd/>
          </a:ln>
        </p:spPr>
        <p:txBody>
          <a:bodyPr wrap="none" anchor="ctr">
            <a:spAutoFit/>
          </a:bodyPr>
          <a:lstStyle/>
          <a:p>
            <a:r>
              <a:rPr lang="es-ES_tradnl"/>
              <a:t>Redescubierto </a:t>
            </a:r>
            <a:r>
              <a:rPr lang="es-ES_tradnl" b="1" u="sng"/>
              <a:t>leopardo</a:t>
            </a:r>
            <a:r>
              <a:rPr lang="es-ES_tradnl"/>
              <a:t> nublado </a:t>
            </a:r>
          </a:p>
        </p:txBody>
      </p:sp>
    </p:spTree>
  </p:cSld>
  <p:clrMapOvr>
    <a:masterClrMapping/>
  </p:clrMapOvr>
  <p:transition advTm="4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49154" name="Picture 3" descr="sl"/>
          <p:cNvPicPr>
            <a:picLocks noChangeAspect="1" noChangeArrowheads="1"/>
          </p:cNvPicPr>
          <p:nvPr/>
        </p:nvPicPr>
        <p:blipFill>
          <a:blip r:embed="rId2"/>
          <a:srcRect/>
          <a:stretch>
            <a:fillRect/>
          </a:stretch>
        </p:blipFill>
        <p:spPr bwMode="auto">
          <a:xfrm>
            <a:off x="1000100" y="-20635"/>
            <a:ext cx="6878635" cy="6878635"/>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3" descr="14o2j47"/>
          <p:cNvPicPr>
            <a:picLocks noChangeAspect="1" noChangeArrowheads="1"/>
          </p:cNvPicPr>
          <p:nvPr/>
        </p:nvPicPr>
        <p:blipFill>
          <a:blip r:embed="rId2"/>
          <a:srcRect/>
          <a:stretch>
            <a:fillRect/>
          </a:stretch>
        </p:blipFill>
        <p:spPr bwMode="auto">
          <a:xfrm>
            <a:off x="0" y="0"/>
            <a:ext cx="9144000" cy="6878638"/>
          </a:xfrm>
          <a:prstGeom prst="rect">
            <a:avLst/>
          </a:prstGeom>
          <a:noFill/>
          <a:ln w="9525">
            <a:noFill/>
            <a:miter lim="800000"/>
            <a:headEnd/>
            <a:tailEnd/>
          </a:ln>
        </p:spPr>
      </p:pic>
      <p:sp>
        <p:nvSpPr>
          <p:cNvPr id="50179" name="Rectangle 4"/>
          <p:cNvSpPr>
            <a:spLocks noChangeArrowheads="1"/>
          </p:cNvSpPr>
          <p:nvPr/>
        </p:nvSpPr>
        <p:spPr bwMode="auto">
          <a:xfrm>
            <a:off x="250825" y="6165850"/>
            <a:ext cx="2557110" cy="369332"/>
          </a:xfrm>
          <a:prstGeom prst="rect">
            <a:avLst/>
          </a:prstGeom>
          <a:solidFill>
            <a:srgbClr val="E2A36A"/>
          </a:solidFill>
          <a:ln w="9525">
            <a:noFill/>
            <a:miter lim="800000"/>
            <a:headEnd/>
            <a:tailEnd/>
          </a:ln>
        </p:spPr>
        <p:txBody>
          <a:bodyPr wrap="none" anchor="ctr">
            <a:spAutoFit/>
          </a:bodyPr>
          <a:lstStyle/>
          <a:p>
            <a:r>
              <a:rPr lang="es-ES_tradnl" dirty="0"/>
              <a:t>Los </a:t>
            </a:r>
            <a:r>
              <a:rPr lang="es-ES_tradnl" b="1" u="sng" dirty="0"/>
              <a:t>leopardos</a:t>
            </a:r>
            <a:r>
              <a:rPr lang="es-ES_tradnl" dirty="0"/>
              <a:t> </a:t>
            </a:r>
            <a:r>
              <a:rPr lang="es-ES_tradnl" dirty="0" smtClean="0"/>
              <a:t>negros</a:t>
            </a:r>
            <a:endParaRPr lang="es-ES_tradnl" dirty="0"/>
          </a:p>
        </p:txBody>
      </p:sp>
    </p:spTree>
  </p:cSld>
  <p:clrMapOvr>
    <a:masterClrMapping/>
  </p:clrMapOvr>
  <p:transition advTm="4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3" descr="Rugido%20de%20Leopardo_800"/>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2000" fill="hold"/>
                                        <p:tgtEl>
                                          <p:spTgt spid="5120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3" descr="leopardo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4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2_leopardos.jpg "/>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5643570" y="428604"/>
            <a:ext cx="3500430" cy="1815864"/>
          </a:xfrm>
          <a:prstGeom prst="rect">
            <a:avLst/>
          </a:prstGeom>
        </p:spPr>
        <p:txBody>
          <a:bodyPr wrap="square" lIns="91422" tIns="45711" rIns="91422" bIns="45711">
            <a:spAutoFit/>
          </a:bodyPr>
          <a:lstStyle/>
          <a:p>
            <a:pPr lvl="1" algn="ctr"/>
            <a:r>
              <a:rPr lang="es-ES" sz="28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28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28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714876" y="6000768"/>
            <a:ext cx="3357586"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REACION PROPI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CREACION PROPIA</Template>
  <TotalTime>56</TotalTime>
  <Words>572</Words>
  <Application>Microsoft Office PowerPoint</Application>
  <PresentationFormat>Presentación en pantalla (4:3)</PresentationFormat>
  <Paragraphs>59</Paragraphs>
  <Slides>52</Slides>
  <Notes>0</Notes>
  <HiddenSlides>0</HiddenSlides>
  <MMClips>0</MMClips>
  <ScaleCrop>false</ScaleCrop>
  <HeadingPairs>
    <vt:vector size="4" baseType="variant">
      <vt:variant>
        <vt:lpstr>Tema</vt:lpstr>
      </vt:variant>
      <vt:variant>
        <vt:i4>1</vt:i4>
      </vt:variant>
      <vt:variant>
        <vt:lpstr>Títulos de diapositiva</vt:lpstr>
      </vt:variant>
      <vt:variant>
        <vt:i4>52</vt:i4>
      </vt:variant>
    </vt:vector>
  </HeadingPairs>
  <TitlesOfParts>
    <vt:vector size="53" baseType="lpstr">
      <vt:lpstr>CREACION PROPIA</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6</cp:revision>
  <dcterms:created xsi:type="dcterms:W3CDTF">2013-04-21T19:27:30Z</dcterms:created>
  <dcterms:modified xsi:type="dcterms:W3CDTF">2013-04-21T20:23:41Z</dcterms:modified>
</cp:coreProperties>
</file>