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300" r:id="rId3"/>
    <p:sldId id="312" r:id="rId4"/>
    <p:sldId id="319" r:id="rId5"/>
    <p:sldId id="316" r:id="rId6"/>
    <p:sldId id="320" r:id="rId7"/>
    <p:sldId id="321" r:id="rId8"/>
    <p:sldId id="322" r:id="rId9"/>
    <p:sldId id="323" r:id="rId10"/>
    <p:sldId id="317" r:id="rId11"/>
    <p:sldId id="324" r:id="rId12"/>
    <p:sldId id="325" r:id="rId13"/>
    <p:sldId id="326" r:id="rId14"/>
    <p:sldId id="329" r:id="rId15"/>
    <p:sldId id="327" r:id="rId16"/>
    <p:sldId id="328" r:id="rId17"/>
    <p:sldId id="342" r:id="rId18"/>
    <p:sldId id="330" r:id="rId19"/>
    <p:sldId id="331" r:id="rId20"/>
    <p:sldId id="332" r:id="rId21"/>
    <p:sldId id="333" r:id="rId22"/>
    <p:sldId id="335" r:id="rId23"/>
    <p:sldId id="344" r:id="rId24"/>
    <p:sldId id="336" r:id="rId25"/>
    <p:sldId id="337" r:id="rId26"/>
    <p:sldId id="334" r:id="rId27"/>
    <p:sldId id="338" r:id="rId28"/>
    <p:sldId id="341" r:id="rId29"/>
    <p:sldId id="340" r:id="rId30"/>
    <p:sldId id="339" r:id="rId31"/>
    <p:sldId id="305" r:id="rId32"/>
    <p:sldId id="343" r:id="rId33"/>
  </p:sldIdLst>
  <p:sldSz cx="114855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LwMR4JbNk3atikn8Ip/DQ" hashData="nntCgCd4a5jZFxRF9TiXDSqxuM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EE79"/>
    <a:srgbClr val="FF33CC"/>
    <a:srgbClr val="FF0000"/>
    <a:srgbClr val="00CC99"/>
    <a:srgbClr val="CC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029" autoAdjust="0"/>
    <p:restoredTop sz="94698" autoAdjust="0"/>
  </p:normalViewPr>
  <p:slideViewPr>
    <p:cSldViewPr>
      <p:cViewPr>
        <p:scale>
          <a:sx n="30" d="100"/>
          <a:sy n="30" d="100"/>
        </p:scale>
        <p:origin x="-2286" y="-1236"/>
      </p:cViewPr>
      <p:guideLst>
        <p:guide orient="horz" pos="2160"/>
        <p:guide pos="3618"/>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2CD5F-77BD-459A-957E-F7A28C91FECD}" type="datetimeFigureOut">
              <a:rPr lang="es-ES" smtClean="0"/>
              <a:pPr/>
              <a:t>20/03/2018</a:t>
            </a:fld>
            <a:endParaRPr lang="es-ES"/>
          </a:p>
        </p:txBody>
      </p:sp>
      <p:sp>
        <p:nvSpPr>
          <p:cNvPr id="4" name="3 Marcador de imagen de diapositiva"/>
          <p:cNvSpPr>
            <a:spLocks noGrp="1" noRot="1" noChangeAspect="1"/>
          </p:cNvSpPr>
          <p:nvPr>
            <p:ph type="sldImg" idx="2"/>
          </p:nvPr>
        </p:nvSpPr>
        <p:spPr>
          <a:xfrm>
            <a:off x="558800" y="685800"/>
            <a:ext cx="57404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770521-F24F-4428-A485-466EAC5CB7C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61417" y="2130427"/>
            <a:ext cx="9762729"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22835" y="3886200"/>
            <a:ext cx="803989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07280" y="4406902"/>
            <a:ext cx="9762729"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07280" y="2906713"/>
            <a:ext cx="976272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74278" y="1600202"/>
            <a:ext cx="507279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838495" y="1600202"/>
            <a:ext cx="507279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74278" y="1535113"/>
            <a:ext cx="50747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74278" y="2174875"/>
            <a:ext cx="50747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834507" y="1535113"/>
            <a:ext cx="507677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834507" y="2174875"/>
            <a:ext cx="507677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74280" y="273050"/>
            <a:ext cx="377867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90536" y="273052"/>
            <a:ext cx="642074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74280" y="1435102"/>
            <a:ext cx="377867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51250" y="4800600"/>
            <a:ext cx="689133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51250" y="612775"/>
            <a:ext cx="689133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51250" y="5367338"/>
            <a:ext cx="689133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327034" y="274640"/>
            <a:ext cx="258425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74278" y="274640"/>
            <a:ext cx="7561329"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1C3EBD-8D6F-4D31-A840-631575897BB5}" type="datetimeFigureOut">
              <a:rPr lang="es-ES" smtClean="0"/>
              <a:pPr/>
              <a:t>20/03/2018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61418" y="2130430"/>
            <a:ext cx="976272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22835" y="3886200"/>
            <a:ext cx="803989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74278" y="274638"/>
            <a:ext cx="1033700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74278" y="1600202"/>
            <a:ext cx="1033700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74279" y="6356352"/>
            <a:ext cx="2679965"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1C3EBD-8D6F-4D31-A840-631575897BB5}" type="datetimeFigureOut">
              <a:rPr lang="es-ES" smtClean="0"/>
              <a:pPr/>
              <a:t>20/03/2018</a:t>
            </a:fld>
            <a:endParaRPr lang="es-ES"/>
          </a:p>
        </p:txBody>
      </p:sp>
      <p:sp>
        <p:nvSpPr>
          <p:cNvPr id="5" name="4 Marcador de pie de página"/>
          <p:cNvSpPr>
            <a:spLocks noGrp="1"/>
          </p:cNvSpPr>
          <p:nvPr>
            <p:ph type="ftr" sz="quarter" idx="3"/>
          </p:nvPr>
        </p:nvSpPr>
        <p:spPr>
          <a:xfrm>
            <a:off x="3924235" y="6356352"/>
            <a:ext cx="363709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231320" y="6356352"/>
            <a:ext cx="26799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A5E302-C713-4E49-B02A-6006F3CF3A9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wheel spokes="8"/>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74278" y="6245225"/>
            <a:ext cx="267996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C:\Users\Jose Luis\Desktop\33398_snakes-start.jpg"/>
          <p:cNvPicPr>
            <a:picLocks noChangeAspect="1" noChangeArrowheads="1"/>
          </p:cNvPicPr>
          <p:nvPr/>
        </p:nvPicPr>
        <p:blipFill>
          <a:blip r:embed="rId3"/>
          <a:srcRect t="5940" b="22777"/>
          <a:stretch>
            <a:fillRect/>
          </a:stretch>
        </p:blipFill>
        <p:spPr bwMode="auto">
          <a:xfrm>
            <a:off x="-1" y="0"/>
            <a:ext cx="11485564"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69194" y="285750"/>
            <a:ext cx="1288138"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11485563"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11485563"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85131" y="3385132"/>
            <a:ext cx="6858000" cy="87737"/>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8012694" y="3385132"/>
            <a:ext cx="6858000" cy="87737"/>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599245" y="5429264"/>
            <a:ext cx="970482" cy="1052512"/>
          </a:xfrm>
          <a:prstGeom prst="rect">
            <a:avLst/>
          </a:prstGeom>
          <a:noFill/>
          <a:ln w="38100">
            <a:solidFill>
              <a:srgbClr val="1CDEF8"/>
            </a:solidFill>
            <a:miter lim="800000"/>
            <a:headEnd/>
            <a:tailEnd/>
          </a:ln>
        </p:spPr>
      </p:pic>
      <p:sp>
        <p:nvSpPr>
          <p:cNvPr id="15" name="14 Rectángulo"/>
          <p:cNvSpPr/>
          <p:nvPr/>
        </p:nvSpPr>
        <p:spPr>
          <a:xfrm>
            <a:off x="1345934" y="6000770"/>
            <a:ext cx="3858458"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2" name="11 Rectángulo"/>
          <p:cNvSpPr/>
          <p:nvPr/>
        </p:nvSpPr>
        <p:spPr>
          <a:xfrm>
            <a:off x="813559" y="1428736"/>
            <a:ext cx="9600762" cy="3416320"/>
          </a:xfrm>
          <a:prstGeom prst="rect">
            <a:avLst/>
          </a:prstGeom>
        </p:spPr>
        <p:txBody>
          <a:bodyPr wrap="square">
            <a:spAutoFit/>
          </a:bodyPr>
          <a:lstStyle/>
          <a:p>
            <a:pPr algn="ctr"/>
            <a:r>
              <a:rPr lang="es-ES" sz="5400" b="1" i="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Las serpientes más </a:t>
            </a:r>
          </a:p>
          <a:p>
            <a:pPr algn="ctr"/>
            <a:r>
              <a:rPr lang="es-ES" sz="5400" b="1" i="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Letales jamás </a:t>
            </a:r>
          </a:p>
          <a:p>
            <a:pPr algn="ctr"/>
            <a:r>
              <a:rPr lang="es-ES" sz="5400" b="1" i="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Encontradas en el </a:t>
            </a:r>
          </a:p>
          <a:p>
            <a:pPr algn="ctr"/>
            <a:r>
              <a:rPr lang="es-ES" sz="5400" b="1" i="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Planeta</a:t>
            </a:r>
            <a:endParaRPr lang="es-ES" sz="5400" b="1" i="1" dirty="0">
              <a:effectLst>
                <a:outerShdw dist="35921" dir="2700000" algn="ctr" rotWithShape="0">
                  <a:schemeClr val="folHlink">
                    <a:alpha val="80000"/>
                  </a:schemeClr>
                </a:outerShdw>
              </a:effectLst>
            </a:endParaRPr>
          </a:p>
        </p:txBody>
      </p:sp>
    </p:spTree>
  </p:cSld>
  <p:clrMapOvr>
    <a:masterClrMapping/>
  </p:clrMapOvr>
  <p:transition spd="med" advTm="16000">
    <p:dissolve/>
    <p:sndAc>
      <p:stSnd loop="1">
        <p:snd r:embed="rId2" name="isreal kamamawiwo - 50 first dates - somewhere over the rainbow.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2">
                                            <p:txEl>
                                              <p:pRg st="0" end="0"/>
                                            </p:txEl>
                                          </p:spTgt>
                                        </p:tgtEl>
                                        <p:attrNameLst>
                                          <p:attrName>style.visibility</p:attrName>
                                        </p:attrNameLst>
                                      </p:cBhvr>
                                      <p:to>
                                        <p:strVal val="visible"/>
                                      </p:to>
                                    </p:set>
                                    <p:anim calcmode="discrete" valueType="clr">
                                      <p:cBhvr override="childStyle">
                                        <p:cTn id="7" dur="1000"/>
                                        <p:tgtEl>
                                          <p:spTgt spid="1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12">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12">
                                            <p:txEl>
                                              <p:pRg st="0" end="0"/>
                                            </p:txEl>
                                          </p:spTgt>
                                        </p:tgtEl>
                                        <p:attrNameLst>
                                          <p:attrName>fill.type</p:attrName>
                                        </p:attrNameLst>
                                      </p:cBhvr>
                                      <p:to>
                                        <p:strVal val="solid"/>
                                      </p:to>
                                    </p:set>
                                  </p:childTnLst>
                                </p:cTn>
                              </p:par>
                            </p:childTnLst>
                          </p:cTn>
                        </p:par>
                        <p:par>
                          <p:cTn id="10" fill="hold">
                            <p:stCondLst>
                              <p:cond delay="85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2">
                                            <p:txEl>
                                              <p:pRg st="1" end="1"/>
                                            </p:txEl>
                                          </p:spTgt>
                                        </p:tgtEl>
                                        <p:attrNameLst>
                                          <p:attrName>style.visibility</p:attrName>
                                        </p:attrNameLst>
                                      </p:cBhvr>
                                      <p:to>
                                        <p:strVal val="visible"/>
                                      </p:to>
                                    </p:set>
                                    <p:anim calcmode="discrete" valueType="clr">
                                      <p:cBhvr override="childStyle">
                                        <p:cTn id="13" dur="1000"/>
                                        <p:tgtEl>
                                          <p:spTgt spid="1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1000"/>
                                        <p:tgtEl>
                                          <p:spTgt spid="12">
                                            <p:txEl>
                                              <p:pRg st="1" end="1"/>
                                            </p:txEl>
                                          </p:spTgt>
                                        </p:tgtEl>
                                        <p:attrNameLst>
                                          <p:attrName>fillcolor</p:attrName>
                                        </p:attrNameLst>
                                      </p:cBhvr>
                                      <p:tavLst>
                                        <p:tav tm="0">
                                          <p:val>
                                            <p:clrVal>
                                              <a:schemeClr val="accent2"/>
                                            </p:clrVal>
                                          </p:val>
                                        </p:tav>
                                        <p:tav tm="50000">
                                          <p:val>
                                            <p:clrVal>
                                              <a:schemeClr val="hlink"/>
                                            </p:clrVal>
                                          </p:val>
                                        </p:tav>
                                      </p:tavLst>
                                    </p:anim>
                                    <p:set>
                                      <p:cBhvr>
                                        <p:cTn id="15" dur="1000"/>
                                        <p:tgtEl>
                                          <p:spTgt spid="12">
                                            <p:txEl>
                                              <p:pRg st="1" end="1"/>
                                            </p:txEl>
                                          </p:spTgt>
                                        </p:tgtEl>
                                        <p:attrNameLst>
                                          <p:attrName>fill.type</p:attrName>
                                        </p:attrNameLst>
                                      </p:cBhvr>
                                      <p:to>
                                        <p:strVal val="solid"/>
                                      </p:to>
                                    </p:set>
                                  </p:childTnLst>
                                </p:cTn>
                              </p:par>
                              <p:par>
                                <p:cTn id="16" presetID="3" presetClass="exit" presetSubtype="10" fill="hold" nodeType="withEffect">
                                  <p:stCondLst>
                                    <p:cond delay="0"/>
                                  </p:stCondLst>
                                  <p:childTnLst>
                                    <p:animEffect transition="out" filter="blinds(horizontal)">
                                      <p:cBhvr>
                                        <p:cTn id="17" dur="5000"/>
                                        <p:tgtEl>
                                          <p:spTgt spid="17"/>
                                        </p:tgtEl>
                                      </p:cBhvr>
                                    </p:animEffect>
                                    <p:set>
                                      <p:cBhvr>
                                        <p:cTn id="18" dur="1" fill="hold">
                                          <p:stCondLst>
                                            <p:cond delay="4999"/>
                                          </p:stCondLst>
                                        </p:cTn>
                                        <p:tgtEl>
                                          <p:spTgt spid="17"/>
                                        </p:tgtEl>
                                        <p:attrNameLst>
                                          <p:attrName>style.visibility</p:attrName>
                                        </p:attrNameLst>
                                      </p:cBhvr>
                                      <p:to>
                                        <p:strVal val="hidden"/>
                                      </p:to>
                                    </p:set>
                                  </p:childTnLst>
                                </p:cTn>
                              </p:par>
                            </p:childTnLst>
                          </p:cTn>
                        </p:par>
                        <p:par>
                          <p:cTn id="19" fill="hold">
                            <p:stCondLst>
                              <p:cond delay="15000"/>
                            </p:stCondLst>
                            <p:childTnLst>
                              <p:par>
                                <p:cTn id="20" presetID="27" presetClass="entr" presetSubtype="0" fill="hold" nodeType="afterEffect">
                                  <p:stCondLst>
                                    <p:cond delay="0"/>
                                  </p:stCondLst>
                                  <p:iterate type="lt">
                                    <p:tmPct val="50000"/>
                                  </p:iterate>
                                  <p:childTnLst>
                                    <p:set>
                                      <p:cBhvr>
                                        <p:cTn id="21" dur="1" fill="hold">
                                          <p:stCondLst>
                                            <p:cond delay="0"/>
                                          </p:stCondLst>
                                        </p:cTn>
                                        <p:tgtEl>
                                          <p:spTgt spid="12">
                                            <p:txEl>
                                              <p:pRg st="2" end="2"/>
                                            </p:txEl>
                                          </p:spTgt>
                                        </p:tgtEl>
                                        <p:attrNameLst>
                                          <p:attrName>style.visibility</p:attrName>
                                        </p:attrNameLst>
                                      </p:cBhvr>
                                      <p:to>
                                        <p:strVal val="visible"/>
                                      </p:to>
                                    </p:set>
                                    <p:anim calcmode="discrete" valueType="clr">
                                      <p:cBhvr override="childStyle">
                                        <p:cTn id="22" dur="1000"/>
                                        <p:tgtEl>
                                          <p:spTgt spid="1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1000"/>
                                        <p:tgtEl>
                                          <p:spTgt spid="12">
                                            <p:txEl>
                                              <p:pRg st="2" end="2"/>
                                            </p:txEl>
                                          </p:spTgt>
                                        </p:tgtEl>
                                        <p:attrNameLst>
                                          <p:attrName>fillcolor</p:attrName>
                                        </p:attrNameLst>
                                      </p:cBhvr>
                                      <p:tavLst>
                                        <p:tav tm="0">
                                          <p:val>
                                            <p:clrVal>
                                              <a:schemeClr val="accent2"/>
                                            </p:clrVal>
                                          </p:val>
                                        </p:tav>
                                        <p:tav tm="50000">
                                          <p:val>
                                            <p:clrVal>
                                              <a:schemeClr val="hlink"/>
                                            </p:clrVal>
                                          </p:val>
                                        </p:tav>
                                      </p:tavLst>
                                    </p:anim>
                                    <p:set>
                                      <p:cBhvr>
                                        <p:cTn id="24" dur="1000"/>
                                        <p:tgtEl>
                                          <p:spTgt spid="12">
                                            <p:txEl>
                                              <p:pRg st="2" end="2"/>
                                            </p:txEl>
                                          </p:spTgt>
                                        </p:tgtEl>
                                        <p:attrNameLst>
                                          <p:attrName>fill.type</p:attrName>
                                        </p:attrNameLst>
                                      </p:cBhvr>
                                      <p:to>
                                        <p:strVal val="solid"/>
                                      </p:to>
                                    </p:set>
                                  </p:childTnLst>
                                </p:cTn>
                              </p:par>
                            </p:childTnLst>
                          </p:cTn>
                        </p:par>
                        <p:par>
                          <p:cTn id="25" fill="hold">
                            <p:stCondLst>
                              <p:cond delay="23000"/>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12">
                                            <p:txEl>
                                              <p:pRg st="3" end="3"/>
                                            </p:txEl>
                                          </p:spTgt>
                                        </p:tgtEl>
                                        <p:attrNameLst>
                                          <p:attrName>style.visibility</p:attrName>
                                        </p:attrNameLst>
                                      </p:cBhvr>
                                      <p:to>
                                        <p:strVal val="visible"/>
                                      </p:to>
                                    </p:set>
                                    <p:anim calcmode="discrete" valueType="clr">
                                      <p:cBhvr override="childStyle">
                                        <p:cTn id="28" dur="1000"/>
                                        <p:tgtEl>
                                          <p:spTgt spid="1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1000"/>
                                        <p:tgtEl>
                                          <p:spTgt spid="12">
                                            <p:txEl>
                                              <p:pRg st="3" end="3"/>
                                            </p:txEl>
                                          </p:spTgt>
                                        </p:tgtEl>
                                        <p:attrNameLst>
                                          <p:attrName>fillcolor</p:attrName>
                                        </p:attrNameLst>
                                      </p:cBhvr>
                                      <p:tavLst>
                                        <p:tav tm="0">
                                          <p:val>
                                            <p:clrVal>
                                              <a:schemeClr val="accent2"/>
                                            </p:clrVal>
                                          </p:val>
                                        </p:tav>
                                        <p:tav tm="50000">
                                          <p:val>
                                            <p:clrVal>
                                              <a:schemeClr val="hlink"/>
                                            </p:clrVal>
                                          </p:val>
                                        </p:tav>
                                      </p:tavLst>
                                    </p:anim>
                                    <p:set>
                                      <p:cBhvr>
                                        <p:cTn id="30" dur="1000"/>
                                        <p:tgtEl>
                                          <p:spTgt spid="12">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C:\Users\Jose Luis\Desktop\33398_snakes-start.jpg"/>
          <p:cNvPicPr>
            <a:picLocks noChangeAspect="1" noChangeArrowheads="1"/>
          </p:cNvPicPr>
          <p:nvPr/>
        </p:nvPicPr>
        <p:blipFill>
          <a:blip r:embed="rId2"/>
          <a:srcRect b="22777"/>
          <a:stretch>
            <a:fillRect/>
          </a:stretch>
        </p:blipFill>
        <p:spPr bwMode="auto">
          <a:xfrm>
            <a:off x="29897" y="0"/>
            <a:ext cx="11455666" cy="6858000"/>
          </a:xfrm>
          <a:prstGeom prst="rect">
            <a:avLst/>
          </a:prstGeom>
          <a:noFill/>
        </p:spPr>
      </p:pic>
      <p:sp>
        <p:nvSpPr>
          <p:cNvPr id="23" name="22 Medio marco"/>
          <p:cNvSpPr/>
          <p:nvPr/>
        </p:nvSpPr>
        <p:spPr>
          <a:xfrm rot="2667547">
            <a:off x="4153548" y="627065"/>
            <a:ext cx="2883355" cy="237013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1" y="0"/>
            <a:ext cx="5653051"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4782548" y="3435405"/>
            <a:ext cx="2085975" cy="301296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5653052" y="0"/>
            <a:ext cx="5832512"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5742781" y="3429000"/>
            <a:ext cx="5742782"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1" y="3429000"/>
            <a:ext cx="5653051"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B0F0"/>
              </a:solidFill>
            </a:endParaRPr>
          </a:p>
        </p:txBody>
      </p:sp>
      <p:sp>
        <p:nvSpPr>
          <p:cNvPr id="21" name="20 Medio marco"/>
          <p:cNvSpPr/>
          <p:nvPr/>
        </p:nvSpPr>
        <p:spPr>
          <a:xfrm rot="18815499">
            <a:off x="2577333" y="1966657"/>
            <a:ext cx="2157412" cy="2977074"/>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6595679" y="1931754"/>
            <a:ext cx="2154238" cy="2753744"/>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CC99"/>
              </a:solidFill>
            </a:endParaRPr>
          </a:p>
        </p:txBody>
      </p:sp>
    </p:spTree>
  </p:cSld>
  <p:clrMapOvr>
    <a:masterClrMapping/>
  </p:clrMapOvr>
  <p:transition spd="med" advTm="13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4"/>
                                        </p:tgtEl>
                                        <p:attrNameLst>
                                          <p:attrName>ppt_x</p:attrName>
                                        </p:attrNameLst>
                                      </p:cBhvr>
                                      <p:tavLst>
                                        <p:tav tm="0">
                                          <p:val>
                                            <p:strVal val="ppt_x"/>
                                          </p:val>
                                        </p:tav>
                                        <p:tav tm="100000">
                                          <p:val>
                                            <p:strVal val="ppt_x-ppt_w/2"/>
                                          </p:val>
                                        </p:tav>
                                      </p:tavLst>
                                    </p:anim>
                                    <p:anim calcmode="lin" valueType="num">
                                      <p:cBhvr>
                                        <p:cTn id="7" dur="5000"/>
                                        <p:tgtEl>
                                          <p:spTgt spid="24"/>
                                        </p:tgtEl>
                                        <p:attrNameLst>
                                          <p:attrName>ppt_y</p:attrName>
                                        </p:attrNameLst>
                                      </p:cBhvr>
                                      <p:tavLst>
                                        <p:tav tm="0">
                                          <p:val>
                                            <p:strVal val="ppt_y"/>
                                          </p:val>
                                        </p:tav>
                                        <p:tav tm="100000">
                                          <p:val>
                                            <p:strVal val="ppt_y"/>
                                          </p:val>
                                        </p:tav>
                                      </p:tavLst>
                                    </p:anim>
                                    <p:anim calcmode="lin" valueType="num">
                                      <p:cBhvr>
                                        <p:cTn id="8" dur="5000"/>
                                        <p:tgtEl>
                                          <p:spTgt spid="24"/>
                                        </p:tgtEl>
                                        <p:attrNameLst>
                                          <p:attrName>ppt_w</p:attrName>
                                        </p:attrNameLst>
                                      </p:cBhvr>
                                      <p:tavLst>
                                        <p:tav tm="0">
                                          <p:val>
                                            <p:strVal val="ppt_w"/>
                                          </p:val>
                                        </p:tav>
                                        <p:tav tm="100000">
                                          <p:val>
                                            <p:fltVal val="0"/>
                                          </p:val>
                                        </p:tav>
                                      </p:tavLst>
                                    </p:anim>
                                    <p:anim calcmode="lin" valueType="num">
                                      <p:cBhvr>
                                        <p:cTn id="9" dur="5000"/>
                                        <p:tgtEl>
                                          <p:spTgt spid="24"/>
                                        </p:tgtEl>
                                        <p:attrNameLst>
                                          <p:attrName>ppt_h</p:attrName>
                                        </p:attrNameLst>
                                      </p:cBhvr>
                                      <p:tavLst>
                                        <p:tav tm="0">
                                          <p:val>
                                            <p:strVal val="ppt_h"/>
                                          </p:val>
                                        </p:tav>
                                        <p:tav tm="100000">
                                          <p:val>
                                            <p:strVal val="ppt_h"/>
                                          </p:val>
                                        </p:tav>
                                      </p:tavLst>
                                    </p:anim>
                                    <p:set>
                                      <p:cBhvr>
                                        <p:cTn id="10" dur="1" fill="hold">
                                          <p:stCondLst>
                                            <p:cond delay="4999"/>
                                          </p:stCondLst>
                                        </p:cTn>
                                        <p:tgtEl>
                                          <p:spTgt spid="24"/>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10"/>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17" presetClass="exit" presetSubtype="2" fill="hold" nodeType="withEffect">
                                  <p:stCondLst>
                                    <p:cond delay="0"/>
                                  </p:stCondLst>
                                  <p:childTnLst>
                                    <p:anim calcmode="lin" valueType="num">
                                      <p:cBhvr>
                                        <p:cTn id="20" dur="5000"/>
                                        <p:tgtEl>
                                          <p:spTgt spid="21"/>
                                        </p:tgtEl>
                                        <p:attrNameLst>
                                          <p:attrName>ppt_x</p:attrName>
                                        </p:attrNameLst>
                                      </p:cBhvr>
                                      <p:tavLst>
                                        <p:tav tm="0">
                                          <p:val>
                                            <p:strVal val="ppt_x"/>
                                          </p:val>
                                        </p:tav>
                                        <p:tav tm="100000">
                                          <p:val>
                                            <p:strVal val="ppt_x+ppt_w/2"/>
                                          </p:val>
                                        </p:tav>
                                      </p:tavLst>
                                    </p:anim>
                                    <p:anim calcmode="lin" valueType="num">
                                      <p:cBhvr>
                                        <p:cTn id="21" dur="5000"/>
                                        <p:tgtEl>
                                          <p:spTgt spid="21"/>
                                        </p:tgtEl>
                                        <p:attrNameLst>
                                          <p:attrName>ppt_y</p:attrName>
                                        </p:attrNameLst>
                                      </p:cBhvr>
                                      <p:tavLst>
                                        <p:tav tm="0">
                                          <p:val>
                                            <p:strVal val="ppt_y"/>
                                          </p:val>
                                        </p:tav>
                                        <p:tav tm="100000">
                                          <p:val>
                                            <p:strVal val="ppt_y"/>
                                          </p:val>
                                        </p:tav>
                                      </p:tavLst>
                                    </p:anim>
                                    <p:anim calcmode="lin" valueType="num">
                                      <p:cBhvr>
                                        <p:cTn id="22" dur="5000"/>
                                        <p:tgtEl>
                                          <p:spTgt spid="21"/>
                                        </p:tgtEl>
                                        <p:attrNameLst>
                                          <p:attrName>ppt_w</p:attrName>
                                        </p:attrNameLst>
                                      </p:cBhvr>
                                      <p:tavLst>
                                        <p:tav tm="0">
                                          <p:val>
                                            <p:strVal val="ppt_w"/>
                                          </p:val>
                                        </p:tav>
                                        <p:tav tm="100000">
                                          <p:val>
                                            <p:fltVal val="0"/>
                                          </p:val>
                                        </p:tav>
                                      </p:tavLst>
                                    </p:anim>
                                    <p:anim calcmode="lin" valueType="num">
                                      <p:cBhvr>
                                        <p:cTn id="23" dur="5000"/>
                                        <p:tgtEl>
                                          <p:spTgt spid="21"/>
                                        </p:tgtEl>
                                        <p:attrNameLst>
                                          <p:attrName>ppt_h</p:attrName>
                                        </p:attrNameLst>
                                      </p:cBhvr>
                                      <p:tavLst>
                                        <p:tav tm="0">
                                          <p:val>
                                            <p:strVal val="ppt_h"/>
                                          </p:val>
                                        </p:tav>
                                        <p:tav tm="100000">
                                          <p:val>
                                            <p:strVal val="ppt_h"/>
                                          </p:val>
                                        </p:tav>
                                      </p:tavLst>
                                    </p:anim>
                                    <p:set>
                                      <p:cBhvr>
                                        <p:cTn id="24" dur="1" fill="hold">
                                          <p:stCondLst>
                                            <p:cond delay="4999"/>
                                          </p:stCondLst>
                                        </p:cTn>
                                        <p:tgtEl>
                                          <p:spTgt spid="21"/>
                                        </p:tgtEl>
                                        <p:attrNameLst>
                                          <p:attrName>style.visibility</p:attrName>
                                        </p:attrNameLst>
                                      </p:cBhvr>
                                      <p:to>
                                        <p:strVal val="hidden"/>
                                      </p:to>
                                    </p:set>
                                  </p:childTnLst>
                                </p:cTn>
                              </p:par>
                              <p:par>
                                <p:cTn id="25" presetID="17" presetClass="exit" presetSubtype="4" fill="hold" nodeType="withEffect">
                                  <p:stCondLst>
                                    <p:cond delay="0"/>
                                  </p:stCondLst>
                                  <p:childTnLst>
                                    <p:anim calcmode="lin" valueType="num">
                                      <p:cBhvr>
                                        <p:cTn id="26" dur="5000"/>
                                        <p:tgtEl>
                                          <p:spTgt spid="23"/>
                                        </p:tgtEl>
                                        <p:attrNameLst>
                                          <p:attrName>ppt_x</p:attrName>
                                        </p:attrNameLst>
                                      </p:cBhvr>
                                      <p:tavLst>
                                        <p:tav tm="0">
                                          <p:val>
                                            <p:strVal val="ppt_x"/>
                                          </p:val>
                                        </p:tav>
                                        <p:tav tm="100000">
                                          <p:val>
                                            <p:strVal val="ppt_x"/>
                                          </p:val>
                                        </p:tav>
                                      </p:tavLst>
                                    </p:anim>
                                    <p:anim calcmode="lin" valueType="num">
                                      <p:cBhvr>
                                        <p:cTn id="27" dur="5000"/>
                                        <p:tgtEl>
                                          <p:spTgt spid="23"/>
                                        </p:tgtEl>
                                        <p:attrNameLst>
                                          <p:attrName>ppt_y</p:attrName>
                                        </p:attrNameLst>
                                      </p:cBhvr>
                                      <p:tavLst>
                                        <p:tav tm="0">
                                          <p:val>
                                            <p:strVal val="ppt_y"/>
                                          </p:val>
                                        </p:tav>
                                        <p:tav tm="100000">
                                          <p:val>
                                            <p:strVal val="ppt_y+ppt_h/2"/>
                                          </p:val>
                                        </p:tav>
                                      </p:tavLst>
                                    </p:anim>
                                    <p:anim calcmode="lin" valueType="num">
                                      <p:cBhvr>
                                        <p:cTn id="28" dur="5000"/>
                                        <p:tgtEl>
                                          <p:spTgt spid="23"/>
                                        </p:tgtEl>
                                        <p:attrNameLst>
                                          <p:attrName>ppt_w</p:attrName>
                                        </p:attrNameLst>
                                      </p:cBhvr>
                                      <p:tavLst>
                                        <p:tav tm="0">
                                          <p:val>
                                            <p:strVal val="ppt_w"/>
                                          </p:val>
                                        </p:tav>
                                        <p:tav tm="100000">
                                          <p:val>
                                            <p:strVal val="ppt_w"/>
                                          </p:val>
                                        </p:tav>
                                      </p:tavLst>
                                    </p:anim>
                                    <p:anim calcmode="lin" valueType="num">
                                      <p:cBhvr>
                                        <p:cTn id="29" dur="5000"/>
                                        <p:tgtEl>
                                          <p:spTgt spid="23"/>
                                        </p:tgtEl>
                                        <p:attrNameLst>
                                          <p:attrName>ppt_h</p:attrName>
                                        </p:attrNameLst>
                                      </p:cBhvr>
                                      <p:tavLst>
                                        <p:tav tm="0">
                                          <p:val>
                                            <p:strVal val="ppt_h"/>
                                          </p:val>
                                        </p:tav>
                                        <p:tav tm="100000">
                                          <p:val>
                                            <p:fltVal val="0"/>
                                          </p:val>
                                        </p:tav>
                                      </p:tavLst>
                                    </p:anim>
                                    <p:set>
                                      <p:cBhvr>
                                        <p:cTn id="30" dur="1" fill="hold">
                                          <p:stCondLst>
                                            <p:cond delay="4999"/>
                                          </p:stCondLst>
                                        </p:cTn>
                                        <p:tgtEl>
                                          <p:spTgt spid="23"/>
                                        </p:tgtEl>
                                        <p:attrNameLst>
                                          <p:attrName>style.visibility</p:attrName>
                                        </p:attrNameLst>
                                      </p:cBhvr>
                                      <p:to>
                                        <p:strVal val="hidden"/>
                                      </p:to>
                                    </p:set>
                                  </p:childTnLst>
                                </p:cTn>
                              </p:par>
                              <p:par>
                                <p:cTn id="31" presetID="17" presetClass="exit" presetSubtype="1" fill="hold" nodeType="withEffect">
                                  <p:stCondLst>
                                    <p:cond delay="0"/>
                                  </p:stCondLst>
                                  <p:childTnLst>
                                    <p:anim calcmode="lin" valueType="num">
                                      <p:cBhvr>
                                        <p:cTn id="32" dur="5000"/>
                                        <p:tgtEl>
                                          <p:spTgt spid="25"/>
                                        </p:tgtEl>
                                        <p:attrNameLst>
                                          <p:attrName>ppt_x</p:attrName>
                                        </p:attrNameLst>
                                      </p:cBhvr>
                                      <p:tavLst>
                                        <p:tav tm="0">
                                          <p:val>
                                            <p:strVal val="ppt_x"/>
                                          </p:val>
                                        </p:tav>
                                        <p:tav tm="100000">
                                          <p:val>
                                            <p:strVal val="ppt_x"/>
                                          </p:val>
                                        </p:tav>
                                      </p:tavLst>
                                    </p:anim>
                                    <p:anim calcmode="lin" valueType="num">
                                      <p:cBhvr>
                                        <p:cTn id="33" dur="5000"/>
                                        <p:tgtEl>
                                          <p:spTgt spid="25"/>
                                        </p:tgtEl>
                                        <p:attrNameLst>
                                          <p:attrName>ppt_y</p:attrName>
                                        </p:attrNameLst>
                                      </p:cBhvr>
                                      <p:tavLst>
                                        <p:tav tm="0">
                                          <p:val>
                                            <p:strVal val="ppt_y"/>
                                          </p:val>
                                        </p:tav>
                                        <p:tav tm="100000">
                                          <p:val>
                                            <p:strVal val="ppt_y-ppt_h/2"/>
                                          </p:val>
                                        </p:tav>
                                      </p:tavLst>
                                    </p:anim>
                                    <p:anim calcmode="lin" valueType="num">
                                      <p:cBhvr>
                                        <p:cTn id="34" dur="5000"/>
                                        <p:tgtEl>
                                          <p:spTgt spid="25"/>
                                        </p:tgtEl>
                                        <p:attrNameLst>
                                          <p:attrName>ppt_w</p:attrName>
                                        </p:attrNameLst>
                                      </p:cBhvr>
                                      <p:tavLst>
                                        <p:tav tm="0">
                                          <p:val>
                                            <p:strVal val="ppt_w"/>
                                          </p:val>
                                        </p:tav>
                                        <p:tav tm="100000">
                                          <p:val>
                                            <p:strVal val="ppt_w"/>
                                          </p:val>
                                        </p:tav>
                                      </p:tavLst>
                                    </p:anim>
                                    <p:anim calcmode="lin" valueType="num">
                                      <p:cBhvr>
                                        <p:cTn id="35" dur="5000"/>
                                        <p:tgtEl>
                                          <p:spTgt spid="25"/>
                                        </p:tgtEl>
                                        <p:attrNameLst>
                                          <p:attrName>ppt_h</p:attrName>
                                        </p:attrNameLst>
                                      </p:cBhvr>
                                      <p:tavLst>
                                        <p:tav tm="0">
                                          <p:val>
                                            <p:strVal val="ppt_h"/>
                                          </p:val>
                                        </p:tav>
                                        <p:tav tm="100000">
                                          <p:val>
                                            <p:fltVal val="0"/>
                                          </p:val>
                                        </p:tav>
                                      </p:tavLst>
                                    </p:anim>
                                    <p:set>
                                      <p:cBhvr>
                                        <p:cTn id="36" dur="1" fill="hold">
                                          <p:stCondLst>
                                            <p:cond delay="4999"/>
                                          </p:stCondLst>
                                        </p:cTn>
                                        <p:tgtEl>
                                          <p:spTgt spid="25"/>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11"/>
                                        </p:tgtEl>
                                        <p:attrNameLst>
                                          <p:attrName>ppt_x</p:attrName>
                                        </p:attrNameLst>
                                      </p:cBhvr>
                                      <p:tavLst>
                                        <p:tav tm="0">
                                          <p:val>
                                            <p:strVal val="ppt_x"/>
                                          </p:val>
                                        </p:tav>
                                        <p:tav tm="100000">
                                          <p:val>
                                            <p:strVal val="ppt_x+ppt_w/2"/>
                                          </p:val>
                                        </p:tav>
                                      </p:tavLst>
                                    </p:anim>
                                    <p:anim calcmode="lin" valueType="num">
                                      <p:cBhvr>
                                        <p:cTn id="39" dur="5000"/>
                                        <p:tgtEl>
                                          <p:spTgt spid="11"/>
                                        </p:tgtEl>
                                        <p:attrNameLst>
                                          <p:attrName>ppt_y</p:attrName>
                                        </p:attrNameLst>
                                      </p:cBhvr>
                                      <p:tavLst>
                                        <p:tav tm="0">
                                          <p:val>
                                            <p:strVal val="ppt_y"/>
                                          </p:val>
                                        </p:tav>
                                        <p:tav tm="100000">
                                          <p:val>
                                            <p:strVal val="ppt_y"/>
                                          </p:val>
                                        </p:tav>
                                      </p:tavLst>
                                    </p:anim>
                                    <p:anim calcmode="lin" valueType="num">
                                      <p:cBhvr>
                                        <p:cTn id="40" dur="5000"/>
                                        <p:tgtEl>
                                          <p:spTgt spid="11"/>
                                        </p:tgtEl>
                                        <p:attrNameLst>
                                          <p:attrName>ppt_w</p:attrName>
                                        </p:attrNameLst>
                                      </p:cBhvr>
                                      <p:tavLst>
                                        <p:tav tm="0">
                                          <p:val>
                                            <p:strVal val="ppt_w"/>
                                          </p:val>
                                        </p:tav>
                                        <p:tav tm="100000">
                                          <p:val>
                                            <p:fltVal val="0"/>
                                          </p:val>
                                        </p:tav>
                                      </p:tavLst>
                                    </p:anim>
                                    <p:anim calcmode="lin" valueType="num">
                                      <p:cBhvr>
                                        <p:cTn id="41" dur="5000"/>
                                        <p:tgtEl>
                                          <p:spTgt spid="11"/>
                                        </p:tgtEl>
                                        <p:attrNameLst>
                                          <p:attrName>ppt_h</p:attrName>
                                        </p:attrNameLst>
                                      </p:cBhvr>
                                      <p:tavLst>
                                        <p:tav tm="0">
                                          <p:val>
                                            <p:strVal val="ppt_h"/>
                                          </p:val>
                                        </p:tav>
                                        <p:tav tm="100000">
                                          <p:val>
                                            <p:strVal val="ppt_h"/>
                                          </p:val>
                                        </p:tav>
                                      </p:tavLst>
                                    </p:anim>
                                    <p:set>
                                      <p:cBhvr>
                                        <p:cTn id="42" dur="1" fill="hold">
                                          <p:stCondLst>
                                            <p:cond delay="4999"/>
                                          </p:stCondLst>
                                        </p:cTn>
                                        <p:tgtEl>
                                          <p:spTgt spid="11"/>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5000"/>
                                        <p:tgtEl>
                                          <p:spTgt spid="8"/>
                                        </p:tgtEl>
                                        <p:attrNameLst>
                                          <p:attrName>ppt_x</p:attrName>
                                        </p:attrNameLst>
                                      </p:cBhvr>
                                      <p:tavLst>
                                        <p:tav tm="0">
                                          <p:val>
                                            <p:strVal val="ppt_x"/>
                                          </p:val>
                                        </p:tav>
                                        <p:tav tm="100000">
                                          <p:val>
                                            <p:strVal val="ppt_x+ppt_w/2"/>
                                          </p:val>
                                        </p:tav>
                                      </p:tavLst>
                                    </p:anim>
                                    <p:anim calcmode="lin" valueType="num">
                                      <p:cBhvr>
                                        <p:cTn id="45" dur="5000"/>
                                        <p:tgtEl>
                                          <p:spTgt spid="8"/>
                                        </p:tgtEl>
                                        <p:attrNameLst>
                                          <p:attrName>ppt_y</p:attrName>
                                        </p:attrNameLst>
                                      </p:cBhvr>
                                      <p:tavLst>
                                        <p:tav tm="0">
                                          <p:val>
                                            <p:strVal val="ppt_y"/>
                                          </p:val>
                                        </p:tav>
                                        <p:tav tm="100000">
                                          <p:val>
                                            <p:strVal val="ppt_y"/>
                                          </p:val>
                                        </p:tav>
                                      </p:tavLst>
                                    </p:anim>
                                    <p:anim calcmode="lin" valueType="num">
                                      <p:cBhvr>
                                        <p:cTn id="46" dur="5000"/>
                                        <p:tgtEl>
                                          <p:spTgt spid="8"/>
                                        </p:tgtEl>
                                        <p:attrNameLst>
                                          <p:attrName>ppt_w</p:attrName>
                                        </p:attrNameLst>
                                      </p:cBhvr>
                                      <p:tavLst>
                                        <p:tav tm="0">
                                          <p:val>
                                            <p:strVal val="ppt_w"/>
                                          </p:val>
                                        </p:tav>
                                        <p:tav tm="100000">
                                          <p:val>
                                            <p:fltVal val="0"/>
                                          </p:val>
                                        </p:tav>
                                      </p:tavLst>
                                    </p:anim>
                                    <p:anim calcmode="lin" valueType="num">
                                      <p:cBhvr>
                                        <p:cTn id="47" dur="5000"/>
                                        <p:tgtEl>
                                          <p:spTgt spid="8"/>
                                        </p:tgtEl>
                                        <p:attrNameLst>
                                          <p:attrName>ppt_h</p:attrName>
                                        </p:attrNameLst>
                                      </p:cBhvr>
                                      <p:tavLst>
                                        <p:tav tm="0">
                                          <p:val>
                                            <p:strVal val="ppt_h"/>
                                          </p:val>
                                        </p:tav>
                                        <p:tav tm="100000">
                                          <p:val>
                                            <p:strVal val="ppt_h"/>
                                          </p:val>
                                        </p:tav>
                                      </p:tavLst>
                                    </p:anim>
                                    <p:set>
                                      <p:cBhvr>
                                        <p:cTn id="48" dur="1" fill="hold">
                                          <p:stCondLst>
                                            <p:cond delay="4999"/>
                                          </p:stCondLst>
                                        </p:cTn>
                                        <p:tgtEl>
                                          <p:spTgt spid="8"/>
                                        </p:tgtEl>
                                        <p:attrNameLst>
                                          <p:attrName>style.visibility</p:attrName>
                                        </p:attrNameLst>
                                      </p:cBhvr>
                                      <p:to>
                                        <p:strVal val="hidden"/>
                                      </p:to>
                                    </p:set>
                                  </p:childTnLst>
                                </p:cTn>
                              </p:par>
                              <p:par>
                                <p:cTn id="49" presetID="17" presetClass="exit" presetSubtype="8" fill="hold" nodeType="withEffect">
                                  <p:stCondLst>
                                    <p:cond delay="0"/>
                                  </p:stCondLst>
                                  <p:childTnLst>
                                    <p:anim calcmode="lin" valueType="num">
                                      <p:cBhvr>
                                        <p:cTn id="50" dur="5000"/>
                                        <p:tgtEl>
                                          <p:spTgt spid="4"/>
                                        </p:tgtEl>
                                        <p:attrNameLst>
                                          <p:attrName>ppt_x</p:attrName>
                                        </p:attrNameLst>
                                      </p:cBhvr>
                                      <p:tavLst>
                                        <p:tav tm="0">
                                          <p:val>
                                            <p:strVal val="ppt_x"/>
                                          </p:val>
                                        </p:tav>
                                        <p:tav tm="100000">
                                          <p:val>
                                            <p:strVal val="ppt_x-ppt_w/2"/>
                                          </p:val>
                                        </p:tav>
                                      </p:tavLst>
                                    </p:anim>
                                    <p:anim calcmode="lin" valueType="num">
                                      <p:cBhvr>
                                        <p:cTn id="51" dur="5000"/>
                                        <p:tgtEl>
                                          <p:spTgt spid="4"/>
                                        </p:tgtEl>
                                        <p:attrNameLst>
                                          <p:attrName>ppt_y</p:attrName>
                                        </p:attrNameLst>
                                      </p:cBhvr>
                                      <p:tavLst>
                                        <p:tav tm="0">
                                          <p:val>
                                            <p:strVal val="ppt_y"/>
                                          </p:val>
                                        </p:tav>
                                        <p:tav tm="100000">
                                          <p:val>
                                            <p:strVal val="ppt_y"/>
                                          </p:val>
                                        </p:tav>
                                      </p:tavLst>
                                    </p:anim>
                                    <p:anim calcmode="lin" valueType="num">
                                      <p:cBhvr>
                                        <p:cTn id="52" dur="5000"/>
                                        <p:tgtEl>
                                          <p:spTgt spid="4"/>
                                        </p:tgtEl>
                                        <p:attrNameLst>
                                          <p:attrName>ppt_w</p:attrName>
                                        </p:attrNameLst>
                                      </p:cBhvr>
                                      <p:tavLst>
                                        <p:tav tm="0">
                                          <p:val>
                                            <p:strVal val="ppt_w"/>
                                          </p:val>
                                        </p:tav>
                                        <p:tav tm="100000">
                                          <p:val>
                                            <p:fltVal val="0"/>
                                          </p:val>
                                        </p:tav>
                                      </p:tavLst>
                                    </p:anim>
                                    <p:anim calcmode="lin" valueType="num">
                                      <p:cBhvr>
                                        <p:cTn id="53" dur="5000"/>
                                        <p:tgtEl>
                                          <p:spTgt spid="4"/>
                                        </p:tgtEl>
                                        <p:attrNameLst>
                                          <p:attrName>ppt_h</p:attrName>
                                        </p:attrNameLst>
                                      </p:cBhvr>
                                      <p:tavLst>
                                        <p:tav tm="0">
                                          <p:val>
                                            <p:strVal val="ppt_h"/>
                                          </p:val>
                                        </p:tav>
                                        <p:tav tm="100000">
                                          <p:val>
                                            <p:strVal val="ppt_h"/>
                                          </p:val>
                                        </p:tav>
                                      </p:tavLst>
                                    </p:anim>
                                    <p:set>
                                      <p:cBhvr>
                                        <p:cTn id="54" dur="1" fill="hold">
                                          <p:stCondLst>
                                            <p:cond delay="4999"/>
                                          </p:stCondLst>
                                        </p:cTn>
                                        <p:tgtEl>
                                          <p:spTgt spid="4"/>
                                        </p:tgtEl>
                                        <p:attrNameLst>
                                          <p:attrName>style.visibility</p:attrName>
                                        </p:attrNameLst>
                                      </p:cBhvr>
                                      <p:to>
                                        <p:strVal val="hidden"/>
                                      </p:to>
                                    </p:set>
                                  </p:childTnLst>
                                </p:cTn>
                              </p:par>
                              <p:par>
                                <p:cTn id="55" presetID="17" presetClass="exit" presetSubtype="8" fill="hold" nodeType="withEffect">
                                  <p:stCondLst>
                                    <p:cond delay="0"/>
                                  </p:stCondLst>
                                  <p:childTnLst>
                                    <p:anim calcmode="lin" valueType="num">
                                      <p:cBhvr>
                                        <p:cTn id="56" dur="5000"/>
                                        <p:tgtEl>
                                          <p:spTgt spid="10"/>
                                        </p:tgtEl>
                                        <p:attrNameLst>
                                          <p:attrName>ppt_x</p:attrName>
                                        </p:attrNameLst>
                                      </p:cBhvr>
                                      <p:tavLst>
                                        <p:tav tm="0">
                                          <p:val>
                                            <p:strVal val="ppt_x"/>
                                          </p:val>
                                        </p:tav>
                                        <p:tav tm="100000">
                                          <p:val>
                                            <p:strVal val="ppt_x-ppt_w/2"/>
                                          </p:val>
                                        </p:tav>
                                      </p:tavLst>
                                    </p:anim>
                                    <p:anim calcmode="lin" valueType="num">
                                      <p:cBhvr>
                                        <p:cTn id="57" dur="5000"/>
                                        <p:tgtEl>
                                          <p:spTgt spid="10"/>
                                        </p:tgtEl>
                                        <p:attrNameLst>
                                          <p:attrName>ppt_y</p:attrName>
                                        </p:attrNameLst>
                                      </p:cBhvr>
                                      <p:tavLst>
                                        <p:tav tm="0">
                                          <p:val>
                                            <p:strVal val="ppt_y"/>
                                          </p:val>
                                        </p:tav>
                                        <p:tav tm="100000">
                                          <p:val>
                                            <p:strVal val="ppt_y"/>
                                          </p:val>
                                        </p:tav>
                                      </p:tavLst>
                                    </p:anim>
                                    <p:anim calcmode="lin" valueType="num">
                                      <p:cBhvr>
                                        <p:cTn id="58" dur="5000"/>
                                        <p:tgtEl>
                                          <p:spTgt spid="10"/>
                                        </p:tgtEl>
                                        <p:attrNameLst>
                                          <p:attrName>ppt_w</p:attrName>
                                        </p:attrNameLst>
                                      </p:cBhvr>
                                      <p:tavLst>
                                        <p:tav tm="0">
                                          <p:val>
                                            <p:strVal val="ppt_w"/>
                                          </p:val>
                                        </p:tav>
                                        <p:tav tm="100000">
                                          <p:val>
                                            <p:fltVal val="0"/>
                                          </p:val>
                                        </p:tav>
                                      </p:tavLst>
                                    </p:anim>
                                    <p:anim calcmode="lin" valueType="num">
                                      <p:cBhvr>
                                        <p:cTn id="59" dur="5000"/>
                                        <p:tgtEl>
                                          <p:spTgt spid="10"/>
                                        </p:tgtEl>
                                        <p:attrNameLst>
                                          <p:attrName>ppt_h</p:attrName>
                                        </p:attrNameLst>
                                      </p:cBhvr>
                                      <p:tavLst>
                                        <p:tav tm="0">
                                          <p:val>
                                            <p:strVal val="ppt_h"/>
                                          </p:val>
                                        </p:tav>
                                        <p:tav tm="100000">
                                          <p:val>
                                            <p:strVal val="ppt_h"/>
                                          </p:val>
                                        </p:tav>
                                      </p:tavLst>
                                    </p:anim>
                                    <p:set>
                                      <p:cBhvr>
                                        <p:cTn id="60" dur="1" fill="hold">
                                          <p:stCondLst>
                                            <p:cond delay="4999"/>
                                          </p:stCondLst>
                                        </p:cTn>
                                        <p:tgtEl>
                                          <p:spTgt spid="10"/>
                                        </p:tgtEl>
                                        <p:attrNameLst>
                                          <p:attrName>style.visibility</p:attrName>
                                        </p:attrNameLst>
                                      </p:cBhvr>
                                      <p:to>
                                        <p:strVal val="hidden"/>
                                      </p:to>
                                    </p:set>
                                  </p:childTnLst>
                                </p:cTn>
                              </p:par>
                              <p:par>
                                <p:cTn id="61" presetID="23" presetClass="entr" presetSubtype="16"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0" fill="hold"/>
                                        <p:tgtEl>
                                          <p:spTgt spid="13"/>
                                        </p:tgtEl>
                                        <p:attrNameLst>
                                          <p:attrName>ppt_w</p:attrName>
                                        </p:attrNameLst>
                                      </p:cBhvr>
                                      <p:tavLst>
                                        <p:tav tm="0">
                                          <p:val>
                                            <p:fltVal val="0"/>
                                          </p:val>
                                        </p:tav>
                                        <p:tav tm="100000">
                                          <p:val>
                                            <p:strVal val="#ppt_w"/>
                                          </p:val>
                                        </p:tav>
                                      </p:tavLst>
                                    </p:anim>
                                    <p:anim calcmode="lin" valueType="num">
                                      <p:cBhvr>
                                        <p:cTn id="64" dur="5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25_King-Brown-Snake01.jpg"/>
          <p:cNvPicPr>
            <a:picLocks noChangeAspect="1" noChangeArrowheads="1"/>
          </p:cNvPicPr>
          <p:nvPr/>
        </p:nvPicPr>
        <p:blipFill>
          <a:blip r:embed="rId2"/>
          <a:srcRect/>
          <a:stretch>
            <a:fillRect/>
          </a:stretch>
        </p:blipFill>
        <p:spPr bwMode="auto">
          <a:xfrm>
            <a:off x="0" y="0"/>
            <a:ext cx="11485592" cy="5500702"/>
          </a:xfrm>
          <a:prstGeom prst="rect">
            <a:avLst/>
          </a:prstGeom>
          <a:noFill/>
        </p:spPr>
      </p:pic>
      <p:sp>
        <p:nvSpPr>
          <p:cNvPr id="2" name="1 Rectángulo"/>
          <p:cNvSpPr/>
          <p:nvPr/>
        </p:nvSpPr>
        <p:spPr>
          <a:xfrm>
            <a:off x="417620" y="357166"/>
            <a:ext cx="2135585" cy="369332"/>
          </a:xfrm>
          <a:prstGeom prst="rect">
            <a:avLst/>
          </a:prstGeom>
          <a:solidFill>
            <a:srgbClr val="FFFF00"/>
          </a:solidFill>
        </p:spPr>
        <p:txBody>
          <a:bodyPr wrap="none">
            <a:spAutoFit/>
          </a:bodyPr>
          <a:lstStyle/>
          <a:p>
            <a:r>
              <a:rPr lang="es-ES" dirty="0" smtClean="0"/>
              <a:t>KING BROWN SNAKE</a:t>
            </a:r>
            <a:endParaRPr lang="es-ES" dirty="0"/>
          </a:p>
        </p:txBody>
      </p:sp>
      <p:sp>
        <p:nvSpPr>
          <p:cNvPr id="5" name="4 Rectángulo"/>
          <p:cNvSpPr/>
          <p:nvPr/>
        </p:nvSpPr>
        <p:spPr>
          <a:xfrm>
            <a:off x="730865" y="5534562"/>
            <a:ext cx="10415390" cy="1323439"/>
          </a:xfrm>
          <a:prstGeom prst="rect">
            <a:avLst/>
          </a:prstGeom>
        </p:spPr>
        <p:txBody>
          <a:bodyPr wrap="square">
            <a:spAutoFit/>
          </a:bodyPr>
          <a:lstStyle/>
          <a:p>
            <a:r>
              <a:rPr lang="es-ES" sz="1600" dirty="0">
                <a:solidFill>
                  <a:srgbClr val="FF0000"/>
                </a:solidFill>
              </a:rPr>
              <a:t>Las serpientes King Brown son grandes y crecen hasta 10 pies de largo. Su veneno es relativamente débil, pero entregan una gran cantidad de él. Pueden transmitir casi 600 miligramos a través de una mordida. Si no se trata, este veneno puede abrumar fácilmente a un ser humano, lo que lleva al 30 o al 40 por ciento de las víctimas que mueren. Esta especie de serpiente se encuentra en desiertos, praderas, bosques y áreas de matorrales en toda Australia, a excepción de Victoria y Tasmania.</a:t>
            </a:r>
          </a:p>
        </p:txBody>
      </p:sp>
    </p:spTree>
  </p:cSld>
  <p:clrMapOvr>
    <a:masterClrMapping/>
  </p:clrMapOvr>
  <p:transition spd="med" advTm="27000">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DeadlySnakes_CoastTaipan_Getty501285681.jpg"/>
          <p:cNvPicPr>
            <a:picLocks noChangeAspect="1" noChangeArrowheads="1"/>
          </p:cNvPicPr>
          <p:nvPr/>
        </p:nvPicPr>
        <p:blipFill>
          <a:blip r:embed="rId2"/>
          <a:srcRect/>
          <a:stretch>
            <a:fillRect/>
          </a:stretch>
        </p:blipFill>
        <p:spPr bwMode="auto">
          <a:xfrm>
            <a:off x="0" y="0"/>
            <a:ext cx="7957359" cy="6858000"/>
          </a:xfrm>
          <a:prstGeom prst="rect">
            <a:avLst/>
          </a:prstGeom>
          <a:noFill/>
        </p:spPr>
      </p:pic>
      <p:sp>
        <p:nvSpPr>
          <p:cNvPr id="2" name="1 Rectángulo"/>
          <p:cNvSpPr/>
          <p:nvPr/>
        </p:nvSpPr>
        <p:spPr>
          <a:xfrm>
            <a:off x="182686" y="428604"/>
            <a:ext cx="1877565" cy="369332"/>
          </a:xfrm>
          <a:prstGeom prst="rect">
            <a:avLst/>
          </a:prstGeom>
          <a:solidFill>
            <a:srgbClr val="FFFF00"/>
          </a:solidFill>
        </p:spPr>
        <p:txBody>
          <a:bodyPr wrap="none">
            <a:spAutoFit/>
          </a:bodyPr>
          <a:lstStyle/>
          <a:p>
            <a:r>
              <a:rPr lang="es-ES" dirty="0" smtClean="0"/>
              <a:t> </a:t>
            </a:r>
            <a:r>
              <a:rPr lang="es-ES" b="1" dirty="0" smtClean="0"/>
              <a:t>TAIPAN COSTERO</a:t>
            </a:r>
            <a:endParaRPr lang="es-ES" b="1" dirty="0"/>
          </a:p>
        </p:txBody>
      </p:sp>
      <p:sp>
        <p:nvSpPr>
          <p:cNvPr id="3" name="2 Rectángulo"/>
          <p:cNvSpPr/>
          <p:nvPr/>
        </p:nvSpPr>
        <p:spPr>
          <a:xfrm>
            <a:off x="8243111" y="2643182"/>
            <a:ext cx="2845267" cy="3539430"/>
          </a:xfrm>
          <a:prstGeom prst="rect">
            <a:avLst/>
          </a:prstGeom>
        </p:spPr>
        <p:txBody>
          <a:bodyPr wrap="square">
            <a:spAutoFit/>
          </a:bodyPr>
          <a:lstStyle/>
          <a:p>
            <a:pPr algn="ctr"/>
            <a:r>
              <a:rPr lang="es-ES" sz="1600" dirty="0" smtClean="0">
                <a:solidFill>
                  <a:srgbClr val="FF0000"/>
                </a:solidFill>
              </a:rPr>
              <a:t>¿Alguna vez has escuchado la vieja broma de que todos los animales en Australia son venenosos e intentan matarte? El </a:t>
            </a:r>
            <a:r>
              <a:rPr lang="es-ES" sz="1600" dirty="0" err="1" smtClean="0">
                <a:solidFill>
                  <a:srgbClr val="FF0000"/>
                </a:solidFill>
              </a:rPr>
              <a:t>taipan</a:t>
            </a:r>
            <a:r>
              <a:rPr lang="es-ES" sz="1600" dirty="0" smtClean="0">
                <a:solidFill>
                  <a:srgbClr val="FF0000"/>
                </a:solidFill>
              </a:rPr>
              <a:t> costero o común es parte de la razón por la cual. Esta serpiente vive en el noreste de Australia y Nueva Guinea. Su veneno es una </a:t>
            </a:r>
            <a:r>
              <a:rPr lang="es-ES" sz="1600" dirty="0" err="1" smtClean="0">
                <a:solidFill>
                  <a:srgbClr val="FF0000"/>
                </a:solidFill>
              </a:rPr>
              <a:t>neurotoxina</a:t>
            </a:r>
            <a:r>
              <a:rPr lang="es-ES" sz="1600" dirty="0" smtClean="0">
                <a:solidFill>
                  <a:srgbClr val="FF0000"/>
                </a:solidFill>
              </a:rPr>
              <a:t> tan potente   que mata tan solo media hora después de que se entrega la mordida, a menos que se trate de inmediato.</a:t>
            </a:r>
            <a:endParaRPr lang="es-ES" sz="1600" dirty="0">
              <a:solidFill>
                <a:srgbClr val="FF0000"/>
              </a:solidFill>
            </a:endParaRPr>
          </a:p>
        </p:txBody>
      </p:sp>
      <p:sp>
        <p:nvSpPr>
          <p:cNvPr id="5" name="Cadre 4"/>
          <p:cNvSpPr>
            <a:spLocks/>
          </p:cNvSpPr>
          <p:nvPr/>
        </p:nvSpPr>
        <p:spPr bwMode="auto">
          <a:xfrm>
            <a:off x="8028797" y="2143116"/>
            <a:ext cx="3242452" cy="4500546"/>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3EEE79"/>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med" advTm="2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0"/>
                                        <p:tgtEl>
                                          <p:spTgt spid="5"/>
                                        </p:tgtEl>
                                      </p:cBhvr>
                                    </p:animEffect>
                                  </p:childTnLst>
                                </p:cTn>
                              </p:par>
                              <p:par>
                                <p:cTn id="8" presetID="8" presetClass="emph" presetSubtype="0" fill="hold" grpId="1" nodeType="withEffect">
                                  <p:stCondLst>
                                    <p:cond delay="0"/>
                                  </p:stCondLst>
                                  <p:childTnLst>
                                    <p:animRot by="21600000">
                                      <p:cBhvr>
                                        <p:cTn id="9" dur="5000" fill="hold"/>
                                        <p:tgtEl>
                                          <p:spTgt spid="5"/>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0" fill="hold"/>
                                        <p:tgtEl>
                                          <p:spTgt spid="5"/>
                                        </p:tgtEl>
                                        <p:attrNameLst>
                                          <p:attrName>ppt_x</p:attrName>
                                        </p:attrNameLst>
                                      </p:cBhvr>
                                      <p:tavLst>
                                        <p:tav tm="0">
                                          <p:val>
                                            <p:strVal val="0-#ppt_w/2"/>
                                          </p:val>
                                        </p:tav>
                                        <p:tav tm="100000">
                                          <p:val>
                                            <p:strVal val="#ppt_x"/>
                                          </p:val>
                                        </p:tav>
                                      </p:tavLst>
                                    </p:anim>
                                    <p:anim calcmode="lin" valueType="num">
                                      <p:cBhvr additive="base">
                                        <p:cTn id="13"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11_Eastern-Brown-Snake.jpg"/>
          <p:cNvPicPr>
            <a:picLocks noChangeAspect="1" noChangeArrowheads="1"/>
          </p:cNvPicPr>
          <p:nvPr/>
        </p:nvPicPr>
        <p:blipFill>
          <a:blip r:embed="rId2"/>
          <a:srcRect/>
          <a:stretch>
            <a:fillRect/>
          </a:stretch>
        </p:blipFill>
        <p:spPr bwMode="auto">
          <a:xfrm>
            <a:off x="0" y="0"/>
            <a:ext cx="11485596" cy="5500702"/>
          </a:xfrm>
          <a:prstGeom prst="rect">
            <a:avLst/>
          </a:prstGeom>
          <a:noFill/>
        </p:spPr>
      </p:pic>
      <p:sp>
        <p:nvSpPr>
          <p:cNvPr id="2" name="1 Rectángulo"/>
          <p:cNvSpPr/>
          <p:nvPr/>
        </p:nvSpPr>
        <p:spPr>
          <a:xfrm>
            <a:off x="495931" y="357166"/>
            <a:ext cx="3166701" cy="369332"/>
          </a:xfrm>
          <a:prstGeom prst="rect">
            <a:avLst/>
          </a:prstGeom>
          <a:solidFill>
            <a:srgbClr val="FFFF00"/>
          </a:solidFill>
        </p:spPr>
        <p:txBody>
          <a:bodyPr wrap="none">
            <a:spAutoFit/>
          </a:bodyPr>
          <a:lstStyle/>
          <a:p>
            <a:r>
              <a:rPr lang="es-ES" b="1" dirty="0" smtClean="0"/>
              <a:t>SERPIENTE MARRÓN ORIENTAL</a:t>
            </a:r>
            <a:endParaRPr lang="es-ES" b="1" dirty="0"/>
          </a:p>
        </p:txBody>
      </p:sp>
      <p:sp>
        <p:nvSpPr>
          <p:cNvPr id="3" name="2 Rectángulo"/>
          <p:cNvSpPr/>
          <p:nvPr/>
        </p:nvSpPr>
        <p:spPr>
          <a:xfrm>
            <a:off x="495931" y="5534562"/>
            <a:ext cx="10676386" cy="1323439"/>
          </a:xfrm>
          <a:prstGeom prst="rect">
            <a:avLst/>
          </a:prstGeom>
        </p:spPr>
        <p:txBody>
          <a:bodyPr wrap="square">
            <a:spAutoFit/>
          </a:bodyPr>
          <a:lstStyle/>
          <a:p>
            <a:pPr algn="ctr"/>
            <a:r>
              <a:rPr lang="es-ES" sz="1600" dirty="0">
                <a:solidFill>
                  <a:srgbClr val="FF0000"/>
                </a:solidFill>
              </a:rPr>
              <a:t>¿Dónde puedes encontrar la segunda serpiente venenosa en la Tierra? En Australia, por supuesto! Cuando vaya de excursión en áreas rurales a lo largo de la costa este de Australia, pise con cuidado. El veneno de esta serpiente es altamente  neurotóxico  y coagula la sangre. Su picadura puede causar pérdida de conciencia, insuficiencia renal, parálisis y ataque cardíaco. Este repugnante cóctel de  </a:t>
            </a:r>
            <a:r>
              <a:rPr lang="es-ES" sz="1600" dirty="0" err="1">
                <a:solidFill>
                  <a:srgbClr val="FF0000"/>
                </a:solidFill>
              </a:rPr>
              <a:t>neurotoxinas</a:t>
            </a:r>
            <a:r>
              <a:rPr lang="es-ES" sz="1600" dirty="0">
                <a:solidFill>
                  <a:srgbClr val="FF0000"/>
                </a:solidFill>
              </a:rPr>
              <a:t>  es la razón por la cual la Serpiente Marrón del Este es responsable de un enorme 60% de las muertes por mordedura de serpiente en ese continente.</a:t>
            </a:r>
          </a:p>
        </p:txBody>
      </p:sp>
    </p:spTree>
  </p:cSld>
  <p:clrMapOvr>
    <a:masterClrMapping/>
  </p:clrMapOvr>
  <p:transition spd="med" advTm="2400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01889" y="1000108"/>
            <a:ext cx="1725922" cy="369332"/>
          </a:xfrm>
          <a:prstGeom prst="rect">
            <a:avLst/>
          </a:prstGeom>
          <a:solidFill>
            <a:srgbClr val="FFFF00"/>
          </a:solidFill>
        </p:spPr>
        <p:txBody>
          <a:bodyPr wrap="none">
            <a:spAutoFit/>
          </a:bodyPr>
          <a:lstStyle/>
          <a:p>
            <a:r>
              <a:rPr lang="es-ES" b="1" dirty="0" smtClean="0"/>
              <a:t>MAMBA NEGRA</a:t>
            </a:r>
            <a:endParaRPr lang="es-ES" b="1" dirty="0"/>
          </a:p>
        </p:txBody>
      </p:sp>
      <p:sp>
        <p:nvSpPr>
          <p:cNvPr id="3" name="2 Rectángulo"/>
          <p:cNvSpPr/>
          <p:nvPr/>
        </p:nvSpPr>
        <p:spPr>
          <a:xfrm>
            <a:off x="260997" y="5643578"/>
            <a:ext cx="10989632" cy="1077218"/>
          </a:xfrm>
          <a:prstGeom prst="rect">
            <a:avLst/>
          </a:prstGeom>
          <a:noFill/>
        </p:spPr>
        <p:txBody>
          <a:bodyPr wrap="square">
            <a:spAutoFit/>
          </a:bodyPr>
          <a:lstStyle/>
          <a:p>
            <a:pPr algn="ctr"/>
            <a:r>
              <a:rPr lang="es-ES" sz="1600" dirty="0">
                <a:solidFill>
                  <a:srgbClr val="00FFCC"/>
                </a:solidFill>
              </a:rPr>
              <a:t>Black </a:t>
            </a:r>
            <a:r>
              <a:rPr lang="es-ES" sz="1600" dirty="0" err="1">
                <a:solidFill>
                  <a:srgbClr val="00FFCC"/>
                </a:solidFill>
              </a:rPr>
              <a:t>Mamba</a:t>
            </a:r>
            <a:r>
              <a:rPr lang="es-ES" sz="1600" dirty="0">
                <a:solidFill>
                  <a:srgbClr val="00FFCC"/>
                </a:solidFill>
              </a:rPr>
              <a:t> puede haber llegado a la fama de la subcultura en las películas de </a:t>
            </a:r>
            <a:r>
              <a:rPr lang="es-ES" sz="1600" i="1" dirty="0" err="1">
                <a:solidFill>
                  <a:srgbClr val="00FFCC"/>
                </a:solidFill>
              </a:rPr>
              <a:t>Kill</a:t>
            </a:r>
            <a:r>
              <a:rPr lang="es-ES" sz="1600" i="1" dirty="0">
                <a:solidFill>
                  <a:srgbClr val="00FFCC"/>
                </a:solidFill>
              </a:rPr>
              <a:t> Bill</a:t>
            </a:r>
            <a:r>
              <a:rPr lang="es-ES" sz="1600" dirty="0">
                <a:solidFill>
                  <a:srgbClr val="00FFCC"/>
                </a:solidFill>
              </a:rPr>
              <a:t> , pero también es una de las serpientes más venenosas del mundo. Un Black </a:t>
            </a:r>
            <a:r>
              <a:rPr lang="es-ES" sz="1600" dirty="0" err="1">
                <a:solidFill>
                  <a:srgbClr val="00FFCC"/>
                </a:solidFill>
              </a:rPr>
              <a:t>Mamba</a:t>
            </a:r>
            <a:r>
              <a:rPr lang="es-ES" sz="1600" dirty="0">
                <a:solidFill>
                  <a:srgbClr val="00FFCC"/>
                </a:solidFill>
              </a:rPr>
              <a:t> adulto lleva suficiente veneno para matar hasta 10 personas, y siempre pica varias veces. Debido a esto, la víctima generalmente tiene menos de media hora para recibir tratamiento. Las </a:t>
            </a:r>
            <a:r>
              <a:rPr lang="es-ES" sz="1600" dirty="0" err="1">
                <a:solidFill>
                  <a:srgbClr val="00FFCC"/>
                </a:solidFill>
              </a:rPr>
              <a:t>mambas</a:t>
            </a:r>
            <a:r>
              <a:rPr lang="es-ES" sz="1600" dirty="0">
                <a:solidFill>
                  <a:srgbClr val="00FFCC"/>
                </a:solidFill>
              </a:rPr>
              <a:t> negras son comunes en los bosques de todo el este y sur de África.</a:t>
            </a:r>
          </a:p>
        </p:txBody>
      </p:sp>
      <p:pic>
        <p:nvPicPr>
          <p:cNvPr id="36867" name="Picture 3" descr="C:\Users\Jose Luis\Desktop\03_black-mamba01.jpg"/>
          <p:cNvPicPr>
            <a:picLocks noChangeAspect="1" noChangeArrowheads="1"/>
          </p:cNvPicPr>
          <p:nvPr/>
        </p:nvPicPr>
        <p:blipFill>
          <a:blip r:embed="rId2"/>
          <a:srcRect/>
          <a:stretch>
            <a:fillRect/>
          </a:stretch>
        </p:blipFill>
        <p:spPr bwMode="auto">
          <a:xfrm>
            <a:off x="0" y="0"/>
            <a:ext cx="11485563" cy="5500688"/>
          </a:xfrm>
          <a:prstGeom prst="rect">
            <a:avLst/>
          </a:prstGeom>
          <a:noFill/>
        </p:spPr>
      </p:pic>
    </p:spTree>
  </p:cSld>
  <p:clrMapOvr>
    <a:masterClrMapping/>
  </p:clrMapOvr>
  <p:transition spd="med" advTm="24000">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DeadlySnakes_TigerSnake_Getty740528259.jpg"/>
          <p:cNvPicPr>
            <a:picLocks noChangeAspect="1" noChangeArrowheads="1"/>
          </p:cNvPicPr>
          <p:nvPr/>
        </p:nvPicPr>
        <p:blipFill>
          <a:blip r:embed="rId2"/>
          <a:srcRect/>
          <a:stretch>
            <a:fillRect/>
          </a:stretch>
        </p:blipFill>
        <p:spPr bwMode="auto">
          <a:xfrm>
            <a:off x="0" y="0"/>
            <a:ext cx="11485563" cy="5500688"/>
          </a:xfrm>
          <a:prstGeom prst="rect">
            <a:avLst/>
          </a:prstGeom>
          <a:noFill/>
        </p:spPr>
      </p:pic>
      <p:sp>
        <p:nvSpPr>
          <p:cNvPr id="2" name="1 Rectángulo"/>
          <p:cNvSpPr/>
          <p:nvPr/>
        </p:nvSpPr>
        <p:spPr>
          <a:xfrm>
            <a:off x="730864" y="500042"/>
            <a:ext cx="1441420" cy="369332"/>
          </a:xfrm>
          <a:prstGeom prst="rect">
            <a:avLst/>
          </a:prstGeom>
          <a:solidFill>
            <a:srgbClr val="FFFF00"/>
          </a:solidFill>
        </p:spPr>
        <p:txBody>
          <a:bodyPr wrap="none">
            <a:spAutoFit/>
          </a:bodyPr>
          <a:lstStyle/>
          <a:p>
            <a:r>
              <a:rPr lang="es-ES" b="1" dirty="0" smtClean="0"/>
              <a:t>TIGER SNAKE</a:t>
            </a:r>
            <a:endParaRPr lang="es-ES" b="1" dirty="0"/>
          </a:p>
        </p:txBody>
      </p:sp>
      <p:sp>
        <p:nvSpPr>
          <p:cNvPr id="3" name="2 Rectángulo"/>
          <p:cNvSpPr/>
          <p:nvPr/>
        </p:nvSpPr>
        <p:spPr>
          <a:xfrm>
            <a:off x="182686" y="5572140"/>
            <a:ext cx="11302877" cy="1077218"/>
          </a:xfrm>
          <a:prstGeom prst="rect">
            <a:avLst/>
          </a:prstGeom>
          <a:solidFill>
            <a:schemeClr val="tx1"/>
          </a:solidFill>
        </p:spPr>
        <p:txBody>
          <a:bodyPr wrap="square">
            <a:spAutoFit/>
          </a:bodyPr>
          <a:lstStyle/>
          <a:p>
            <a:pPr algn="ctr"/>
            <a:r>
              <a:rPr lang="es-ES" sz="1600" dirty="0">
                <a:solidFill>
                  <a:srgbClr val="FF0000"/>
                </a:solidFill>
              </a:rPr>
              <a:t>Las serpientes tigre son serpientes de tamaño mediano que normalmente crecen a alrededor de 4 pies de largo, y son comunes en todo el sur de Australia y Tasmania. Su nombre proviene del distintivo patrón de rayas doradas y negras. El veneno contiene  </a:t>
            </a:r>
            <a:r>
              <a:rPr lang="es-ES" sz="1600" dirty="0" err="1">
                <a:solidFill>
                  <a:srgbClr val="FF0000"/>
                </a:solidFill>
              </a:rPr>
              <a:t>neurotoxinas</a:t>
            </a:r>
            <a:r>
              <a:rPr lang="es-ES" sz="1600" dirty="0">
                <a:solidFill>
                  <a:srgbClr val="FF0000"/>
                </a:solidFill>
              </a:rPr>
              <a:t>  y  </a:t>
            </a:r>
            <a:r>
              <a:rPr lang="es-ES" sz="1600" dirty="0" err="1">
                <a:solidFill>
                  <a:srgbClr val="FF0000"/>
                </a:solidFill>
              </a:rPr>
              <a:t>myotoxins</a:t>
            </a:r>
            <a:r>
              <a:rPr lang="es-ES" sz="1600" dirty="0">
                <a:solidFill>
                  <a:srgbClr val="FF0000"/>
                </a:solidFill>
              </a:rPr>
              <a:t>  que causan dolor extremo, parálisis y, a veces, asfixia. Sin embargo, la toxina tarda un tiempo en surtir efecto, por lo que las mordeduras por lo general  no son fatales si se tratan de inmediato.</a:t>
            </a:r>
          </a:p>
        </p:txBody>
      </p:sp>
    </p:spTree>
  </p:cSld>
  <p:clrMapOvr>
    <a:masterClrMapping/>
  </p:clrMapOvr>
  <p:transition spd="med" advTm="24000">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DeadlySnakes_KingCobra_Getty758354139.jpg"/>
          <p:cNvPicPr>
            <a:picLocks noChangeAspect="1" noChangeArrowheads="1"/>
          </p:cNvPicPr>
          <p:nvPr/>
        </p:nvPicPr>
        <p:blipFill>
          <a:blip r:embed="rId2"/>
          <a:srcRect l="11111"/>
          <a:stretch>
            <a:fillRect/>
          </a:stretch>
        </p:blipFill>
        <p:spPr bwMode="auto">
          <a:xfrm>
            <a:off x="887487" y="0"/>
            <a:ext cx="9814964" cy="5304986"/>
          </a:xfrm>
          <a:prstGeom prst="rect">
            <a:avLst/>
          </a:prstGeom>
          <a:noFill/>
        </p:spPr>
      </p:pic>
      <p:sp>
        <p:nvSpPr>
          <p:cNvPr id="2" name="1 Rectángulo"/>
          <p:cNvSpPr/>
          <p:nvPr/>
        </p:nvSpPr>
        <p:spPr>
          <a:xfrm>
            <a:off x="574243" y="571480"/>
            <a:ext cx="1399679" cy="369332"/>
          </a:xfrm>
          <a:prstGeom prst="rect">
            <a:avLst/>
          </a:prstGeom>
          <a:solidFill>
            <a:srgbClr val="FFFF00"/>
          </a:solidFill>
        </p:spPr>
        <p:txBody>
          <a:bodyPr wrap="none">
            <a:spAutoFit/>
          </a:bodyPr>
          <a:lstStyle/>
          <a:p>
            <a:r>
              <a:rPr lang="es-ES" b="1" dirty="0" smtClean="0"/>
              <a:t>KING COBRA</a:t>
            </a:r>
            <a:endParaRPr lang="es-ES" b="1" dirty="0"/>
          </a:p>
        </p:txBody>
      </p:sp>
      <p:sp>
        <p:nvSpPr>
          <p:cNvPr id="5" name="4 Rectángulo"/>
          <p:cNvSpPr/>
          <p:nvPr/>
        </p:nvSpPr>
        <p:spPr>
          <a:xfrm>
            <a:off x="260997" y="5357827"/>
            <a:ext cx="10728635" cy="1077218"/>
          </a:xfrm>
          <a:prstGeom prst="rect">
            <a:avLst/>
          </a:prstGeom>
          <a:solidFill>
            <a:schemeClr val="tx1"/>
          </a:solidFill>
        </p:spPr>
        <p:txBody>
          <a:bodyPr wrap="square">
            <a:spAutoFit/>
          </a:bodyPr>
          <a:lstStyle/>
          <a:p>
            <a:pPr algn="ctr"/>
            <a:r>
              <a:rPr lang="es-ES" sz="1600" dirty="0">
                <a:solidFill>
                  <a:srgbClr val="FF0000"/>
                </a:solidFill>
              </a:rPr>
              <a:t>Muchas serpientes venenosas no son especialmente grandes, ya que dependen del veneno para incapacitar a la presa en lugar de intentar aplastarla bajo un cuerpo largo. Sin embargo, el poderoso King Cobra desafía esta regla. Esta especie por lo general crece hasta 13 pies y treinta libras, ¡aunque la más larga en el registro fue de 19 pies de largo! Al igual que otras cobras que se encuentran en la India y el sudeste de Asia, tiene veneno altamente mortal que incluso puede matar elefantes</a:t>
            </a:r>
          </a:p>
        </p:txBody>
      </p:sp>
    </p:spTree>
  </p:cSld>
  <p:clrMapOvr>
    <a:masterClrMapping/>
  </p:clrMapOvr>
  <p:transition spd="med" advTm="32000">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PhilCobra.jpg"/>
          <p:cNvPicPr>
            <a:picLocks noChangeAspect="1" noChangeArrowheads="1"/>
          </p:cNvPicPr>
          <p:nvPr/>
        </p:nvPicPr>
        <p:blipFill>
          <a:blip r:embed="rId2"/>
          <a:srcRect/>
          <a:stretch>
            <a:fillRect/>
          </a:stretch>
        </p:blipFill>
        <p:spPr bwMode="auto">
          <a:xfrm>
            <a:off x="965798" y="-44916"/>
            <a:ext cx="5977715" cy="6902916"/>
          </a:xfrm>
          <a:prstGeom prst="rect">
            <a:avLst/>
          </a:prstGeom>
          <a:noFill/>
        </p:spPr>
      </p:pic>
      <p:sp>
        <p:nvSpPr>
          <p:cNvPr id="6" name="Cadre 4"/>
          <p:cNvSpPr>
            <a:spLocks/>
          </p:cNvSpPr>
          <p:nvPr/>
        </p:nvSpPr>
        <p:spPr bwMode="auto">
          <a:xfrm>
            <a:off x="956435" y="0"/>
            <a:ext cx="6000792" cy="6858000"/>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3EEE79"/>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3" name="2 Rectángulo"/>
          <p:cNvSpPr/>
          <p:nvPr/>
        </p:nvSpPr>
        <p:spPr>
          <a:xfrm>
            <a:off x="1242187" y="285728"/>
            <a:ext cx="1766766" cy="369332"/>
          </a:xfrm>
          <a:prstGeom prst="rect">
            <a:avLst/>
          </a:prstGeom>
          <a:solidFill>
            <a:srgbClr val="FFFF00"/>
          </a:solidFill>
        </p:spPr>
        <p:txBody>
          <a:bodyPr wrap="none">
            <a:spAutoFit/>
          </a:bodyPr>
          <a:lstStyle/>
          <a:p>
            <a:r>
              <a:rPr lang="es-ES" b="1" dirty="0" smtClean="0"/>
              <a:t> COBRA FILIPINA</a:t>
            </a:r>
            <a:endParaRPr lang="es-ES" b="1" dirty="0"/>
          </a:p>
        </p:txBody>
      </p:sp>
      <p:sp>
        <p:nvSpPr>
          <p:cNvPr id="4" name="3 Rectángulo"/>
          <p:cNvSpPr/>
          <p:nvPr/>
        </p:nvSpPr>
        <p:spPr>
          <a:xfrm>
            <a:off x="7622251" y="2714620"/>
            <a:ext cx="3524004" cy="3139321"/>
          </a:xfrm>
          <a:prstGeom prst="rect">
            <a:avLst/>
          </a:prstGeom>
        </p:spPr>
        <p:txBody>
          <a:bodyPr wrap="square">
            <a:spAutoFit/>
          </a:bodyPr>
          <a:lstStyle/>
          <a:p>
            <a:pPr algn="ctr"/>
            <a:r>
              <a:rPr lang="es-ES" dirty="0" smtClean="0">
                <a:solidFill>
                  <a:srgbClr val="00FFCC"/>
                </a:solidFill>
              </a:rPr>
              <a:t>Muchas personas se preocupan por ser mordidas por una serpiente venenosa, pero incluso acercarse a algunas especies es un error mortal. ¡La cobra filipina puede escupir su veneno altamente tóxico hasta 3 metros (casi 10 pies) de distancia! Esta serpiente acecha junto a estanques y cursos de agua en bosques, campos y granjas en las Filipinas.</a:t>
            </a:r>
            <a:endParaRPr lang="es-ES" dirty="0">
              <a:solidFill>
                <a:srgbClr val="00FFCC"/>
              </a:solidFill>
            </a:endParaRPr>
          </a:p>
        </p:txBody>
      </p:sp>
      <p:sp>
        <p:nvSpPr>
          <p:cNvPr id="7" name="Cadre 4"/>
          <p:cNvSpPr>
            <a:spLocks/>
          </p:cNvSpPr>
          <p:nvPr/>
        </p:nvSpPr>
        <p:spPr bwMode="auto">
          <a:xfrm>
            <a:off x="7385855" y="2071678"/>
            <a:ext cx="3929090" cy="4500546"/>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3EEE79"/>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med" advTm="23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0"/>
                                        <p:tgtEl>
                                          <p:spTgt spid="6"/>
                                        </p:tgtEl>
                                      </p:cBhvr>
                                    </p:animEffect>
                                  </p:childTnLst>
                                </p:cTn>
                              </p:par>
                              <p:par>
                                <p:cTn id="8" presetID="8" presetClass="emph" presetSubtype="0" fill="hold" grpId="1" nodeType="withEffect">
                                  <p:stCondLst>
                                    <p:cond delay="0"/>
                                  </p:stCondLst>
                                  <p:childTnLst>
                                    <p:animRot by="21600000">
                                      <p:cBhvr>
                                        <p:cTn id="9" dur="5000" fill="hold"/>
                                        <p:tgtEl>
                                          <p:spTgt spid="6"/>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0" fill="hold"/>
                                        <p:tgtEl>
                                          <p:spTgt spid="6"/>
                                        </p:tgtEl>
                                        <p:attrNameLst>
                                          <p:attrName>ppt_x</p:attrName>
                                        </p:attrNameLst>
                                      </p:cBhvr>
                                      <p:tavLst>
                                        <p:tav tm="0">
                                          <p:val>
                                            <p:strVal val="0-#ppt_w/2"/>
                                          </p:val>
                                        </p:tav>
                                        <p:tav tm="100000">
                                          <p:val>
                                            <p:strVal val="#ppt_x"/>
                                          </p:val>
                                        </p:tav>
                                      </p:tavLst>
                                    </p:anim>
                                    <p:anim calcmode="lin" valueType="num">
                                      <p:cBhvr additive="base">
                                        <p:cTn id="13" dur="5000" fill="hold"/>
                                        <p:tgtEl>
                                          <p:spTgt spid="6"/>
                                        </p:tgtEl>
                                        <p:attrNameLst>
                                          <p:attrName>ppt_y</p:attrName>
                                        </p:attrNameLst>
                                      </p:cBhvr>
                                      <p:tavLst>
                                        <p:tav tm="0">
                                          <p:val>
                                            <p:strVal val="#ppt_y"/>
                                          </p:val>
                                        </p:tav>
                                        <p:tav tm="100000">
                                          <p:val>
                                            <p:strVal val="#ppt_y"/>
                                          </p:val>
                                        </p:tav>
                                      </p:tavLst>
                                    </p:anim>
                                  </p:childTnLst>
                                </p:cTn>
                              </p:par>
                              <p:par>
                                <p:cTn id="14" presetID="18" presetClass="entr" presetSubtype="1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downLeft)">
                                      <p:cBhvr>
                                        <p:cTn id="16" dur="5000"/>
                                        <p:tgtEl>
                                          <p:spTgt spid="7"/>
                                        </p:tgtEl>
                                      </p:cBhvr>
                                    </p:animEffect>
                                  </p:childTnLst>
                                </p:cTn>
                              </p:par>
                              <p:par>
                                <p:cTn id="17" presetID="8" presetClass="emph" presetSubtype="0" fill="hold" grpId="1" nodeType="withEffect">
                                  <p:stCondLst>
                                    <p:cond delay="0"/>
                                  </p:stCondLst>
                                  <p:childTnLst>
                                    <p:animRot by="21600000">
                                      <p:cBhvr>
                                        <p:cTn id="18" dur="5000" fill="hold"/>
                                        <p:tgtEl>
                                          <p:spTgt spid="7"/>
                                        </p:tgtEl>
                                        <p:attrNameLst>
                                          <p:attrName>r</p:attrName>
                                        </p:attrNameLst>
                                      </p:cBhvr>
                                    </p:animRot>
                                  </p:childTnLst>
                                </p:cTn>
                              </p:par>
                              <p:par>
                                <p:cTn id="19" presetID="2" presetClass="entr" presetSubtype="8" fill="hold" grpId="2"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0" fill="hold"/>
                                        <p:tgtEl>
                                          <p:spTgt spid="7"/>
                                        </p:tgtEl>
                                        <p:attrNameLst>
                                          <p:attrName>ppt_x</p:attrName>
                                        </p:attrNameLst>
                                      </p:cBhvr>
                                      <p:tavLst>
                                        <p:tav tm="0">
                                          <p:val>
                                            <p:strVal val="0-#ppt_w/2"/>
                                          </p:val>
                                        </p:tav>
                                        <p:tav tm="100000">
                                          <p:val>
                                            <p:strVal val="#ppt_x"/>
                                          </p:val>
                                        </p:tav>
                                      </p:tavLst>
                                    </p:anim>
                                    <p:anim calcmode="lin" valueType="num">
                                      <p:cBhvr additive="base">
                                        <p:cTn id="22"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05_Western-Diamondback-Rattlesnake01.jpg"/>
          <p:cNvPicPr>
            <a:picLocks noChangeAspect="1" noChangeArrowheads="1"/>
          </p:cNvPicPr>
          <p:nvPr/>
        </p:nvPicPr>
        <p:blipFill>
          <a:blip r:embed="rId2"/>
          <a:srcRect/>
          <a:stretch>
            <a:fillRect/>
          </a:stretch>
        </p:blipFill>
        <p:spPr bwMode="auto">
          <a:xfrm>
            <a:off x="0" y="0"/>
            <a:ext cx="11485592" cy="5500702"/>
          </a:xfrm>
          <a:prstGeom prst="rect">
            <a:avLst/>
          </a:prstGeom>
          <a:noFill/>
        </p:spPr>
      </p:pic>
      <p:sp>
        <p:nvSpPr>
          <p:cNvPr id="2" name="1 Rectángulo"/>
          <p:cNvSpPr/>
          <p:nvPr/>
        </p:nvSpPr>
        <p:spPr>
          <a:xfrm>
            <a:off x="7778873" y="357167"/>
            <a:ext cx="3367382" cy="646331"/>
          </a:xfrm>
          <a:prstGeom prst="rect">
            <a:avLst/>
          </a:prstGeom>
          <a:solidFill>
            <a:srgbClr val="FFFF00"/>
          </a:solidFill>
        </p:spPr>
        <p:txBody>
          <a:bodyPr wrap="square">
            <a:spAutoFit/>
          </a:bodyPr>
          <a:lstStyle/>
          <a:p>
            <a:pPr algn="ctr"/>
            <a:r>
              <a:rPr lang="es-ES" b="1" dirty="0" smtClean="0"/>
              <a:t>SERPIENTE DE CASCABEL DE DIAMONDBACK OCCIDENTAL</a:t>
            </a:r>
            <a:endParaRPr lang="es-ES" b="1" dirty="0"/>
          </a:p>
        </p:txBody>
      </p:sp>
      <p:sp>
        <p:nvSpPr>
          <p:cNvPr id="3" name="2 Rectángulo"/>
          <p:cNvSpPr/>
          <p:nvPr/>
        </p:nvSpPr>
        <p:spPr>
          <a:xfrm>
            <a:off x="417620" y="5534562"/>
            <a:ext cx="10545889" cy="1323439"/>
          </a:xfrm>
          <a:prstGeom prst="rect">
            <a:avLst/>
          </a:prstGeom>
        </p:spPr>
        <p:txBody>
          <a:bodyPr wrap="square">
            <a:spAutoFit/>
          </a:bodyPr>
          <a:lstStyle/>
          <a:p>
            <a:pPr algn="ctr"/>
            <a:r>
              <a:rPr lang="es-ES" sz="1600" dirty="0">
                <a:solidFill>
                  <a:srgbClr val="00FFCC"/>
                </a:solidFill>
              </a:rPr>
              <a:t>Para muchos, no estás en el suroeste de Estados Unidos hasta que hayas visto una serpiente de cascabel de </a:t>
            </a:r>
            <a:r>
              <a:rPr lang="es-ES" sz="1600" dirty="0" err="1">
                <a:solidFill>
                  <a:srgbClr val="00FFCC"/>
                </a:solidFill>
              </a:rPr>
              <a:t>Diamondback</a:t>
            </a:r>
            <a:r>
              <a:rPr lang="es-ES" sz="1600" dirty="0">
                <a:solidFill>
                  <a:srgbClr val="00FFCC"/>
                </a:solidFill>
              </a:rPr>
              <a:t> occidental. Esta serpiente es más pequeña y de color tostado que sus primos orientales, lo que le permite mezclarse con la arena del desierto y el matorral. Tiene glándulas venenosas extraordinariamente grandes y colmillos especialmente desarrollados, lo que permite a la serpiente entregar una dosis de veneno de gran tamaño a sus víctimas. Es una serpiente generalmente no agresiva, solo ataca a los humanos si es provocada</a:t>
            </a:r>
            <a:r>
              <a:rPr lang="es-ES" sz="1600" dirty="0">
                <a:solidFill>
                  <a:srgbClr val="FF0000"/>
                </a:solidFill>
              </a:rPr>
              <a:t>.</a:t>
            </a:r>
          </a:p>
        </p:txBody>
      </p:sp>
    </p:spTree>
  </p:cSld>
  <p:clrMapOvr>
    <a:masterClrMapping/>
  </p:clrMapOvr>
  <p:transition spd="med" advTm="33000">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04_Eastern-Diamondback-Rattlesnake01.jpg"/>
          <p:cNvPicPr>
            <a:picLocks noChangeAspect="1" noChangeArrowheads="1"/>
          </p:cNvPicPr>
          <p:nvPr/>
        </p:nvPicPr>
        <p:blipFill>
          <a:blip r:embed="rId2"/>
          <a:srcRect/>
          <a:stretch>
            <a:fillRect/>
          </a:stretch>
        </p:blipFill>
        <p:spPr bwMode="auto">
          <a:xfrm>
            <a:off x="-81" y="-214338"/>
            <a:ext cx="11485644" cy="5500726"/>
          </a:xfrm>
          <a:prstGeom prst="rect">
            <a:avLst/>
          </a:prstGeom>
          <a:noFill/>
        </p:spPr>
      </p:pic>
      <p:sp>
        <p:nvSpPr>
          <p:cNvPr id="2" name="1 Rectángulo"/>
          <p:cNvSpPr/>
          <p:nvPr/>
        </p:nvSpPr>
        <p:spPr>
          <a:xfrm>
            <a:off x="495931" y="357167"/>
            <a:ext cx="3132448" cy="646331"/>
          </a:xfrm>
          <a:prstGeom prst="rect">
            <a:avLst/>
          </a:prstGeom>
          <a:solidFill>
            <a:srgbClr val="FFFF00"/>
          </a:solidFill>
        </p:spPr>
        <p:txBody>
          <a:bodyPr wrap="square">
            <a:spAutoFit/>
          </a:bodyPr>
          <a:lstStyle/>
          <a:p>
            <a:pPr algn="ctr"/>
            <a:r>
              <a:rPr lang="es-ES" b="1" dirty="0" smtClean="0"/>
              <a:t>SERPIENTE DE CASCABEL DE DIAMONDBACK DEL ESTE</a:t>
            </a:r>
            <a:endParaRPr lang="es-ES" b="1" dirty="0"/>
          </a:p>
        </p:txBody>
      </p:sp>
      <p:sp>
        <p:nvSpPr>
          <p:cNvPr id="4" name="3 Rectángulo"/>
          <p:cNvSpPr/>
          <p:nvPr/>
        </p:nvSpPr>
        <p:spPr>
          <a:xfrm>
            <a:off x="495931" y="5357827"/>
            <a:ext cx="10572013" cy="1323439"/>
          </a:xfrm>
          <a:prstGeom prst="rect">
            <a:avLst/>
          </a:prstGeom>
          <a:noFill/>
        </p:spPr>
        <p:txBody>
          <a:bodyPr wrap="square">
            <a:spAutoFit/>
          </a:bodyPr>
          <a:lstStyle/>
          <a:p>
            <a:pPr algn="ctr"/>
            <a:r>
              <a:rPr lang="es-ES" sz="1600" dirty="0">
                <a:solidFill>
                  <a:srgbClr val="FFC000"/>
                </a:solidFill>
              </a:rPr>
              <a:t>La serpiente de cascabel de </a:t>
            </a:r>
            <a:r>
              <a:rPr lang="es-ES" sz="1600" dirty="0" err="1">
                <a:solidFill>
                  <a:srgbClr val="FFC000"/>
                </a:solidFill>
              </a:rPr>
              <a:t>Diamondback</a:t>
            </a:r>
            <a:r>
              <a:rPr lang="es-ES" sz="1600" dirty="0">
                <a:solidFill>
                  <a:srgbClr val="FFC000"/>
                </a:solidFill>
              </a:rPr>
              <a:t> del Este es la serpiente venenosa más grande de América del Norte. Puede crecer hasta 8 pies de largo y tiene un distintivo  patrón de diamantes gris , negro y tostado a lo largo de su cuerpo. En general, la serpiente de cascabel de </a:t>
            </a:r>
            <a:r>
              <a:rPr lang="es-ES" sz="1600" dirty="0" err="1">
                <a:solidFill>
                  <a:srgbClr val="FFC000"/>
                </a:solidFill>
              </a:rPr>
              <a:t>Diamondback</a:t>
            </a:r>
            <a:r>
              <a:rPr lang="es-ES" sz="1600" dirty="0">
                <a:solidFill>
                  <a:srgbClr val="FFC000"/>
                </a:solidFill>
              </a:rPr>
              <a:t> Oriental no es agresiva y solo morderá cuando sea provocada significativamente. Sin embargo, tiene un veneno potente que puede causar una hemorragia importante, dolor y, en algunos casos, la muerte si no se trata la picadura.</a:t>
            </a:r>
          </a:p>
        </p:txBody>
      </p:sp>
    </p:spTree>
  </p:cSld>
  <p:clrMapOvr>
    <a:masterClrMapping/>
  </p:clrMapOvr>
  <p:transition spd="med" advTm="25000">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DeadlySnakes_RedBelly_Getty825022554.jpg"/>
          <p:cNvPicPr>
            <a:picLocks noChangeAspect="1" noChangeArrowheads="1"/>
          </p:cNvPicPr>
          <p:nvPr/>
        </p:nvPicPr>
        <p:blipFill>
          <a:blip r:embed="rId2"/>
          <a:srcRect/>
          <a:stretch>
            <a:fillRect/>
          </a:stretch>
        </p:blipFill>
        <p:spPr bwMode="auto">
          <a:xfrm>
            <a:off x="0" y="-1"/>
            <a:ext cx="11485563" cy="5509419"/>
          </a:xfrm>
          <a:prstGeom prst="rect">
            <a:avLst/>
          </a:prstGeom>
          <a:noFill/>
        </p:spPr>
      </p:pic>
      <p:sp>
        <p:nvSpPr>
          <p:cNvPr id="2" name="1 Rectángulo"/>
          <p:cNvSpPr/>
          <p:nvPr/>
        </p:nvSpPr>
        <p:spPr>
          <a:xfrm>
            <a:off x="495931" y="500042"/>
            <a:ext cx="3688959" cy="369332"/>
          </a:xfrm>
          <a:prstGeom prst="rect">
            <a:avLst/>
          </a:prstGeom>
          <a:solidFill>
            <a:srgbClr val="FFFF00"/>
          </a:solidFill>
        </p:spPr>
        <p:txBody>
          <a:bodyPr wrap="none">
            <a:spAutoFit/>
          </a:bodyPr>
          <a:lstStyle/>
          <a:p>
            <a:r>
              <a:rPr lang="es-ES" b="1" dirty="0" smtClean="0"/>
              <a:t>SERPIENTE NEGRA DE VIENTRE ROJO</a:t>
            </a:r>
            <a:endParaRPr lang="es-ES" b="1" dirty="0"/>
          </a:p>
        </p:txBody>
      </p:sp>
      <p:sp>
        <p:nvSpPr>
          <p:cNvPr id="3" name="2 Rectángulo"/>
          <p:cNvSpPr/>
          <p:nvPr/>
        </p:nvSpPr>
        <p:spPr>
          <a:xfrm>
            <a:off x="495931" y="5534562"/>
            <a:ext cx="10598075" cy="1323439"/>
          </a:xfrm>
          <a:prstGeom prst="rect">
            <a:avLst/>
          </a:prstGeom>
        </p:spPr>
        <p:txBody>
          <a:bodyPr wrap="square">
            <a:spAutoFit/>
          </a:bodyPr>
          <a:lstStyle/>
          <a:p>
            <a:pPr algn="ctr"/>
            <a:r>
              <a:rPr lang="es-ES" sz="1600" dirty="0">
                <a:solidFill>
                  <a:srgbClr val="FFFF00"/>
                </a:solidFill>
              </a:rPr>
              <a:t>Esta llamativa especie de serpiente tiene escamas negras brillantes con costados rojos, anaranjados al atardecer o rosados ​​y vientre. Las escamas de color se superponen, creando un patrón moteado llamativo. La serpiente negra de vientre rojo es originaria de Australia. A pesar de su intenso color, es una de las serpientes venenosas menos venenosas de la región. En lugar de poner huevos, estas serpientes dan a luz a sus crías en sacos membranosos. Estas serpientes recién nacidas emergen de los sacos casi de inmediato.</a:t>
            </a:r>
          </a:p>
        </p:txBody>
      </p:sp>
    </p:spTree>
  </p:cSld>
  <p:clrMapOvr>
    <a:masterClrMapping/>
  </p:clrMapOvr>
  <p:transition spd="med" advTm="24000">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DeadlySnakes_ChineseCobra_Getty128106521.jpg"/>
          <p:cNvPicPr>
            <a:picLocks noChangeAspect="1" noChangeArrowheads="1"/>
          </p:cNvPicPr>
          <p:nvPr/>
        </p:nvPicPr>
        <p:blipFill>
          <a:blip r:embed="rId3"/>
          <a:srcRect/>
          <a:stretch>
            <a:fillRect/>
          </a:stretch>
        </p:blipFill>
        <p:spPr bwMode="auto">
          <a:xfrm>
            <a:off x="1170749" y="115537"/>
            <a:ext cx="5584439" cy="6742463"/>
          </a:xfrm>
          <a:prstGeom prst="rect">
            <a:avLst/>
          </a:prstGeom>
          <a:noFill/>
        </p:spPr>
      </p:pic>
      <p:sp>
        <p:nvSpPr>
          <p:cNvPr id="5" name="Cadre 4"/>
          <p:cNvSpPr>
            <a:spLocks/>
          </p:cNvSpPr>
          <p:nvPr/>
        </p:nvSpPr>
        <p:spPr bwMode="auto">
          <a:xfrm>
            <a:off x="1027873" y="0"/>
            <a:ext cx="5929354" cy="6858000"/>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33CC"/>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2" name="1 Rectángulo"/>
          <p:cNvSpPr/>
          <p:nvPr/>
        </p:nvSpPr>
        <p:spPr>
          <a:xfrm>
            <a:off x="5099839" y="500042"/>
            <a:ext cx="1532727" cy="369332"/>
          </a:xfrm>
          <a:prstGeom prst="rect">
            <a:avLst/>
          </a:prstGeom>
          <a:solidFill>
            <a:srgbClr val="FFFF00"/>
          </a:solidFill>
        </p:spPr>
        <p:txBody>
          <a:bodyPr wrap="none">
            <a:spAutoFit/>
          </a:bodyPr>
          <a:lstStyle/>
          <a:p>
            <a:r>
              <a:rPr lang="es-ES" b="1" dirty="0" smtClean="0"/>
              <a:t>COBRA CHINA</a:t>
            </a:r>
            <a:endParaRPr lang="es-ES" b="1" dirty="0"/>
          </a:p>
        </p:txBody>
      </p:sp>
      <p:sp>
        <p:nvSpPr>
          <p:cNvPr id="3" name="2 Rectángulo"/>
          <p:cNvSpPr/>
          <p:nvPr/>
        </p:nvSpPr>
        <p:spPr>
          <a:xfrm>
            <a:off x="7387317" y="3071811"/>
            <a:ext cx="3524004" cy="2800767"/>
          </a:xfrm>
          <a:prstGeom prst="rect">
            <a:avLst/>
          </a:prstGeom>
        </p:spPr>
        <p:txBody>
          <a:bodyPr wrap="square">
            <a:spAutoFit/>
          </a:bodyPr>
          <a:lstStyle/>
          <a:p>
            <a:pPr algn="ctr"/>
            <a:r>
              <a:rPr lang="es-ES" sz="1600" dirty="0">
                <a:solidFill>
                  <a:srgbClr val="FF3399"/>
                </a:solidFill>
              </a:rPr>
              <a:t>Una cobra china es mortal, pero ¿qué hay de dos serpientes en una? La Cobra china apareció en las noticias en 2015 cuando un miembro de dos cabezas de esta especie venenosa nació en un criador de serpientes chino en  </a:t>
            </a:r>
            <a:r>
              <a:rPr lang="es-ES" sz="1600" dirty="0" err="1">
                <a:solidFill>
                  <a:srgbClr val="FF3399"/>
                </a:solidFill>
              </a:rPr>
              <a:t>Yulin</a:t>
            </a:r>
            <a:r>
              <a:rPr lang="es-ES" sz="1600" dirty="0">
                <a:solidFill>
                  <a:srgbClr val="FF3399"/>
                </a:solidFill>
              </a:rPr>
              <a:t> , China. Una Cobra china anterior de dos cabezas nació en 2009. Esta serpiente altamente venenosa se encuentra (lo adivinaste) principalmente en China continental y Taiwán.</a:t>
            </a:r>
          </a:p>
        </p:txBody>
      </p:sp>
      <p:sp>
        <p:nvSpPr>
          <p:cNvPr id="6" name="Cadre 4"/>
          <p:cNvSpPr>
            <a:spLocks/>
          </p:cNvSpPr>
          <p:nvPr/>
        </p:nvSpPr>
        <p:spPr bwMode="auto">
          <a:xfrm>
            <a:off x="7171541" y="2500306"/>
            <a:ext cx="3938614" cy="3786214"/>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33CC"/>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med" advTm="21000">
    <p:wheel spokes="8"/>
    <p:sndAc>
      <p:stSnd>
        <p:snd r:embed="rId2" name="[accordeon][musette]_aimable_accordéon_11 - petite fleur (slow).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0"/>
                                        <p:tgtEl>
                                          <p:spTgt spid="5"/>
                                        </p:tgtEl>
                                      </p:cBhvr>
                                    </p:animEffect>
                                  </p:childTnLst>
                                </p:cTn>
                              </p:par>
                              <p:par>
                                <p:cTn id="8" presetID="8" presetClass="emph" presetSubtype="0" fill="hold" grpId="1" nodeType="withEffect">
                                  <p:stCondLst>
                                    <p:cond delay="0"/>
                                  </p:stCondLst>
                                  <p:childTnLst>
                                    <p:animRot by="21600000">
                                      <p:cBhvr>
                                        <p:cTn id="9" dur="5000" fill="hold"/>
                                        <p:tgtEl>
                                          <p:spTgt spid="5"/>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0" fill="hold"/>
                                        <p:tgtEl>
                                          <p:spTgt spid="5"/>
                                        </p:tgtEl>
                                        <p:attrNameLst>
                                          <p:attrName>ppt_x</p:attrName>
                                        </p:attrNameLst>
                                      </p:cBhvr>
                                      <p:tavLst>
                                        <p:tav tm="0">
                                          <p:val>
                                            <p:strVal val="0-#ppt_w/2"/>
                                          </p:val>
                                        </p:tav>
                                        <p:tav tm="100000">
                                          <p:val>
                                            <p:strVal val="#ppt_x"/>
                                          </p:val>
                                        </p:tav>
                                      </p:tavLst>
                                    </p:anim>
                                    <p:anim calcmode="lin" valueType="num">
                                      <p:cBhvr additive="base">
                                        <p:cTn id="13" dur="5000" fill="hold"/>
                                        <p:tgtEl>
                                          <p:spTgt spid="5"/>
                                        </p:tgtEl>
                                        <p:attrNameLst>
                                          <p:attrName>ppt_y</p:attrName>
                                        </p:attrNameLst>
                                      </p:cBhvr>
                                      <p:tavLst>
                                        <p:tav tm="0">
                                          <p:val>
                                            <p:strVal val="#ppt_y"/>
                                          </p:val>
                                        </p:tav>
                                        <p:tav tm="100000">
                                          <p:val>
                                            <p:strVal val="#ppt_y"/>
                                          </p:val>
                                        </p:tav>
                                      </p:tavLst>
                                    </p:anim>
                                  </p:childTnLst>
                                </p:cTn>
                              </p:par>
                              <p:par>
                                <p:cTn id="14" presetID="18" presetClass="entr" presetSubtype="1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downLeft)">
                                      <p:cBhvr>
                                        <p:cTn id="16" dur="5000"/>
                                        <p:tgtEl>
                                          <p:spTgt spid="6"/>
                                        </p:tgtEl>
                                      </p:cBhvr>
                                    </p:animEffect>
                                  </p:childTnLst>
                                </p:cTn>
                              </p:par>
                              <p:par>
                                <p:cTn id="17" presetID="8" presetClass="emph" presetSubtype="0" fill="hold" grpId="1" nodeType="withEffect">
                                  <p:stCondLst>
                                    <p:cond delay="0"/>
                                  </p:stCondLst>
                                  <p:childTnLst>
                                    <p:animRot by="21600000">
                                      <p:cBhvr>
                                        <p:cTn id="18" dur="5000" fill="hold"/>
                                        <p:tgtEl>
                                          <p:spTgt spid="6"/>
                                        </p:tgtEl>
                                        <p:attrNameLst>
                                          <p:attrName>r</p:attrName>
                                        </p:attrNameLst>
                                      </p:cBhvr>
                                    </p:animRot>
                                  </p:childTnLst>
                                </p:cTn>
                              </p:par>
                              <p:par>
                                <p:cTn id="19" presetID="2" presetClass="entr" presetSubtype="8" fill="hold" grpId="2"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0" fill="hold"/>
                                        <p:tgtEl>
                                          <p:spTgt spid="6"/>
                                        </p:tgtEl>
                                        <p:attrNameLst>
                                          <p:attrName>ppt_x</p:attrName>
                                        </p:attrNameLst>
                                      </p:cBhvr>
                                      <p:tavLst>
                                        <p:tav tm="0">
                                          <p:val>
                                            <p:strVal val="0-#ppt_w/2"/>
                                          </p:val>
                                        </p:tav>
                                        <p:tav tm="100000">
                                          <p:val>
                                            <p:strVal val="#ppt_x"/>
                                          </p:val>
                                        </p:tav>
                                      </p:tavLst>
                                    </p:anim>
                                    <p:anim calcmode="lin" valueType="num">
                                      <p:cBhvr additive="base">
                                        <p:cTn id="22"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18_Sea-Snake01.jpg"/>
          <p:cNvPicPr>
            <a:picLocks noChangeAspect="1" noChangeArrowheads="1"/>
          </p:cNvPicPr>
          <p:nvPr/>
        </p:nvPicPr>
        <p:blipFill>
          <a:blip r:embed="rId2"/>
          <a:srcRect/>
          <a:stretch>
            <a:fillRect/>
          </a:stretch>
        </p:blipFill>
        <p:spPr bwMode="auto">
          <a:xfrm>
            <a:off x="0" y="0"/>
            <a:ext cx="11485594" cy="5500702"/>
          </a:xfrm>
          <a:prstGeom prst="rect">
            <a:avLst/>
          </a:prstGeom>
          <a:noFill/>
        </p:spPr>
      </p:pic>
      <p:sp>
        <p:nvSpPr>
          <p:cNvPr id="2" name="1 Rectángulo"/>
          <p:cNvSpPr/>
          <p:nvPr/>
        </p:nvSpPr>
        <p:spPr>
          <a:xfrm>
            <a:off x="339308" y="285728"/>
            <a:ext cx="1235018" cy="369332"/>
          </a:xfrm>
          <a:prstGeom prst="rect">
            <a:avLst/>
          </a:prstGeom>
          <a:solidFill>
            <a:srgbClr val="FFFF00"/>
          </a:solidFill>
        </p:spPr>
        <p:txBody>
          <a:bodyPr wrap="none">
            <a:spAutoFit/>
          </a:bodyPr>
          <a:lstStyle/>
          <a:p>
            <a:r>
              <a:rPr lang="es-ES" b="1" dirty="0" smtClean="0"/>
              <a:t>SEA SNAKE</a:t>
            </a:r>
            <a:endParaRPr lang="es-ES" b="1" dirty="0"/>
          </a:p>
        </p:txBody>
      </p:sp>
      <p:sp>
        <p:nvSpPr>
          <p:cNvPr id="3" name="2 Rectángulo"/>
          <p:cNvSpPr/>
          <p:nvPr/>
        </p:nvSpPr>
        <p:spPr>
          <a:xfrm>
            <a:off x="574242" y="5572140"/>
            <a:ext cx="10049897" cy="1077218"/>
          </a:xfrm>
          <a:prstGeom prst="rect">
            <a:avLst/>
          </a:prstGeom>
        </p:spPr>
        <p:txBody>
          <a:bodyPr wrap="square">
            <a:spAutoFit/>
          </a:bodyPr>
          <a:lstStyle/>
          <a:p>
            <a:pPr algn="ctr"/>
            <a:r>
              <a:rPr lang="es-ES" sz="1600" dirty="0">
                <a:solidFill>
                  <a:srgbClr val="3EEE79"/>
                </a:solidFill>
              </a:rPr>
              <a:t>La serpiente mortal más el veneno extremadamente tóxico es igual a la serpiente marina. Las serpientes marinas son notablemente más tóxicas que sus   primos terrestres . Estas serpientes, que se encuentran en la región del Indo-Pacífico, no son agresivas, pero atacarán cuando se encuentren atrapadas en redes de pesca. Su veneno puede paralizar e incluso causar parálisis respiratoria.</a:t>
            </a:r>
          </a:p>
        </p:txBody>
      </p:sp>
    </p:spTree>
  </p:cSld>
  <p:clrMapOvr>
    <a:masterClrMapping/>
  </p:clrMapOvr>
  <p:transition spd="med" advTm="22000">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Jose Luis\Desktop\DeadlySnakes_SharpNosePit.jpg"/>
          <p:cNvPicPr>
            <a:picLocks noChangeAspect="1" noChangeArrowheads="1"/>
          </p:cNvPicPr>
          <p:nvPr/>
        </p:nvPicPr>
        <p:blipFill>
          <a:blip r:embed="rId2"/>
          <a:srcRect/>
          <a:stretch>
            <a:fillRect/>
          </a:stretch>
        </p:blipFill>
        <p:spPr bwMode="auto">
          <a:xfrm>
            <a:off x="0" y="0"/>
            <a:ext cx="11546573" cy="5643578"/>
          </a:xfrm>
          <a:prstGeom prst="rect">
            <a:avLst/>
          </a:prstGeom>
          <a:noFill/>
        </p:spPr>
      </p:pic>
      <p:sp>
        <p:nvSpPr>
          <p:cNvPr id="11266" name="AutoShape 2" descr="https://media.standardnews.com/wp-content/uploads/2017/12/21145328/DeadlySnakes_SharpNosePit.jpg"/>
          <p:cNvSpPr>
            <a:spLocks noChangeAspect="1" noChangeArrowheads="1"/>
          </p:cNvSpPr>
          <p:nvPr/>
        </p:nvSpPr>
        <p:spPr bwMode="auto">
          <a:xfrm>
            <a:off x="195414" y="-144463"/>
            <a:ext cx="382852"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 name="4 Rectángulo"/>
          <p:cNvSpPr/>
          <p:nvPr/>
        </p:nvSpPr>
        <p:spPr>
          <a:xfrm>
            <a:off x="260997" y="285728"/>
            <a:ext cx="3101490" cy="369332"/>
          </a:xfrm>
          <a:prstGeom prst="rect">
            <a:avLst/>
          </a:prstGeom>
          <a:solidFill>
            <a:srgbClr val="FFFF00"/>
          </a:solidFill>
        </p:spPr>
        <p:txBody>
          <a:bodyPr wrap="none">
            <a:spAutoFit/>
          </a:bodyPr>
          <a:lstStyle/>
          <a:p>
            <a:r>
              <a:rPr lang="es-ES" b="1" dirty="0" smtClean="0">
                <a:solidFill>
                  <a:srgbClr val="FF0000"/>
                </a:solidFill>
              </a:rPr>
              <a:t>PIT VIPER CON NARIZ AFILADA</a:t>
            </a:r>
            <a:endParaRPr lang="es-ES" b="1" dirty="0">
              <a:solidFill>
                <a:srgbClr val="FF0000"/>
              </a:solidFill>
            </a:endParaRPr>
          </a:p>
        </p:txBody>
      </p:sp>
      <p:sp>
        <p:nvSpPr>
          <p:cNvPr id="6" name="5 Rectángulo"/>
          <p:cNvSpPr/>
          <p:nvPr/>
        </p:nvSpPr>
        <p:spPr>
          <a:xfrm>
            <a:off x="242056" y="5780782"/>
            <a:ext cx="11243507" cy="1077218"/>
          </a:xfrm>
          <a:prstGeom prst="rect">
            <a:avLst/>
          </a:prstGeom>
        </p:spPr>
        <p:txBody>
          <a:bodyPr wrap="square">
            <a:spAutoFit/>
          </a:bodyPr>
          <a:lstStyle/>
          <a:p>
            <a:pPr algn="ctr"/>
            <a:r>
              <a:rPr lang="es-ES" sz="1600" dirty="0">
                <a:solidFill>
                  <a:srgbClr val="FF3399"/>
                </a:solidFill>
              </a:rPr>
              <a:t>Esta especie de víbora del sudeste asiático puede haber originado la leyenda de "veneno de cientos de pasos". Su  veneno </a:t>
            </a:r>
            <a:r>
              <a:rPr lang="es-ES" sz="1600" dirty="0" err="1">
                <a:solidFill>
                  <a:srgbClr val="FF3399"/>
                </a:solidFill>
              </a:rPr>
              <a:t>hemotóxico</a:t>
            </a:r>
            <a:r>
              <a:rPr lang="es-ES" sz="1600" dirty="0">
                <a:solidFill>
                  <a:srgbClr val="FF3399"/>
                </a:solidFill>
              </a:rPr>
              <a:t> extremadamente potente  conduce a hemorragias, úlceras y necrosis tisular devastadoras. Viejas leyendas de esa área dicen que una víctima solo puede caminar 100 pasos antes de morir por la picadura. En algunas áreas, ese número cae a 50 pasos muy pesimistas. Se ha desarrollado un antídoto, pero ¿puede la víctima de morder llegar al medicamento en 100 pasos?</a:t>
            </a:r>
          </a:p>
        </p:txBody>
      </p:sp>
    </p:spTree>
  </p:cSld>
  <p:clrMapOvr>
    <a:masterClrMapping/>
  </p:clrMapOvr>
  <p:transition spd="med" advTm="30000">
    <p:wheel spokes="8"/>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08_Common-Lancehead01.jpg"/>
          <p:cNvPicPr>
            <a:picLocks noChangeAspect="1" noChangeArrowheads="1"/>
          </p:cNvPicPr>
          <p:nvPr/>
        </p:nvPicPr>
        <p:blipFill>
          <a:blip r:embed="rId2"/>
          <a:srcRect/>
          <a:stretch>
            <a:fillRect/>
          </a:stretch>
        </p:blipFill>
        <p:spPr bwMode="auto">
          <a:xfrm>
            <a:off x="0" y="0"/>
            <a:ext cx="11485594" cy="5500702"/>
          </a:xfrm>
          <a:prstGeom prst="rect">
            <a:avLst/>
          </a:prstGeom>
          <a:noFill/>
        </p:spPr>
      </p:pic>
      <p:sp>
        <p:nvSpPr>
          <p:cNvPr id="2" name="1 Rectángulo"/>
          <p:cNvSpPr/>
          <p:nvPr/>
        </p:nvSpPr>
        <p:spPr>
          <a:xfrm>
            <a:off x="574243" y="642918"/>
            <a:ext cx="2235227" cy="369332"/>
          </a:xfrm>
          <a:prstGeom prst="rect">
            <a:avLst/>
          </a:prstGeom>
          <a:solidFill>
            <a:srgbClr val="FFFF00"/>
          </a:solidFill>
        </p:spPr>
        <p:txBody>
          <a:bodyPr wrap="none">
            <a:spAutoFit/>
          </a:bodyPr>
          <a:lstStyle/>
          <a:p>
            <a:r>
              <a:rPr lang="es-ES" b="1" dirty="0" smtClean="0"/>
              <a:t> LANCEHEAD COMÚN</a:t>
            </a:r>
            <a:endParaRPr lang="es-ES" b="1" dirty="0"/>
          </a:p>
        </p:txBody>
      </p:sp>
      <p:sp>
        <p:nvSpPr>
          <p:cNvPr id="3" name="2 Rectángulo"/>
          <p:cNvSpPr/>
          <p:nvPr/>
        </p:nvSpPr>
        <p:spPr>
          <a:xfrm>
            <a:off x="182686" y="5643578"/>
            <a:ext cx="11302877" cy="1077218"/>
          </a:xfrm>
          <a:prstGeom prst="rect">
            <a:avLst/>
          </a:prstGeom>
        </p:spPr>
        <p:txBody>
          <a:bodyPr wrap="square">
            <a:spAutoFit/>
          </a:bodyPr>
          <a:lstStyle/>
          <a:p>
            <a:pPr algn="ctr"/>
            <a:r>
              <a:rPr lang="es-ES" sz="1600" dirty="0" err="1">
                <a:solidFill>
                  <a:srgbClr val="3EEE79"/>
                </a:solidFill>
              </a:rPr>
              <a:t>Common</a:t>
            </a:r>
            <a:r>
              <a:rPr lang="es-ES" sz="1600" dirty="0">
                <a:solidFill>
                  <a:srgbClr val="3EEE79"/>
                </a:solidFill>
              </a:rPr>
              <a:t>  </a:t>
            </a:r>
            <a:r>
              <a:rPr lang="es-ES" sz="1600" dirty="0" err="1">
                <a:solidFill>
                  <a:srgbClr val="3EEE79"/>
                </a:solidFill>
              </a:rPr>
              <a:t>Lancehead</a:t>
            </a:r>
            <a:r>
              <a:rPr lang="es-ES" sz="1600" dirty="0">
                <a:solidFill>
                  <a:srgbClr val="3EEE79"/>
                </a:solidFill>
              </a:rPr>
              <a:t> , también conocida como  </a:t>
            </a:r>
            <a:r>
              <a:rPr lang="es-ES" sz="1600" dirty="0" err="1">
                <a:solidFill>
                  <a:srgbClr val="3EEE79"/>
                </a:solidFill>
              </a:rPr>
              <a:t>Bothrops</a:t>
            </a:r>
            <a:r>
              <a:rPr lang="es-ES" sz="1600" dirty="0">
                <a:solidFill>
                  <a:srgbClr val="3EEE79"/>
                </a:solidFill>
              </a:rPr>
              <a:t>  </a:t>
            </a:r>
            <a:r>
              <a:rPr lang="es-ES" sz="1600" dirty="0" err="1">
                <a:solidFill>
                  <a:srgbClr val="3EEE79"/>
                </a:solidFill>
              </a:rPr>
              <a:t>Atrox</a:t>
            </a:r>
            <a:r>
              <a:rPr lang="es-ES" sz="1600" dirty="0">
                <a:solidFill>
                  <a:srgbClr val="3EEE79"/>
                </a:solidFill>
              </a:rPr>
              <a:t>  o </a:t>
            </a:r>
            <a:r>
              <a:rPr lang="es-ES" sz="1600" dirty="0" err="1">
                <a:solidFill>
                  <a:srgbClr val="3EEE79"/>
                </a:solidFill>
              </a:rPr>
              <a:t>Fer</a:t>
            </a:r>
            <a:r>
              <a:rPr lang="es-ES" sz="1600" dirty="0">
                <a:solidFill>
                  <a:srgbClr val="3EEE79"/>
                </a:solidFill>
              </a:rPr>
              <a:t>-de-lance, es una subespecie agresiva de </a:t>
            </a:r>
            <a:r>
              <a:rPr lang="es-ES" sz="1600" dirty="0" err="1">
                <a:solidFill>
                  <a:srgbClr val="3EEE79"/>
                </a:solidFill>
              </a:rPr>
              <a:t>Pit</a:t>
            </a:r>
            <a:r>
              <a:rPr lang="es-ES" sz="1600" dirty="0">
                <a:solidFill>
                  <a:srgbClr val="3EEE79"/>
                </a:solidFill>
              </a:rPr>
              <a:t> </a:t>
            </a:r>
            <a:r>
              <a:rPr lang="es-ES" sz="1600" dirty="0" err="1">
                <a:solidFill>
                  <a:srgbClr val="3EEE79"/>
                </a:solidFill>
              </a:rPr>
              <a:t>Viper</a:t>
            </a:r>
            <a:r>
              <a:rPr lang="es-ES" sz="1600" dirty="0">
                <a:solidFill>
                  <a:srgbClr val="3EEE79"/>
                </a:solidFill>
              </a:rPr>
              <a:t> que se puede encontrar en las tierras bajas del norte de Sudamérica, así como en ciertas islas del Caribe. Crece hasta cinco pies de largo y está moteado de  gris  y marrón, mezclándose muy bien con el follaje. El veneno es una fuerte  </a:t>
            </a:r>
            <a:r>
              <a:rPr lang="es-ES" sz="1600" dirty="0" err="1">
                <a:solidFill>
                  <a:srgbClr val="3EEE79"/>
                </a:solidFill>
              </a:rPr>
              <a:t>hemotoxina</a:t>
            </a:r>
            <a:r>
              <a:rPr lang="es-ES" sz="1600" dirty="0">
                <a:solidFill>
                  <a:srgbClr val="3EEE79"/>
                </a:solidFill>
              </a:rPr>
              <a:t>  que causa una amplia variedad de trastornos neuronales, que incluyen pérdida de memoria y parálisis.</a:t>
            </a:r>
          </a:p>
        </p:txBody>
      </p:sp>
    </p:spTree>
  </p:cSld>
  <p:clrMapOvr>
    <a:masterClrMapping/>
  </p:clrMapOvr>
  <p:transition spd="med" advTm="30000">
    <p:wheel spokes="8"/>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22_Gaboon-Viper01.jpg"/>
          <p:cNvPicPr>
            <a:picLocks noChangeAspect="1" noChangeArrowheads="1"/>
          </p:cNvPicPr>
          <p:nvPr/>
        </p:nvPicPr>
        <p:blipFill>
          <a:blip r:embed="rId2"/>
          <a:srcRect/>
          <a:stretch>
            <a:fillRect/>
          </a:stretch>
        </p:blipFill>
        <p:spPr bwMode="auto">
          <a:xfrm>
            <a:off x="-1" y="-214338"/>
            <a:ext cx="11485643" cy="5715040"/>
          </a:xfrm>
          <a:prstGeom prst="rect">
            <a:avLst/>
          </a:prstGeom>
          <a:noFill/>
        </p:spPr>
      </p:pic>
      <p:sp>
        <p:nvSpPr>
          <p:cNvPr id="2" name="1 Rectángulo"/>
          <p:cNvSpPr/>
          <p:nvPr/>
        </p:nvSpPr>
        <p:spPr>
          <a:xfrm>
            <a:off x="339308" y="285728"/>
            <a:ext cx="1680268" cy="369332"/>
          </a:xfrm>
          <a:prstGeom prst="rect">
            <a:avLst/>
          </a:prstGeom>
          <a:solidFill>
            <a:srgbClr val="FFFF00"/>
          </a:solidFill>
        </p:spPr>
        <p:txBody>
          <a:bodyPr wrap="none">
            <a:spAutoFit/>
          </a:bodyPr>
          <a:lstStyle/>
          <a:p>
            <a:r>
              <a:rPr lang="es-ES" b="1" dirty="0" smtClean="0"/>
              <a:t>GABOON VIPER</a:t>
            </a:r>
            <a:endParaRPr lang="es-ES" b="1" dirty="0"/>
          </a:p>
        </p:txBody>
      </p:sp>
      <p:sp>
        <p:nvSpPr>
          <p:cNvPr id="3" name="2 Rectángulo"/>
          <p:cNvSpPr/>
          <p:nvPr/>
        </p:nvSpPr>
        <p:spPr>
          <a:xfrm>
            <a:off x="260997" y="5643578"/>
            <a:ext cx="10806946" cy="1077218"/>
          </a:xfrm>
          <a:prstGeom prst="rect">
            <a:avLst/>
          </a:prstGeom>
        </p:spPr>
        <p:txBody>
          <a:bodyPr wrap="square">
            <a:spAutoFit/>
          </a:bodyPr>
          <a:lstStyle/>
          <a:p>
            <a:pPr algn="ctr"/>
            <a:r>
              <a:rPr lang="es-ES" sz="1600" dirty="0">
                <a:solidFill>
                  <a:srgbClr val="FF0000"/>
                </a:solidFill>
              </a:rPr>
              <a:t>Estas víboras robustas y robustas, los adultos pueden alcanzar las 19 libras a pesar de tener apenas 5,5 pies de largo, viven en las selvas tropicales y sabanas del África subsahariana. Cuando está listo para morder, revela colmillos largos de 2 pulgadas que pueden penetrar e inyectar veneno profundamente en la presa. No es especialmente agresivo, pero morderá a los humanos cuando se arrinconó o pisó.</a:t>
            </a:r>
          </a:p>
        </p:txBody>
      </p:sp>
    </p:spTree>
  </p:cSld>
  <p:clrMapOvr>
    <a:masterClrMapping/>
  </p:clrMapOvr>
  <p:transition spd="med" advTm="26000">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19_Egyptian-Cobra01.jpg"/>
          <p:cNvPicPr>
            <a:picLocks noChangeAspect="1" noChangeArrowheads="1"/>
          </p:cNvPicPr>
          <p:nvPr/>
        </p:nvPicPr>
        <p:blipFill>
          <a:blip r:embed="rId2"/>
          <a:srcRect/>
          <a:stretch>
            <a:fillRect/>
          </a:stretch>
        </p:blipFill>
        <p:spPr bwMode="auto">
          <a:xfrm>
            <a:off x="0" y="0"/>
            <a:ext cx="11485592" cy="5500702"/>
          </a:xfrm>
          <a:prstGeom prst="rect">
            <a:avLst/>
          </a:prstGeom>
          <a:noFill/>
        </p:spPr>
      </p:pic>
      <p:sp>
        <p:nvSpPr>
          <p:cNvPr id="2" name="1 Rectángulo"/>
          <p:cNvSpPr/>
          <p:nvPr/>
        </p:nvSpPr>
        <p:spPr>
          <a:xfrm>
            <a:off x="574242" y="357166"/>
            <a:ext cx="1675202" cy="369332"/>
          </a:xfrm>
          <a:prstGeom prst="rect">
            <a:avLst/>
          </a:prstGeom>
          <a:solidFill>
            <a:srgbClr val="FFFF00"/>
          </a:solidFill>
        </p:spPr>
        <p:txBody>
          <a:bodyPr wrap="none">
            <a:spAutoFit/>
          </a:bodyPr>
          <a:lstStyle/>
          <a:p>
            <a:r>
              <a:rPr lang="es-ES" b="1" dirty="0" smtClean="0">
                <a:solidFill>
                  <a:srgbClr val="FF0000"/>
                </a:solidFill>
              </a:rPr>
              <a:t>COBRA EGIPCIA</a:t>
            </a:r>
            <a:endParaRPr lang="es-ES" b="1" dirty="0">
              <a:solidFill>
                <a:srgbClr val="FF0000"/>
              </a:solidFill>
            </a:endParaRPr>
          </a:p>
        </p:txBody>
      </p:sp>
      <p:sp>
        <p:nvSpPr>
          <p:cNvPr id="3" name="2 Rectángulo"/>
          <p:cNvSpPr/>
          <p:nvPr/>
        </p:nvSpPr>
        <p:spPr>
          <a:xfrm>
            <a:off x="495931" y="5572141"/>
            <a:ext cx="10415390" cy="1877437"/>
          </a:xfrm>
          <a:prstGeom prst="rect">
            <a:avLst/>
          </a:prstGeom>
        </p:spPr>
        <p:txBody>
          <a:bodyPr wrap="square">
            <a:spAutoFit/>
          </a:bodyPr>
          <a:lstStyle/>
          <a:p>
            <a:pPr algn="ctr"/>
            <a:r>
              <a:rPr lang="es-ES" sz="1600" dirty="0">
                <a:solidFill>
                  <a:srgbClr val="FF0000"/>
                </a:solidFill>
              </a:rPr>
              <a:t>Los antiguos egipcios temían y veneraban a la Cobra egipcia, y ocupaba un lugar destacado en su mitología y tradiciones religiosas. Incluso se presentó una versión dorada en la famosa máscara funeraria de oro del rey </a:t>
            </a:r>
            <a:r>
              <a:rPr lang="es-ES" sz="1600" dirty="0" err="1">
                <a:solidFill>
                  <a:srgbClr val="FF0000"/>
                </a:solidFill>
              </a:rPr>
              <a:t>Tutankamón</a:t>
            </a:r>
            <a:r>
              <a:rPr lang="es-ES" sz="1600" dirty="0">
                <a:solidFill>
                  <a:srgbClr val="FF0000"/>
                </a:solidFill>
              </a:rPr>
              <a:t>. Los egipcios modernos todavía tienen un respeto saludable por las especies de cobra más grandes de África. Tiene un color distintivo, una marca de gota de lágrima cerca del ojo, y grandes colmillos que pueden inyectar una gran dosis de veneno en sus víctimas.</a:t>
            </a:r>
          </a:p>
          <a:p>
            <a:r>
              <a:rPr lang="es-ES" dirty="0" smtClean="0"/>
              <a:t/>
            </a:r>
            <a:br>
              <a:rPr lang="es-ES" dirty="0" smtClean="0"/>
            </a:br>
            <a:endParaRPr lang="es-ES" dirty="0"/>
          </a:p>
        </p:txBody>
      </p:sp>
    </p:spTree>
  </p:cSld>
  <p:clrMapOvr>
    <a:masterClrMapping/>
  </p:clrMapOvr>
  <p:transition spd="med" advTm="31000">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DeadlySnakes_Monocle_Getty94450281.jpg"/>
          <p:cNvPicPr>
            <a:picLocks noChangeAspect="1" noChangeArrowheads="1"/>
          </p:cNvPicPr>
          <p:nvPr/>
        </p:nvPicPr>
        <p:blipFill>
          <a:blip r:embed="rId2"/>
          <a:srcRect/>
          <a:stretch>
            <a:fillRect/>
          </a:stretch>
        </p:blipFill>
        <p:spPr bwMode="auto">
          <a:xfrm>
            <a:off x="1" y="0"/>
            <a:ext cx="11485564" cy="5429264"/>
          </a:xfrm>
          <a:prstGeom prst="rect">
            <a:avLst/>
          </a:prstGeom>
          <a:noFill/>
        </p:spPr>
      </p:pic>
      <p:sp>
        <p:nvSpPr>
          <p:cNvPr id="3" name="2 Rectángulo"/>
          <p:cNvSpPr/>
          <p:nvPr/>
        </p:nvSpPr>
        <p:spPr>
          <a:xfrm>
            <a:off x="495931" y="5572140"/>
            <a:ext cx="10650324" cy="1077218"/>
          </a:xfrm>
          <a:prstGeom prst="rect">
            <a:avLst/>
          </a:prstGeom>
        </p:spPr>
        <p:txBody>
          <a:bodyPr wrap="square">
            <a:spAutoFit/>
          </a:bodyPr>
          <a:lstStyle/>
          <a:p>
            <a:pPr algn="ctr"/>
            <a:r>
              <a:rPr lang="es-ES" sz="1600" dirty="0">
                <a:solidFill>
                  <a:srgbClr val="00FFCC"/>
                </a:solidFill>
              </a:rPr>
              <a:t>Cuando estás en pantanos o pantanos, ¿alguna vez sientes que algo te está mirando? Si estás en el sur o sudeste de Asia, podría ser </a:t>
            </a:r>
            <a:r>
              <a:rPr lang="es-ES" sz="1600" dirty="0" err="1">
                <a:solidFill>
                  <a:srgbClr val="00FFCC"/>
                </a:solidFill>
              </a:rPr>
              <a:t>Monocled</a:t>
            </a:r>
            <a:r>
              <a:rPr lang="es-ES" sz="1600" dirty="0">
                <a:solidFill>
                  <a:srgbClr val="00FFCC"/>
                </a:solidFill>
              </a:rPr>
              <a:t> Cobra. Esta cobra amante del agua, que se ramificará hacia las praderas, los bosques y los arrozales, cuenta con un llamativo diseño en forma de ojo en su capucha. También es responsable de la mayoría de las muertes por mordedura de serpiente en Tailandia, y su veneno puede matar en una hora.</a:t>
            </a:r>
          </a:p>
        </p:txBody>
      </p:sp>
      <p:sp>
        <p:nvSpPr>
          <p:cNvPr id="4" name="3 Rectángulo"/>
          <p:cNvSpPr/>
          <p:nvPr/>
        </p:nvSpPr>
        <p:spPr>
          <a:xfrm>
            <a:off x="4803047" y="357166"/>
            <a:ext cx="2055306" cy="369332"/>
          </a:xfrm>
          <a:prstGeom prst="rect">
            <a:avLst/>
          </a:prstGeom>
          <a:solidFill>
            <a:srgbClr val="FFFF00"/>
          </a:solidFill>
        </p:spPr>
        <p:txBody>
          <a:bodyPr wrap="none">
            <a:spAutoFit/>
          </a:bodyPr>
          <a:lstStyle/>
          <a:p>
            <a:r>
              <a:rPr lang="es-ES" b="1" dirty="0" smtClean="0"/>
              <a:t>MONOCLED COBRA</a:t>
            </a:r>
            <a:endParaRPr lang="es-ES" b="1" dirty="0"/>
          </a:p>
        </p:txBody>
      </p:sp>
    </p:spTree>
  </p:cSld>
  <p:clrMapOvr>
    <a:masterClrMapping/>
  </p:clrMapOvr>
  <p:transition spd="med" advTm="28000">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16_Russels-Viper01.jpg"/>
          <p:cNvPicPr>
            <a:picLocks noChangeAspect="1" noChangeArrowheads="1"/>
          </p:cNvPicPr>
          <p:nvPr/>
        </p:nvPicPr>
        <p:blipFill>
          <a:blip r:embed="rId3"/>
          <a:srcRect/>
          <a:stretch>
            <a:fillRect/>
          </a:stretch>
        </p:blipFill>
        <p:spPr bwMode="auto">
          <a:xfrm>
            <a:off x="-59694" y="1"/>
            <a:ext cx="11545257" cy="5529277"/>
          </a:xfrm>
          <a:prstGeom prst="rect">
            <a:avLst/>
          </a:prstGeom>
          <a:noFill/>
        </p:spPr>
      </p:pic>
      <p:sp>
        <p:nvSpPr>
          <p:cNvPr id="2" name="1 Rectángulo"/>
          <p:cNvSpPr/>
          <p:nvPr/>
        </p:nvSpPr>
        <p:spPr>
          <a:xfrm>
            <a:off x="574243" y="428604"/>
            <a:ext cx="1917513" cy="369332"/>
          </a:xfrm>
          <a:prstGeom prst="rect">
            <a:avLst/>
          </a:prstGeom>
          <a:solidFill>
            <a:srgbClr val="FFFF00"/>
          </a:solidFill>
        </p:spPr>
        <p:txBody>
          <a:bodyPr wrap="none">
            <a:spAutoFit/>
          </a:bodyPr>
          <a:lstStyle/>
          <a:p>
            <a:r>
              <a:rPr lang="es-ES" b="1" dirty="0" smtClean="0"/>
              <a:t>VIPER DE RUSSELL</a:t>
            </a:r>
            <a:endParaRPr lang="es-ES" b="1" dirty="0"/>
          </a:p>
        </p:txBody>
      </p:sp>
      <p:sp>
        <p:nvSpPr>
          <p:cNvPr id="3" name="2 Rectángulo"/>
          <p:cNvSpPr/>
          <p:nvPr/>
        </p:nvSpPr>
        <p:spPr>
          <a:xfrm>
            <a:off x="965798" y="5572140"/>
            <a:ext cx="9371221" cy="1077218"/>
          </a:xfrm>
          <a:prstGeom prst="rect">
            <a:avLst/>
          </a:prstGeom>
        </p:spPr>
        <p:txBody>
          <a:bodyPr wrap="square">
            <a:spAutoFit/>
          </a:bodyPr>
          <a:lstStyle/>
          <a:p>
            <a:pPr algn="ctr"/>
            <a:r>
              <a:rPr lang="es-ES" sz="1600" dirty="0">
                <a:solidFill>
                  <a:srgbClr val="00B0F0"/>
                </a:solidFill>
              </a:rPr>
              <a:t>Los habitantes de la ciudad en toda la India y el sudeste asiático temen a esta serpiente. ¿Por qué? </a:t>
            </a:r>
            <a:r>
              <a:rPr lang="es-ES" sz="1600" dirty="0" err="1">
                <a:solidFill>
                  <a:srgbClr val="00B0F0"/>
                </a:solidFill>
              </a:rPr>
              <a:t>Russell's</a:t>
            </a:r>
            <a:r>
              <a:rPr lang="es-ES" sz="1600" dirty="0">
                <a:solidFill>
                  <a:srgbClr val="00B0F0"/>
                </a:solidFill>
              </a:rPr>
              <a:t> </a:t>
            </a:r>
            <a:r>
              <a:rPr lang="es-ES" sz="1600" dirty="0" err="1">
                <a:solidFill>
                  <a:srgbClr val="00B0F0"/>
                </a:solidFill>
              </a:rPr>
              <a:t>Viper</a:t>
            </a:r>
            <a:r>
              <a:rPr lang="es-ES" sz="1600" dirty="0">
                <a:solidFill>
                  <a:srgbClr val="00B0F0"/>
                </a:solidFill>
              </a:rPr>
              <a:t> es venenoso, puede crecer hasta 6 pies de largo y se alimenta principalmente de roedores. Ese hambre de mamíferos pequeños atrae a las áreas urbanas, donde es responsable de un gran porcentaje de las incidencias fatales de mordeduras de serpientes de cada año.</a:t>
            </a:r>
          </a:p>
        </p:txBody>
      </p:sp>
    </p:spTree>
  </p:cSld>
  <p:clrMapOvr>
    <a:masterClrMapping/>
  </p:clrMapOvr>
  <p:transition spd="med" advTm="27000">
    <p:wheel spokes="8"/>
    <p:sndAc>
      <p:stSnd>
        <p:snd r:embed="rId2" name="[accordeon][musette]_aimable_sur un air - 14 - fascination (valse)(2).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DeadlySnake_ComKrait.jpg"/>
          <p:cNvPicPr>
            <a:picLocks noChangeAspect="1" noChangeArrowheads="1"/>
          </p:cNvPicPr>
          <p:nvPr/>
        </p:nvPicPr>
        <p:blipFill>
          <a:blip r:embed="rId2"/>
          <a:srcRect/>
          <a:stretch>
            <a:fillRect/>
          </a:stretch>
        </p:blipFill>
        <p:spPr bwMode="auto">
          <a:xfrm>
            <a:off x="0" y="-1"/>
            <a:ext cx="11485563" cy="5417361"/>
          </a:xfrm>
          <a:prstGeom prst="rect">
            <a:avLst/>
          </a:prstGeom>
          <a:noFill/>
        </p:spPr>
      </p:pic>
      <p:sp>
        <p:nvSpPr>
          <p:cNvPr id="3" name="2 Rectángulo"/>
          <p:cNvSpPr/>
          <p:nvPr/>
        </p:nvSpPr>
        <p:spPr>
          <a:xfrm>
            <a:off x="417620" y="714356"/>
            <a:ext cx="1588833" cy="369332"/>
          </a:xfrm>
          <a:prstGeom prst="rect">
            <a:avLst/>
          </a:prstGeom>
          <a:solidFill>
            <a:srgbClr val="FFFF00"/>
          </a:solidFill>
        </p:spPr>
        <p:txBody>
          <a:bodyPr wrap="none">
            <a:spAutoFit/>
          </a:bodyPr>
          <a:lstStyle/>
          <a:p>
            <a:r>
              <a:rPr lang="es-ES" b="1" dirty="0" smtClean="0"/>
              <a:t>COMÚN KRAIT</a:t>
            </a:r>
            <a:endParaRPr lang="es-ES" b="1" dirty="0"/>
          </a:p>
        </p:txBody>
      </p:sp>
      <p:sp>
        <p:nvSpPr>
          <p:cNvPr id="4" name="3 Rectángulo"/>
          <p:cNvSpPr/>
          <p:nvPr/>
        </p:nvSpPr>
        <p:spPr>
          <a:xfrm>
            <a:off x="809176" y="5534562"/>
            <a:ext cx="10284830" cy="1323439"/>
          </a:xfrm>
          <a:prstGeom prst="rect">
            <a:avLst/>
          </a:prstGeom>
        </p:spPr>
        <p:txBody>
          <a:bodyPr wrap="square">
            <a:spAutoFit/>
          </a:bodyPr>
          <a:lstStyle/>
          <a:p>
            <a:pPr algn="ctr"/>
            <a:r>
              <a:rPr lang="es-ES" sz="1600" dirty="0">
                <a:solidFill>
                  <a:schemeClr val="accent6">
                    <a:lumMod val="75000"/>
                  </a:schemeClr>
                </a:solidFill>
              </a:rPr>
              <a:t>¿Crees que hemos terminado de listar las serpientes más mortíferas en India? ¡No! El </a:t>
            </a:r>
            <a:r>
              <a:rPr lang="es-ES" sz="1600" dirty="0" err="1">
                <a:solidFill>
                  <a:schemeClr val="accent6">
                    <a:lumMod val="75000"/>
                  </a:schemeClr>
                </a:solidFill>
              </a:rPr>
              <a:t>Krait</a:t>
            </a:r>
            <a:r>
              <a:rPr lang="es-ES" sz="1600" dirty="0">
                <a:solidFill>
                  <a:schemeClr val="accent6">
                    <a:lumMod val="75000"/>
                  </a:schemeClr>
                </a:solidFill>
              </a:rPr>
              <a:t> común, que se encuentra en toda esa región, es otra de las 'cuatro grandes' especies de serpientes que causan la mayoría de las mordeduras de serpientes fatales de la zona. Este animal llamativo, estampado con anillos blancos y negros, se mezcla con la luz y las sombras del suelo del bosque. No es agresivo, pero cuando muerde, el </a:t>
            </a:r>
            <a:r>
              <a:rPr lang="es-ES" sz="1600" dirty="0" err="1">
                <a:solidFill>
                  <a:schemeClr val="accent6">
                    <a:lumMod val="75000"/>
                  </a:schemeClr>
                </a:solidFill>
              </a:rPr>
              <a:t>Common</a:t>
            </a:r>
            <a:r>
              <a:rPr lang="es-ES" sz="1600" dirty="0">
                <a:solidFill>
                  <a:schemeClr val="accent6">
                    <a:lumMod val="75000"/>
                  </a:schemeClr>
                </a:solidFill>
              </a:rPr>
              <a:t> </a:t>
            </a:r>
            <a:r>
              <a:rPr lang="es-ES" sz="1600" dirty="0" err="1">
                <a:solidFill>
                  <a:schemeClr val="accent6">
                    <a:lumMod val="75000"/>
                  </a:schemeClr>
                </a:solidFill>
              </a:rPr>
              <a:t>Krait</a:t>
            </a:r>
            <a:r>
              <a:rPr lang="es-ES" sz="1600" dirty="0">
                <a:solidFill>
                  <a:schemeClr val="accent6">
                    <a:lumMod val="75000"/>
                  </a:schemeClr>
                </a:solidFill>
              </a:rPr>
              <a:t> aguanta la máxima dosis de veneno paralizante.</a:t>
            </a:r>
          </a:p>
        </p:txBody>
      </p:sp>
    </p:spTree>
  </p:cSld>
  <p:clrMapOvr>
    <a:masterClrMapping/>
  </p:clrMapOvr>
  <p:transition spd="med" advTm="27000">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C:\Users\Jose Luis\Desktop\33398_snakes-start.jpg"/>
          <p:cNvPicPr>
            <a:picLocks noChangeAspect="1" noChangeArrowheads="1"/>
          </p:cNvPicPr>
          <p:nvPr/>
        </p:nvPicPr>
        <p:blipFill>
          <a:blip r:embed="rId2"/>
          <a:srcRect b="22777"/>
          <a:stretch>
            <a:fillRect/>
          </a:stretch>
        </p:blipFill>
        <p:spPr bwMode="auto">
          <a:xfrm>
            <a:off x="29897" y="0"/>
            <a:ext cx="11455666" cy="6858000"/>
          </a:xfrm>
          <a:prstGeom prst="rect">
            <a:avLst/>
          </a:prstGeom>
          <a:noFill/>
        </p:spPr>
      </p:pic>
      <p:sp>
        <p:nvSpPr>
          <p:cNvPr id="23" name="22 Medio marco"/>
          <p:cNvSpPr/>
          <p:nvPr/>
        </p:nvSpPr>
        <p:spPr>
          <a:xfrm rot="2667547">
            <a:off x="4153548" y="627065"/>
            <a:ext cx="2883355" cy="237013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1" y="0"/>
            <a:ext cx="5653051"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4782548" y="3435405"/>
            <a:ext cx="2085975" cy="301296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5653052" y="0"/>
            <a:ext cx="5832512"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5742781" y="3429000"/>
            <a:ext cx="5742782"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1" y="3429000"/>
            <a:ext cx="5653051"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B0F0"/>
              </a:solidFill>
            </a:endParaRPr>
          </a:p>
        </p:txBody>
      </p:sp>
      <p:sp>
        <p:nvSpPr>
          <p:cNvPr id="21" name="20 Medio marco"/>
          <p:cNvSpPr/>
          <p:nvPr/>
        </p:nvSpPr>
        <p:spPr>
          <a:xfrm rot="18815499">
            <a:off x="2577333" y="1966657"/>
            <a:ext cx="2157412" cy="2977074"/>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6595679" y="1931754"/>
            <a:ext cx="2154238" cy="2753744"/>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CC99"/>
              </a:solidFill>
            </a:endParaRPr>
          </a:p>
        </p:txBody>
      </p:sp>
    </p:spTree>
  </p:cSld>
  <p:clrMapOvr>
    <a:masterClrMapping/>
  </p:clrMapOvr>
  <p:transition spd="med" advTm="13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4"/>
                                        </p:tgtEl>
                                        <p:attrNameLst>
                                          <p:attrName>ppt_x</p:attrName>
                                        </p:attrNameLst>
                                      </p:cBhvr>
                                      <p:tavLst>
                                        <p:tav tm="0">
                                          <p:val>
                                            <p:strVal val="ppt_x"/>
                                          </p:val>
                                        </p:tav>
                                        <p:tav tm="100000">
                                          <p:val>
                                            <p:strVal val="ppt_x-ppt_w/2"/>
                                          </p:val>
                                        </p:tav>
                                      </p:tavLst>
                                    </p:anim>
                                    <p:anim calcmode="lin" valueType="num">
                                      <p:cBhvr>
                                        <p:cTn id="7" dur="5000"/>
                                        <p:tgtEl>
                                          <p:spTgt spid="24"/>
                                        </p:tgtEl>
                                        <p:attrNameLst>
                                          <p:attrName>ppt_y</p:attrName>
                                        </p:attrNameLst>
                                      </p:cBhvr>
                                      <p:tavLst>
                                        <p:tav tm="0">
                                          <p:val>
                                            <p:strVal val="ppt_y"/>
                                          </p:val>
                                        </p:tav>
                                        <p:tav tm="100000">
                                          <p:val>
                                            <p:strVal val="ppt_y"/>
                                          </p:val>
                                        </p:tav>
                                      </p:tavLst>
                                    </p:anim>
                                    <p:anim calcmode="lin" valueType="num">
                                      <p:cBhvr>
                                        <p:cTn id="8" dur="5000"/>
                                        <p:tgtEl>
                                          <p:spTgt spid="24"/>
                                        </p:tgtEl>
                                        <p:attrNameLst>
                                          <p:attrName>ppt_w</p:attrName>
                                        </p:attrNameLst>
                                      </p:cBhvr>
                                      <p:tavLst>
                                        <p:tav tm="0">
                                          <p:val>
                                            <p:strVal val="ppt_w"/>
                                          </p:val>
                                        </p:tav>
                                        <p:tav tm="100000">
                                          <p:val>
                                            <p:fltVal val="0"/>
                                          </p:val>
                                        </p:tav>
                                      </p:tavLst>
                                    </p:anim>
                                    <p:anim calcmode="lin" valueType="num">
                                      <p:cBhvr>
                                        <p:cTn id="9" dur="5000"/>
                                        <p:tgtEl>
                                          <p:spTgt spid="24"/>
                                        </p:tgtEl>
                                        <p:attrNameLst>
                                          <p:attrName>ppt_h</p:attrName>
                                        </p:attrNameLst>
                                      </p:cBhvr>
                                      <p:tavLst>
                                        <p:tav tm="0">
                                          <p:val>
                                            <p:strVal val="ppt_h"/>
                                          </p:val>
                                        </p:tav>
                                        <p:tav tm="100000">
                                          <p:val>
                                            <p:strVal val="ppt_h"/>
                                          </p:val>
                                        </p:tav>
                                      </p:tavLst>
                                    </p:anim>
                                    <p:set>
                                      <p:cBhvr>
                                        <p:cTn id="10" dur="1" fill="hold">
                                          <p:stCondLst>
                                            <p:cond delay="4999"/>
                                          </p:stCondLst>
                                        </p:cTn>
                                        <p:tgtEl>
                                          <p:spTgt spid="24"/>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10"/>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17" presetClass="exit" presetSubtype="2" fill="hold" nodeType="withEffect">
                                  <p:stCondLst>
                                    <p:cond delay="0"/>
                                  </p:stCondLst>
                                  <p:childTnLst>
                                    <p:anim calcmode="lin" valueType="num">
                                      <p:cBhvr>
                                        <p:cTn id="20" dur="5000"/>
                                        <p:tgtEl>
                                          <p:spTgt spid="21"/>
                                        </p:tgtEl>
                                        <p:attrNameLst>
                                          <p:attrName>ppt_x</p:attrName>
                                        </p:attrNameLst>
                                      </p:cBhvr>
                                      <p:tavLst>
                                        <p:tav tm="0">
                                          <p:val>
                                            <p:strVal val="ppt_x"/>
                                          </p:val>
                                        </p:tav>
                                        <p:tav tm="100000">
                                          <p:val>
                                            <p:strVal val="ppt_x+ppt_w/2"/>
                                          </p:val>
                                        </p:tav>
                                      </p:tavLst>
                                    </p:anim>
                                    <p:anim calcmode="lin" valueType="num">
                                      <p:cBhvr>
                                        <p:cTn id="21" dur="5000"/>
                                        <p:tgtEl>
                                          <p:spTgt spid="21"/>
                                        </p:tgtEl>
                                        <p:attrNameLst>
                                          <p:attrName>ppt_y</p:attrName>
                                        </p:attrNameLst>
                                      </p:cBhvr>
                                      <p:tavLst>
                                        <p:tav tm="0">
                                          <p:val>
                                            <p:strVal val="ppt_y"/>
                                          </p:val>
                                        </p:tav>
                                        <p:tav tm="100000">
                                          <p:val>
                                            <p:strVal val="ppt_y"/>
                                          </p:val>
                                        </p:tav>
                                      </p:tavLst>
                                    </p:anim>
                                    <p:anim calcmode="lin" valueType="num">
                                      <p:cBhvr>
                                        <p:cTn id="22" dur="5000"/>
                                        <p:tgtEl>
                                          <p:spTgt spid="21"/>
                                        </p:tgtEl>
                                        <p:attrNameLst>
                                          <p:attrName>ppt_w</p:attrName>
                                        </p:attrNameLst>
                                      </p:cBhvr>
                                      <p:tavLst>
                                        <p:tav tm="0">
                                          <p:val>
                                            <p:strVal val="ppt_w"/>
                                          </p:val>
                                        </p:tav>
                                        <p:tav tm="100000">
                                          <p:val>
                                            <p:fltVal val="0"/>
                                          </p:val>
                                        </p:tav>
                                      </p:tavLst>
                                    </p:anim>
                                    <p:anim calcmode="lin" valueType="num">
                                      <p:cBhvr>
                                        <p:cTn id="23" dur="5000"/>
                                        <p:tgtEl>
                                          <p:spTgt spid="21"/>
                                        </p:tgtEl>
                                        <p:attrNameLst>
                                          <p:attrName>ppt_h</p:attrName>
                                        </p:attrNameLst>
                                      </p:cBhvr>
                                      <p:tavLst>
                                        <p:tav tm="0">
                                          <p:val>
                                            <p:strVal val="ppt_h"/>
                                          </p:val>
                                        </p:tav>
                                        <p:tav tm="100000">
                                          <p:val>
                                            <p:strVal val="ppt_h"/>
                                          </p:val>
                                        </p:tav>
                                      </p:tavLst>
                                    </p:anim>
                                    <p:set>
                                      <p:cBhvr>
                                        <p:cTn id="24" dur="1" fill="hold">
                                          <p:stCondLst>
                                            <p:cond delay="4999"/>
                                          </p:stCondLst>
                                        </p:cTn>
                                        <p:tgtEl>
                                          <p:spTgt spid="21"/>
                                        </p:tgtEl>
                                        <p:attrNameLst>
                                          <p:attrName>style.visibility</p:attrName>
                                        </p:attrNameLst>
                                      </p:cBhvr>
                                      <p:to>
                                        <p:strVal val="hidden"/>
                                      </p:to>
                                    </p:set>
                                  </p:childTnLst>
                                </p:cTn>
                              </p:par>
                              <p:par>
                                <p:cTn id="25" presetID="17" presetClass="exit" presetSubtype="4" fill="hold" nodeType="withEffect">
                                  <p:stCondLst>
                                    <p:cond delay="0"/>
                                  </p:stCondLst>
                                  <p:childTnLst>
                                    <p:anim calcmode="lin" valueType="num">
                                      <p:cBhvr>
                                        <p:cTn id="26" dur="5000"/>
                                        <p:tgtEl>
                                          <p:spTgt spid="23"/>
                                        </p:tgtEl>
                                        <p:attrNameLst>
                                          <p:attrName>ppt_x</p:attrName>
                                        </p:attrNameLst>
                                      </p:cBhvr>
                                      <p:tavLst>
                                        <p:tav tm="0">
                                          <p:val>
                                            <p:strVal val="ppt_x"/>
                                          </p:val>
                                        </p:tav>
                                        <p:tav tm="100000">
                                          <p:val>
                                            <p:strVal val="ppt_x"/>
                                          </p:val>
                                        </p:tav>
                                      </p:tavLst>
                                    </p:anim>
                                    <p:anim calcmode="lin" valueType="num">
                                      <p:cBhvr>
                                        <p:cTn id="27" dur="5000"/>
                                        <p:tgtEl>
                                          <p:spTgt spid="23"/>
                                        </p:tgtEl>
                                        <p:attrNameLst>
                                          <p:attrName>ppt_y</p:attrName>
                                        </p:attrNameLst>
                                      </p:cBhvr>
                                      <p:tavLst>
                                        <p:tav tm="0">
                                          <p:val>
                                            <p:strVal val="ppt_y"/>
                                          </p:val>
                                        </p:tav>
                                        <p:tav tm="100000">
                                          <p:val>
                                            <p:strVal val="ppt_y+ppt_h/2"/>
                                          </p:val>
                                        </p:tav>
                                      </p:tavLst>
                                    </p:anim>
                                    <p:anim calcmode="lin" valueType="num">
                                      <p:cBhvr>
                                        <p:cTn id="28" dur="5000"/>
                                        <p:tgtEl>
                                          <p:spTgt spid="23"/>
                                        </p:tgtEl>
                                        <p:attrNameLst>
                                          <p:attrName>ppt_w</p:attrName>
                                        </p:attrNameLst>
                                      </p:cBhvr>
                                      <p:tavLst>
                                        <p:tav tm="0">
                                          <p:val>
                                            <p:strVal val="ppt_w"/>
                                          </p:val>
                                        </p:tav>
                                        <p:tav tm="100000">
                                          <p:val>
                                            <p:strVal val="ppt_w"/>
                                          </p:val>
                                        </p:tav>
                                      </p:tavLst>
                                    </p:anim>
                                    <p:anim calcmode="lin" valueType="num">
                                      <p:cBhvr>
                                        <p:cTn id="29" dur="5000"/>
                                        <p:tgtEl>
                                          <p:spTgt spid="23"/>
                                        </p:tgtEl>
                                        <p:attrNameLst>
                                          <p:attrName>ppt_h</p:attrName>
                                        </p:attrNameLst>
                                      </p:cBhvr>
                                      <p:tavLst>
                                        <p:tav tm="0">
                                          <p:val>
                                            <p:strVal val="ppt_h"/>
                                          </p:val>
                                        </p:tav>
                                        <p:tav tm="100000">
                                          <p:val>
                                            <p:fltVal val="0"/>
                                          </p:val>
                                        </p:tav>
                                      </p:tavLst>
                                    </p:anim>
                                    <p:set>
                                      <p:cBhvr>
                                        <p:cTn id="30" dur="1" fill="hold">
                                          <p:stCondLst>
                                            <p:cond delay="4999"/>
                                          </p:stCondLst>
                                        </p:cTn>
                                        <p:tgtEl>
                                          <p:spTgt spid="23"/>
                                        </p:tgtEl>
                                        <p:attrNameLst>
                                          <p:attrName>style.visibility</p:attrName>
                                        </p:attrNameLst>
                                      </p:cBhvr>
                                      <p:to>
                                        <p:strVal val="hidden"/>
                                      </p:to>
                                    </p:set>
                                  </p:childTnLst>
                                </p:cTn>
                              </p:par>
                              <p:par>
                                <p:cTn id="31" presetID="17" presetClass="exit" presetSubtype="1" fill="hold" nodeType="withEffect">
                                  <p:stCondLst>
                                    <p:cond delay="0"/>
                                  </p:stCondLst>
                                  <p:childTnLst>
                                    <p:anim calcmode="lin" valueType="num">
                                      <p:cBhvr>
                                        <p:cTn id="32" dur="5000"/>
                                        <p:tgtEl>
                                          <p:spTgt spid="25"/>
                                        </p:tgtEl>
                                        <p:attrNameLst>
                                          <p:attrName>ppt_x</p:attrName>
                                        </p:attrNameLst>
                                      </p:cBhvr>
                                      <p:tavLst>
                                        <p:tav tm="0">
                                          <p:val>
                                            <p:strVal val="ppt_x"/>
                                          </p:val>
                                        </p:tav>
                                        <p:tav tm="100000">
                                          <p:val>
                                            <p:strVal val="ppt_x"/>
                                          </p:val>
                                        </p:tav>
                                      </p:tavLst>
                                    </p:anim>
                                    <p:anim calcmode="lin" valueType="num">
                                      <p:cBhvr>
                                        <p:cTn id="33" dur="5000"/>
                                        <p:tgtEl>
                                          <p:spTgt spid="25"/>
                                        </p:tgtEl>
                                        <p:attrNameLst>
                                          <p:attrName>ppt_y</p:attrName>
                                        </p:attrNameLst>
                                      </p:cBhvr>
                                      <p:tavLst>
                                        <p:tav tm="0">
                                          <p:val>
                                            <p:strVal val="ppt_y"/>
                                          </p:val>
                                        </p:tav>
                                        <p:tav tm="100000">
                                          <p:val>
                                            <p:strVal val="ppt_y-ppt_h/2"/>
                                          </p:val>
                                        </p:tav>
                                      </p:tavLst>
                                    </p:anim>
                                    <p:anim calcmode="lin" valueType="num">
                                      <p:cBhvr>
                                        <p:cTn id="34" dur="5000"/>
                                        <p:tgtEl>
                                          <p:spTgt spid="25"/>
                                        </p:tgtEl>
                                        <p:attrNameLst>
                                          <p:attrName>ppt_w</p:attrName>
                                        </p:attrNameLst>
                                      </p:cBhvr>
                                      <p:tavLst>
                                        <p:tav tm="0">
                                          <p:val>
                                            <p:strVal val="ppt_w"/>
                                          </p:val>
                                        </p:tav>
                                        <p:tav tm="100000">
                                          <p:val>
                                            <p:strVal val="ppt_w"/>
                                          </p:val>
                                        </p:tav>
                                      </p:tavLst>
                                    </p:anim>
                                    <p:anim calcmode="lin" valueType="num">
                                      <p:cBhvr>
                                        <p:cTn id="35" dur="5000"/>
                                        <p:tgtEl>
                                          <p:spTgt spid="25"/>
                                        </p:tgtEl>
                                        <p:attrNameLst>
                                          <p:attrName>ppt_h</p:attrName>
                                        </p:attrNameLst>
                                      </p:cBhvr>
                                      <p:tavLst>
                                        <p:tav tm="0">
                                          <p:val>
                                            <p:strVal val="ppt_h"/>
                                          </p:val>
                                        </p:tav>
                                        <p:tav tm="100000">
                                          <p:val>
                                            <p:fltVal val="0"/>
                                          </p:val>
                                        </p:tav>
                                      </p:tavLst>
                                    </p:anim>
                                    <p:set>
                                      <p:cBhvr>
                                        <p:cTn id="36" dur="1" fill="hold">
                                          <p:stCondLst>
                                            <p:cond delay="4999"/>
                                          </p:stCondLst>
                                        </p:cTn>
                                        <p:tgtEl>
                                          <p:spTgt spid="25"/>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11"/>
                                        </p:tgtEl>
                                        <p:attrNameLst>
                                          <p:attrName>ppt_x</p:attrName>
                                        </p:attrNameLst>
                                      </p:cBhvr>
                                      <p:tavLst>
                                        <p:tav tm="0">
                                          <p:val>
                                            <p:strVal val="ppt_x"/>
                                          </p:val>
                                        </p:tav>
                                        <p:tav tm="100000">
                                          <p:val>
                                            <p:strVal val="ppt_x+ppt_w/2"/>
                                          </p:val>
                                        </p:tav>
                                      </p:tavLst>
                                    </p:anim>
                                    <p:anim calcmode="lin" valueType="num">
                                      <p:cBhvr>
                                        <p:cTn id="39" dur="5000"/>
                                        <p:tgtEl>
                                          <p:spTgt spid="11"/>
                                        </p:tgtEl>
                                        <p:attrNameLst>
                                          <p:attrName>ppt_y</p:attrName>
                                        </p:attrNameLst>
                                      </p:cBhvr>
                                      <p:tavLst>
                                        <p:tav tm="0">
                                          <p:val>
                                            <p:strVal val="ppt_y"/>
                                          </p:val>
                                        </p:tav>
                                        <p:tav tm="100000">
                                          <p:val>
                                            <p:strVal val="ppt_y"/>
                                          </p:val>
                                        </p:tav>
                                      </p:tavLst>
                                    </p:anim>
                                    <p:anim calcmode="lin" valueType="num">
                                      <p:cBhvr>
                                        <p:cTn id="40" dur="5000"/>
                                        <p:tgtEl>
                                          <p:spTgt spid="11"/>
                                        </p:tgtEl>
                                        <p:attrNameLst>
                                          <p:attrName>ppt_w</p:attrName>
                                        </p:attrNameLst>
                                      </p:cBhvr>
                                      <p:tavLst>
                                        <p:tav tm="0">
                                          <p:val>
                                            <p:strVal val="ppt_w"/>
                                          </p:val>
                                        </p:tav>
                                        <p:tav tm="100000">
                                          <p:val>
                                            <p:fltVal val="0"/>
                                          </p:val>
                                        </p:tav>
                                      </p:tavLst>
                                    </p:anim>
                                    <p:anim calcmode="lin" valueType="num">
                                      <p:cBhvr>
                                        <p:cTn id="41" dur="5000"/>
                                        <p:tgtEl>
                                          <p:spTgt spid="11"/>
                                        </p:tgtEl>
                                        <p:attrNameLst>
                                          <p:attrName>ppt_h</p:attrName>
                                        </p:attrNameLst>
                                      </p:cBhvr>
                                      <p:tavLst>
                                        <p:tav tm="0">
                                          <p:val>
                                            <p:strVal val="ppt_h"/>
                                          </p:val>
                                        </p:tav>
                                        <p:tav tm="100000">
                                          <p:val>
                                            <p:strVal val="ppt_h"/>
                                          </p:val>
                                        </p:tav>
                                      </p:tavLst>
                                    </p:anim>
                                    <p:set>
                                      <p:cBhvr>
                                        <p:cTn id="42" dur="1" fill="hold">
                                          <p:stCondLst>
                                            <p:cond delay="4999"/>
                                          </p:stCondLst>
                                        </p:cTn>
                                        <p:tgtEl>
                                          <p:spTgt spid="11"/>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5000"/>
                                        <p:tgtEl>
                                          <p:spTgt spid="8"/>
                                        </p:tgtEl>
                                        <p:attrNameLst>
                                          <p:attrName>ppt_x</p:attrName>
                                        </p:attrNameLst>
                                      </p:cBhvr>
                                      <p:tavLst>
                                        <p:tav tm="0">
                                          <p:val>
                                            <p:strVal val="ppt_x"/>
                                          </p:val>
                                        </p:tav>
                                        <p:tav tm="100000">
                                          <p:val>
                                            <p:strVal val="ppt_x+ppt_w/2"/>
                                          </p:val>
                                        </p:tav>
                                      </p:tavLst>
                                    </p:anim>
                                    <p:anim calcmode="lin" valueType="num">
                                      <p:cBhvr>
                                        <p:cTn id="45" dur="5000"/>
                                        <p:tgtEl>
                                          <p:spTgt spid="8"/>
                                        </p:tgtEl>
                                        <p:attrNameLst>
                                          <p:attrName>ppt_y</p:attrName>
                                        </p:attrNameLst>
                                      </p:cBhvr>
                                      <p:tavLst>
                                        <p:tav tm="0">
                                          <p:val>
                                            <p:strVal val="ppt_y"/>
                                          </p:val>
                                        </p:tav>
                                        <p:tav tm="100000">
                                          <p:val>
                                            <p:strVal val="ppt_y"/>
                                          </p:val>
                                        </p:tav>
                                      </p:tavLst>
                                    </p:anim>
                                    <p:anim calcmode="lin" valueType="num">
                                      <p:cBhvr>
                                        <p:cTn id="46" dur="5000"/>
                                        <p:tgtEl>
                                          <p:spTgt spid="8"/>
                                        </p:tgtEl>
                                        <p:attrNameLst>
                                          <p:attrName>ppt_w</p:attrName>
                                        </p:attrNameLst>
                                      </p:cBhvr>
                                      <p:tavLst>
                                        <p:tav tm="0">
                                          <p:val>
                                            <p:strVal val="ppt_w"/>
                                          </p:val>
                                        </p:tav>
                                        <p:tav tm="100000">
                                          <p:val>
                                            <p:fltVal val="0"/>
                                          </p:val>
                                        </p:tav>
                                      </p:tavLst>
                                    </p:anim>
                                    <p:anim calcmode="lin" valueType="num">
                                      <p:cBhvr>
                                        <p:cTn id="47" dur="5000"/>
                                        <p:tgtEl>
                                          <p:spTgt spid="8"/>
                                        </p:tgtEl>
                                        <p:attrNameLst>
                                          <p:attrName>ppt_h</p:attrName>
                                        </p:attrNameLst>
                                      </p:cBhvr>
                                      <p:tavLst>
                                        <p:tav tm="0">
                                          <p:val>
                                            <p:strVal val="ppt_h"/>
                                          </p:val>
                                        </p:tav>
                                        <p:tav tm="100000">
                                          <p:val>
                                            <p:strVal val="ppt_h"/>
                                          </p:val>
                                        </p:tav>
                                      </p:tavLst>
                                    </p:anim>
                                    <p:set>
                                      <p:cBhvr>
                                        <p:cTn id="48" dur="1" fill="hold">
                                          <p:stCondLst>
                                            <p:cond delay="4999"/>
                                          </p:stCondLst>
                                        </p:cTn>
                                        <p:tgtEl>
                                          <p:spTgt spid="8"/>
                                        </p:tgtEl>
                                        <p:attrNameLst>
                                          <p:attrName>style.visibility</p:attrName>
                                        </p:attrNameLst>
                                      </p:cBhvr>
                                      <p:to>
                                        <p:strVal val="hidden"/>
                                      </p:to>
                                    </p:set>
                                  </p:childTnLst>
                                </p:cTn>
                              </p:par>
                              <p:par>
                                <p:cTn id="49" presetID="17" presetClass="exit" presetSubtype="8" fill="hold" nodeType="withEffect">
                                  <p:stCondLst>
                                    <p:cond delay="0"/>
                                  </p:stCondLst>
                                  <p:childTnLst>
                                    <p:anim calcmode="lin" valueType="num">
                                      <p:cBhvr>
                                        <p:cTn id="50" dur="5000"/>
                                        <p:tgtEl>
                                          <p:spTgt spid="4"/>
                                        </p:tgtEl>
                                        <p:attrNameLst>
                                          <p:attrName>ppt_x</p:attrName>
                                        </p:attrNameLst>
                                      </p:cBhvr>
                                      <p:tavLst>
                                        <p:tav tm="0">
                                          <p:val>
                                            <p:strVal val="ppt_x"/>
                                          </p:val>
                                        </p:tav>
                                        <p:tav tm="100000">
                                          <p:val>
                                            <p:strVal val="ppt_x-ppt_w/2"/>
                                          </p:val>
                                        </p:tav>
                                      </p:tavLst>
                                    </p:anim>
                                    <p:anim calcmode="lin" valueType="num">
                                      <p:cBhvr>
                                        <p:cTn id="51" dur="5000"/>
                                        <p:tgtEl>
                                          <p:spTgt spid="4"/>
                                        </p:tgtEl>
                                        <p:attrNameLst>
                                          <p:attrName>ppt_y</p:attrName>
                                        </p:attrNameLst>
                                      </p:cBhvr>
                                      <p:tavLst>
                                        <p:tav tm="0">
                                          <p:val>
                                            <p:strVal val="ppt_y"/>
                                          </p:val>
                                        </p:tav>
                                        <p:tav tm="100000">
                                          <p:val>
                                            <p:strVal val="ppt_y"/>
                                          </p:val>
                                        </p:tav>
                                      </p:tavLst>
                                    </p:anim>
                                    <p:anim calcmode="lin" valueType="num">
                                      <p:cBhvr>
                                        <p:cTn id="52" dur="5000"/>
                                        <p:tgtEl>
                                          <p:spTgt spid="4"/>
                                        </p:tgtEl>
                                        <p:attrNameLst>
                                          <p:attrName>ppt_w</p:attrName>
                                        </p:attrNameLst>
                                      </p:cBhvr>
                                      <p:tavLst>
                                        <p:tav tm="0">
                                          <p:val>
                                            <p:strVal val="ppt_w"/>
                                          </p:val>
                                        </p:tav>
                                        <p:tav tm="100000">
                                          <p:val>
                                            <p:fltVal val="0"/>
                                          </p:val>
                                        </p:tav>
                                      </p:tavLst>
                                    </p:anim>
                                    <p:anim calcmode="lin" valueType="num">
                                      <p:cBhvr>
                                        <p:cTn id="53" dur="5000"/>
                                        <p:tgtEl>
                                          <p:spTgt spid="4"/>
                                        </p:tgtEl>
                                        <p:attrNameLst>
                                          <p:attrName>ppt_h</p:attrName>
                                        </p:attrNameLst>
                                      </p:cBhvr>
                                      <p:tavLst>
                                        <p:tav tm="0">
                                          <p:val>
                                            <p:strVal val="ppt_h"/>
                                          </p:val>
                                        </p:tav>
                                        <p:tav tm="100000">
                                          <p:val>
                                            <p:strVal val="ppt_h"/>
                                          </p:val>
                                        </p:tav>
                                      </p:tavLst>
                                    </p:anim>
                                    <p:set>
                                      <p:cBhvr>
                                        <p:cTn id="54" dur="1" fill="hold">
                                          <p:stCondLst>
                                            <p:cond delay="4999"/>
                                          </p:stCondLst>
                                        </p:cTn>
                                        <p:tgtEl>
                                          <p:spTgt spid="4"/>
                                        </p:tgtEl>
                                        <p:attrNameLst>
                                          <p:attrName>style.visibility</p:attrName>
                                        </p:attrNameLst>
                                      </p:cBhvr>
                                      <p:to>
                                        <p:strVal val="hidden"/>
                                      </p:to>
                                    </p:set>
                                  </p:childTnLst>
                                </p:cTn>
                              </p:par>
                              <p:par>
                                <p:cTn id="55" presetID="17" presetClass="exit" presetSubtype="8" fill="hold" nodeType="withEffect">
                                  <p:stCondLst>
                                    <p:cond delay="0"/>
                                  </p:stCondLst>
                                  <p:childTnLst>
                                    <p:anim calcmode="lin" valueType="num">
                                      <p:cBhvr>
                                        <p:cTn id="56" dur="5000"/>
                                        <p:tgtEl>
                                          <p:spTgt spid="10"/>
                                        </p:tgtEl>
                                        <p:attrNameLst>
                                          <p:attrName>ppt_x</p:attrName>
                                        </p:attrNameLst>
                                      </p:cBhvr>
                                      <p:tavLst>
                                        <p:tav tm="0">
                                          <p:val>
                                            <p:strVal val="ppt_x"/>
                                          </p:val>
                                        </p:tav>
                                        <p:tav tm="100000">
                                          <p:val>
                                            <p:strVal val="ppt_x-ppt_w/2"/>
                                          </p:val>
                                        </p:tav>
                                      </p:tavLst>
                                    </p:anim>
                                    <p:anim calcmode="lin" valueType="num">
                                      <p:cBhvr>
                                        <p:cTn id="57" dur="5000"/>
                                        <p:tgtEl>
                                          <p:spTgt spid="10"/>
                                        </p:tgtEl>
                                        <p:attrNameLst>
                                          <p:attrName>ppt_y</p:attrName>
                                        </p:attrNameLst>
                                      </p:cBhvr>
                                      <p:tavLst>
                                        <p:tav tm="0">
                                          <p:val>
                                            <p:strVal val="ppt_y"/>
                                          </p:val>
                                        </p:tav>
                                        <p:tav tm="100000">
                                          <p:val>
                                            <p:strVal val="ppt_y"/>
                                          </p:val>
                                        </p:tav>
                                      </p:tavLst>
                                    </p:anim>
                                    <p:anim calcmode="lin" valueType="num">
                                      <p:cBhvr>
                                        <p:cTn id="58" dur="5000"/>
                                        <p:tgtEl>
                                          <p:spTgt spid="10"/>
                                        </p:tgtEl>
                                        <p:attrNameLst>
                                          <p:attrName>ppt_w</p:attrName>
                                        </p:attrNameLst>
                                      </p:cBhvr>
                                      <p:tavLst>
                                        <p:tav tm="0">
                                          <p:val>
                                            <p:strVal val="ppt_w"/>
                                          </p:val>
                                        </p:tav>
                                        <p:tav tm="100000">
                                          <p:val>
                                            <p:fltVal val="0"/>
                                          </p:val>
                                        </p:tav>
                                      </p:tavLst>
                                    </p:anim>
                                    <p:anim calcmode="lin" valueType="num">
                                      <p:cBhvr>
                                        <p:cTn id="59" dur="5000"/>
                                        <p:tgtEl>
                                          <p:spTgt spid="10"/>
                                        </p:tgtEl>
                                        <p:attrNameLst>
                                          <p:attrName>ppt_h</p:attrName>
                                        </p:attrNameLst>
                                      </p:cBhvr>
                                      <p:tavLst>
                                        <p:tav tm="0">
                                          <p:val>
                                            <p:strVal val="ppt_h"/>
                                          </p:val>
                                        </p:tav>
                                        <p:tav tm="100000">
                                          <p:val>
                                            <p:strVal val="ppt_h"/>
                                          </p:val>
                                        </p:tav>
                                      </p:tavLst>
                                    </p:anim>
                                    <p:set>
                                      <p:cBhvr>
                                        <p:cTn id="60" dur="1" fill="hold">
                                          <p:stCondLst>
                                            <p:cond delay="4999"/>
                                          </p:stCondLst>
                                        </p:cTn>
                                        <p:tgtEl>
                                          <p:spTgt spid="10"/>
                                        </p:tgtEl>
                                        <p:attrNameLst>
                                          <p:attrName>style.visibility</p:attrName>
                                        </p:attrNameLst>
                                      </p:cBhvr>
                                      <p:to>
                                        <p:strVal val="hidden"/>
                                      </p:to>
                                    </p:set>
                                  </p:childTnLst>
                                </p:cTn>
                              </p:par>
                              <p:par>
                                <p:cTn id="61" presetID="23" presetClass="entr" presetSubtype="16"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0" fill="hold"/>
                                        <p:tgtEl>
                                          <p:spTgt spid="13"/>
                                        </p:tgtEl>
                                        <p:attrNameLst>
                                          <p:attrName>ppt_w</p:attrName>
                                        </p:attrNameLst>
                                      </p:cBhvr>
                                      <p:tavLst>
                                        <p:tav tm="0">
                                          <p:val>
                                            <p:fltVal val="0"/>
                                          </p:val>
                                        </p:tav>
                                        <p:tav tm="100000">
                                          <p:val>
                                            <p:strVal val="#ppt_w"/>
                                          </p:val>
                                        </p:tav>
                                      </p:tavLst>
                                    </p:anim>
                                    <p:anim calcmode="lin" valueType="num">
                                      <p:cBhvr>
                                        <p:cTn id="64" dur="5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23_Rhinoceros-Viper01.jpg"/>
          <p:cNvPicPr>
            <a:picLocks noChangeAspect="1" noChangeArrowheads="1"/>
          </p:cNvPicPr>
          <p:nvPr/>
        </p:nvPicPr>
        <p:blipFill>
          <a:blip r:embed="rId2"/>
          <a:srcRect/>
          <a:stretch>
            <a:fillRect/>
          </a:stretch>
        </p:blipFill>
        <p:spPr bwMode="auto">
          <a:xfrm>
            <a:off x="0" y="-1"/>
            <a:ext cx="11485563" cy="5500687"/>
          </a:xfrm>
          <a:prstGeom prst="rect">
            <a:avLst/>
          </a:prstGeom>
          <a:noFill/>
        </p:spPr>
      </p:pic>
      <p:sp>
        <p:nvSpPr>
          <p:cNvPr id="2" name="1 Rectángulo"/>
          <p:cNvSpPr/>
          <p:nvPr/>
        </p:nvSpPr>
        <p:spPr>
          <a:xfrm>
            <a:off x="652553" y="357166"/>
            <a:ext cx="2123658" cy="369332"/>
          </a:xfrm>
          <a:prstGeom prst="rect">
            <a:avLst/>
          </a:prstGeom>
          <a:solidFill>
            <a:srgbClr val="FFFF00"/>
          </a:solidFill>
        </p:spPr>
        <p:txBody>
          <a:bodyPr wrap="none">
            <a:spAutoFit/>
          </a:bodyPr>
          <a:lstStyle/>
          <a:p>
            <a:r>
              <a:rPr lang="es-ES" b="1" dirty="0" smtClean="0"/>
              <a:t> RHINOCEROS VIPER</a:t>
            </a:r>
            <a:endParaRPr lang="es-ES" b="1" dirty="0"/>
          </a:p>
        </p:txBody>
      </p:sp>
      <p:sp>
        <p:nvSpPr>
          <p:cNvPr id="3" name="2 Rectángulo"/>
          <p:cNvSpPr/>
          <p:nvPr/>
        </p:nvSpPr>
        <p:spPr>
          <a:xfrm>
            <a:off x="495931" y="5534562"/>
            <a:ext cx="10493701" cy="1077218"/>
          </a:xfrm>
          <a:prstGeom prst="rect">
            <a:avLst/>
          </a:prstGeom>
        </p:spPr>
        <p:txBody>
          <a:bodyPr wrap="square">
            <a:spAutoFit/>
          </a:bodyPr>
          <a:lstStyle/>
          <a:p>
            <a:pPr algn="ctr"/>
            <a:r>
              <a:rPr lang="es-ES" sz="1600" dirty="0">
                <a:solidFill>
                  <a:srgbClr val="99FF66"/>
                </a:solidFill>
              </a:rPr>
              <a:t>Esta especie de víbora robusta y de movimiento lento puede parecerse a la   víbora </a:t>
            </a:r>
            <a:r>
              <a:rPr lang="es-ES" sz="1600" dirty="0" err="1">
                <a:solidFill>
                  <a:srgbClr val="99FF66"/>
                </a:solidFill>
              </a:rPr>
              <a:t>Gaboon</a:t>
            </a:r>
            <a:r>
              <a:rPr lang="es-ES" sz="1600" dirty="0">
                <a:solidFill>
                  <a:srgbClr val="99FF66"/>
                </a:solidFill>
              </a:rPr>
              <a:t> , pero estas serpientes tienen sus propias peculiaridades. Cuando está acorralado, la víbora emite un silbido ensordecedor que se ha comparado con un chillido. Su veneno ataca los nervios y el sistema circulatorio de sus víctimas. El </a:t>
            </a:r>
            <a:r>
              <a:rPr lang="es-ES" sz="1600" dirty="0" err="1">
                <a:solidFill>
                  <a:srgbClr val="99FF66"/>
                </a:solidFill>
              </a:rPr>
              <a:t>Rhinoceros</a:t>
            </a:r>
            <a:r>
              <a:rPr lang="es-ES" sz="1600" dirty="0">
                <a:solidFill>
                  <a:srgbClr val="99FF66"/>
                </a:solidFill>
              </a:rPr>
              <a:t> </a:t>
            </a:r>
            <a:r>
              <a:rPr lang="es-ES" sz="1600" dirty="0" err="1">
                <a:solidFill>
                  <a:srgbClr val="99FF66"/>
                </a:solidFill>
              </a:rPr>
              <a:t>Viper</a:t>
            </a:r>
            <a:r>
              <a:rPr lang="es-ES" sz="1600" dirty="0">
                <a:solidFill>
                  <a:srgbClr val="99FF66"/>
                </a:solidFill>
              </a:rPr>
              <a:t> recibe su nombre de los dos o tres conjuntos de "cuernos" grandes en la nariz. Estas son en realidad escalas parecidas a cuernos.</a:t>
            </a:r>
          </a:p>
        </p:txBody>
      </p:sp>
    </p:spTree>
  </p:cSld>
  <p:clrMapOvr>
    <a:masterClrMapping/>
  </p:clrMapOvr>
  <p:transition spd="med" advTm="26000">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DeadlySnakes_PuffAdder_Getty619687216.jpg"/>
          <p:cNvPicPr>
            <a:picLocks noChangeAspect="1" noChangeArrowheads="1"/>
          </p:cNvPicPr>
          <p:nvPr/>
        </p:nvPicPr>
        <p:blipFill>
          <a:blip r:embed="rId2"/>
          <a:srcRect/>
          <a:stretch>
            <a:fillRect/>
          </a:stretch>
        </p:blipFill>
        <p:spPr bwMode="auto">
          <a:xfrm>
            <a:off x="1" y="0"/>
            <a:ext cx="11503853" cy="5500702"/>
          </a:xfrm>
          <a:prstGeom prst="rect">
            <a:avLst/>
          </a:prstGeom>
          <a:noFill/>
        </p:spPr>
      </p:pic>
      <p:sp>
        <p:nvSpPr>
          <p:cNvPr id="2" name="1 Rectángulo"/>
          <p:cNvSpPr/>
          <p:nvPr/>
        </p:nvSpPr>
        <p:spPr>
          <a:xfrm>
            <a:off x="339308" y="357166"/>
            <a:ext cx="2252540" cy="369332"/>
          </a:xfrm>
          <a:prstGeom prst="rect">
            <a:avLst/>
          </a:prstGeom>
          <a:solidFill>
            <a:srgbClr val="FFFF00"/>
          </a:solidFill>
        </p:spPr>
        <p:txBody>
          <a:bodyPr wrap="none">
            <a:spAutoFit/>
          </a:bodyPr>
          <a:lstStyle/>
          <a:p>
            <a:r>
              <a:rPr lang="es-ES" b="1" dirty="0" smtClean="0"/>
              <a:t>SERPIENTE AFRICANA</a:t>
            </a:r>
            <a:endParaRPr lang="es-ES" b="1" dirty="0"/>
          </a:p>
        </p:txBody>
      </p:sp>
      <p:sp>
        <p:nvSpPr>
          <p:cNvPr id="3" name="2 Rectángulo"/>
          <p:cNvSpPr/>
          <p:nvPr/>
        </p:nvSpPr>
        <p:spPr>
          <a:xfrm>
            <a:off x="730865" y="5643578"/>
            <a:ext cx="10023834" cy="1077218"/>
          </a:xfrm>
          <a:prstGeom prst="rect">
            <a:avLst/>
          </a:prstGeom>
        </p:spPr>
        <p:txBody>
          <a:bodyPr wrap="square">
            <a:spAutoFit/>
          </a:bodyPr>
          <a:lstStyle/>
          <a:p>
            <a:pPr algn="ctr"/>
            <a:r>
              <a:rPr lang="es-ES" sz="1600" dirty="0">
                <a:solidFill>
                  <a:schemeClr val="accent6">
                    <a:lumMod val="75000"/>
                  </a:schemeClr>
                </a:solidFill>
              </a:rPr>
              <a:t>¿Qué serpiente es responsable de la mayoría de las muertes por mordedura de serpiente en África? La Black </a:t>
            </a:r>
            <a:r>
              <a:rPr lang="es-ES" sz="1600" dirty="0" err="1">
                <a:solidFill>
                  <a:schemeClr val="accent6">
                    <a:lumMod val="75000"/>
                  </a:schemeClr>
                </a:solidFill>
              </a:rPr>
              <a:t>Mamba</a:t>
            </a:r>
            <a:r>
              <a:rPr lang="es-ES" sz="1600" dirty="0">
                <a:solidFill>
                  <a:schemeClr val="accent6">
                    <a:lumMod val="75000"/>
                  </a:schemeClr>
                </a:solidFill>
              </a:rPr>
              <a:t> puede tener una mala reputación, pero en realidad es esta serpiente dorada la que se lleva la corona. Esta especie altamente agresiva se mezcla con su entorno seco. Cuando una presa o un humano inconsciente se acerca, aprovecha su cuerpo y ataca con una velocidad y fuerza excepcionales.</a:t>
            </a:r>
          </a:p>
        </p:txBody>
      </p:sp>
    </p:spTree>
  </p:cSld>
  <p:clrMapOvr>
    <a:masterClrMapping/>
  </p:clrMapOvr>
  <p:transition spd="med" advTm="26000">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DeadlySnakes_BlackNeck.jpg"/>
          <p:cNvPicPr>
            <a:picLocks noChangeAspect="1" noChangeArrowheads="1"/>
          </p:cNvPicPr>
          <p:nvPr/>
        </p:nvPicPr>
        <p:blipFill>
          <a:blip r:embed="rId2"/>
          <a:srcRect/>
          <a:stretch>
            <a:fillRect/>
          </a:stretch>
        </p:blipFill>
        <p:spPr bwMode="auto">
          <a:xfrm>
            <a:off x="1513976" y="0"/>
            <a:ext cx="5011882" cy="6846888"/>
          </a:xfrm>
          <a:prstGeom prst="rect">
            <a:avLst/>
          </a:prstGeom>
          <a:noFill/>
        </p:spPr>
      </p:pic>
      <p:sp>
        <p:nvSpPr>
          <p:cNvPr id="2" name="1 Rectángulo"/>
          <p:cNvSpPr/>
          <p:nvPr/>
        </p:nvSpPr>
        <p:spPr>
          <a:xfrm>
            <a:off x="1670815" y="428604"/>
            <a:ext cx="3729739" cy="369332"/>
          </a:xfrm>
          <a:prstGeom prst="rect">
            <a:avLst/>
          </a:prstGeom>
          <a:solidFill>
            <a:srgbClr val="FFFF00"/>
          </a:solidFill>
        </p:spPr>
        <p:txBody>
          <a:bodyPr wrap="none">
            <a:spAutoFit/>
          </a:bodyPr>
          <a:lstStyle/>
          <a:p>
            <a:r>
              <a:rPr lang="es-ES" b="1" dirty="0" smtClean="0"/>
              <a:t>COBRA ESCUPIDO DE CUELLO NEGRO</a:t>
            </a:r>
            <a:endParaRPr lang="es-ES" b="1" dirty="0"/>
          </a:p>
        </p:txBody>
      </p:sp>
      <p:sp>
        <p:nvSpPr>
          <p:cNvPr id="3" name="2 Rectángulo"/>
          <p:cNvSpPr/>
          <p:nvPr/>
        </p:nvSpPr>
        <p:spPr>
          <a:xfrm>
            <a:off x="7309006" y="2643182"/>
            <a:ext cx="3505873" cy="3539430"/>
          </a:xfrm>
          <a:prstGeom prst="rect">
            <a:avLst/>
          </a:prstGeom>
          <a:noFill/>
        </p:spPr>
        <p:txBody>
          <a:bodyPr wrap="square">
            <a:spAutoFit/>
          </a:bodyPr>
          <a:lstStyle/>
          <a:p>
            <a:pPr algn="ctr"/>
            <a:r>
              <a:rPr lang="es-ES" sz="1600" dirty="0">
                <a:solidFill>
                  <a:srgbClr val="FF0000"/>
                </a:solidFill>
              </a:rPr>
              <a:t>Estos depredadores mortales, nativos del África subsahariana, pueden crecer hasta 2,2 metros de largo. Por el nombre, puedes adivinar su arma secreta: las Cobras escupidoras de cuello negro pueden escupir su veneno a los objetivos de hasta 23 pies de distancia con precisión milimétrica. El veneno es inofensivo si golpea la piel, pero estas cobras apuntan al " ojo de buey " . Al contacto con los tejidos sensibles del ojo humano, el   veneno neurotóxico puede causar agonía y ceguera permanente.</a:t>
            </a:r>
          </a:p>
        </p:txBody>
      </p:sp>
      <p:sp>
        <p:nvSpPr>
          <p:cNvPr id="5" name="Cadre 4"/>
          <p:cNvSpPr>
            <a:spLocks/>
          </p:cNvSpPr>
          <p:nvPr/>
        </p:nvSpPr>
        <p:spPr bwMode="auto">
          <a:xfrm>
            <a:off x="1385063" y="0"/>
            <a:ext cx="5286412" cy="6858000"/>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0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6" name="Cadre 4"/>
          <p:cNvSpPr>
            <a:spLocks/>
          </p:cNvSpPr>
          <p:nvPr/>
        </p:nvSpPr>
        <p:spPr bwMode="auto">
          <a:xfrm>
            <a:off x="7028665" y="2214554"/>
            <a:ext cx="4071966" cy="4357718"/>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0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med" advTm="24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0"/>
                                        <p:tgtEl>
                                          <p:spTgt spid="5"/>
                                        </p:tgtEl>
                                      </p:cBhvr>
                                    </p:animEffect>
                                  </p:childTnLst>
                                </p:cTn>
                              </p:par>
                              <p:par>
                                <p:cTn id="8" presetID="8" presetClass="emph" presetSubtype="0" fill="hold" grpId="1" nodeType="withEffect">
                                  <p:stCondLst>
                                    <p:cond delay="0"/>
                                  </p:stCondLst>
                                  <p:childTnLst>
                                    <p:animRot by="21600000">
                                      <p:cBhvr>
                                        <p:cTn id="9" dur="5000" fill="hold"/>
                                        <p:tgtEl>
                                          <p:spTgt spid="5"/>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0" fill="hold"/>
                                        <p:tgtEl>
                                          <p:spTgt spid="5"/>
                                        </p:tgtEl>
                                        <p:attrNameLst>
                                          <p:attrName>ppt_x</p:attrName>
                                        </p:attrNameLst>
                                      </p:cBhvr>
                                      <p:tavLst>
                                        <p:tav tm="0">
                                          <p:val>
                                            <p:strVal val="0-#ppt_w/2"/>
                                          </p:val>
                                        </p:tav>
                                        <p:tav tm="100000">
                                          <p:val>
                                            <p:strVal val="#ppt_x"/>
                                          </p:val>
                                        </p:tav>
                                      </p:tavLst>
                                    </p:anim>
                                    <p:anim calcmode="lin" valueType="num">
                                      <p:cBhvr additive="base">
                                        <p:cTn id="13" dur="5000" fill="hold"/>
                                        <p:tgtEl>
                                          <p:spTgt spid="5"/>
                                        </p:tgtEl>
                                        <p:attrNameLst>
                                          <p:attrName>ppt_y</p:attrName>
                                        </p:attrNameLst>
                                      </p:cBhvr>
                                      <p:tavLst>
                                        <p:tav tm="0">
                                          <p:val>
                                            <p:strVal val="#ppt_y"/>
                                          </p:val>
                                        </p:tav>
                                        <p:tav tm="100000">
                                          <p:val>
                                            <p:strVal val="#ppt_y"/>
                                          </p:val>
                                        </p:tav>
                                      </p:tavLst>
                                    </p:anim>
                                  </p:childTnLst>
                                </p:cTn>
                              </p:par>
                              <p:par>
                                <p:cTn id="14" presetID="18" presetClass="entr" presetSubtype="1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downLeft)">
                                      <p:cBhvr>
                                        <p:cTn id="16" dur="5000"/>
                                        <p:tgtEl>
                                          <p:spTgt spid="6"/>
                                        </p:tgtEl>
                                      </p:cBhvr>
                                    </p:animEffect>
                                  </p:childTnLst>
                                </p:cTn>
                              </p:par>
                              <p:par>
                                <p:cTn id="17" presetID="8" presetClass="emph" presetSubtype="0" fill="hold" grpId="1" nodeType="withEffect">
                                  <p:stCondLst>
                                    <p:cond delay="0"/>
                                  </p:stCondLst>
                                  <p:childTnLst>
                                    <p:animRot by="21600000">
                                      <p:cBhvr>
                                        <p:cTn id="18" dur="5000" fill="hold"/>
                                        <p:tgtEl>
                                          <p:spTgt spid="6"/>
                                        </p:tgtEl>
                                        <p:attrNameLst>
                                          <p:attrName>r</p:attrName>
                                        </p:attrNameLst>
                                      </p:cBhvr>
                                    </p:animRot>
                                  </p:childTnLst>
                                </p:cTn>
                              </p:par>
                              <p:par>
                                <p:cTn id="19" presetID="2" presetClass="entr" presetSubtype="8" fill="hold" grpId="2"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0" fill="hold"/>
                                        <p:tgtEl>
                                          <p:spTgt spid="6"/>
                                        </p:tgtEl>
                                        <p:attrNameLst>
                                          <p:attrName>ppt_x</p:attrName>
                                        </p:attrNameLst>
                                      </p:cBhvr>
                                      <p:tavLst>
                                        <p:tav tm="0">
                                          <p:val>
                                            <p:strVal val="0-#ppt_w/2"/>
                                          </p:val>
                                        </p:tav>
                                        <p:tav tm="100000">
                                          <p:val>
                                            <p:strVal val="#ppt_x"/>
                                          </p:val>
                                        </p:tav>
                                      </p:tavLst>
                                    </p:anim>
                                    <p:anim calcmode="lin" valueType="num">
                                      <p:cBhvr additive="base">
                                        <p:cTn id="22"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00732" y="928670"/>
            <a:ext cx="1471813" cy="369332"/>
          </a:xfrm>
          <a:prstGeom prst="rect">
            <a:avLst/>
          </a:prstGeom>
          <a:solidFill>
            <a:srgbClr val="FFFF00"/>
          </a:solidFill>
        </p:spPr>
        <p:txBody>
          <a:bodyPr wrap="none">
            <a:spAutoFit/>
          </a:bodyPr>
          <a:lstStyle/>
          <a:p>
            <a:r>
              <a:rPr lang="es-ES" b="1" dirty="0" smtClean="0"/>
              <a:t>COBRA INDIA</a:t>
            </a:r>
            <a:endParaRPr lang="es-ES" b="1" dirty="0"/>
          </a:p>
        </p:txBody>
      </p:sp>
      <p:sp>
        <p:nvSpPr>
          <p:cNvPr id="3" name="2 Rectángulo"/>
          <p:cNvSpPr/>
          <p:nvPr/>
        </p:nvSpPr>
        <p:spPr>
          <a:xfrm>
            <a:off x="182686" y="5572140"/>
            <a:ext cx="11120191" cy="1077218"/>
          </a:xfrm>
          <a:prstGeom prst="rect">
            <a:avLst/>
          </a:prstGeom>
        </p:spPr>
        <p:txBody>
          <a:bodyPr wrap="square">
            <a:spAutoFit/>
          </a:bodyPr>
          <a:lstStyle/>
          <a:p>
            <a:pPr algn="ctr"/>
            <a:r>
              <a:rPr lang="es-ES" sz="1600" dirty="0">
                <a:solidFill>
                  <a:schemeClr val="accent6">
                    <a:lumMod val="75000"/>
                  </a:schemeClr>
                </a:solidFill>
              </a:rPr>
              <a:t>Esta puede ser la especie de cobra más conocida, pero la versión real es mucho más peligrosa que las animadas que las películas de Disney te harían creer. La cobra india se encuentra en todo el subcontinente indio. Su veneno puede provocar parálisis e incluso desencadenar un ataque al corazón tan pronto como 15 minutos después de la picadura. Esta serpiente mortal juega un papel vital en los mitos locales, las leyendas y la religión hindú, y es una especie protegida.</a:t>
            </a:r>
          </a:p>
        </p:txBody>
      </p:sp>
      <p:pic>
        <p:nvPicPr>
          <p:cNvPr id="26626" name="Picture 2" descr="C:\Users\Jose Luis\Desktop\13_Indian-Cobra01.jpg"/>
          <p:cNvPicPr>
            <a:picLocks noChangeAspect="1" noChangeArrowheads="1"/>
          </p:cNvPicPr>
          <p:nvPr/>
        </p:nvPicPr>
        <p:blipFill>
          <a:blip r:embed="rId2"/>
          <a:srcRect/>
          <a:stretch>
            <a:fillRect/>
          </a:stretch>
        </p:blipFill>
        <p:spPr bwMode="auto">
          <a:xfrm>
            <a:off x="0" y="0"/>
            <a:ext cx="11485563" cy="5500688"/>
          </a:xfrm>
          <a:prstGeom prst="rect">
            <a:avLst/>
          </a:prstGeom>
          <a:noFill/>
        </p:spPr>
      </p:pic>
    </p:spTree>
  </p:cSld>
  <p:clrMapOvr>
    <a:masterClrMapping/>
  </p:clrMapOvr>
  <p:transition spd="med" advTm="27000">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09_Inland-Taipan01.jpg"/>
          <p:cNvPicPr>
            <a:picLocks noChangeAspect="1" noChangeArrowheads="1"/>
          </p:cNvPicPr>
          <p:nvPr/>
        </p:nvPicPr>
        <p:blipFill>
          <a:blip r:embed="rId3"/>
          <a:srcRect/>
          <a:stretch>
            <a:fillRect/>
          </a:stretch>
        </p:blipFill>
        <p:spPr bwMode="auto">
          <a:xfrm>
            <a:off x="0" y="0"/>
            <a:ext cx="11485563" cy="5286388"/>
          </a:xfrm>
          <a:prstGeom prst="rect">
            <a:avLst/>
          </a:prstGeom>
          <a:noFill/>
        </p:spPr>
      </p:pic>
      <p:sp>
        <p:nvSpPr>
          <p:cNvPr id="2" name="1 Rectángulo"/>
          <p:cNvSpPr/>
          <p:nvPr/>
        </p:nvSpPr>
        <p:spPr>
          <a:xfrm>
            <a:off x="495931" y="428604"/>
            <a:ext cx="1848455" cy="369332"/>
          </a:xfrm>
          <a:prstGeom prst="rect">
            <a:avLst/>
          </a:prstGeom>
          <a:solidFill>
            <a:srgbClr val="FFFF00"/>
          </a:solidFill>
        </p:spPr>
        <p:txBody>
          <a:bodyPr wrap="none">
            <a:spAutoFit/>
          </a:bodyPr>
          <a:lstStyle/>
          <a:p>
            <a:r>
              <a:rPr lang="es-ES" b="1" dirty="0" smtClean="0"/>
              <a:t>TAIPAN INTERIOR</a:t>
            </a:r>
            <a:endParaRPr lang="es-ES" b="1" dirty="0"/>
          </a:p>
        </p:txBody>
      </p:sp>
      <p:sp>
        <p:nvSpPr>
          <p:cNvPr id="3" name="2 Rectángulo"/>
          <p:cNvSpPr/>
          <p:nvPr/>
        </p:nvSpPr>
        <p:spPr>
          <a:xfrm>
            <a:off x="0" y="5288340"/>
            <a:ext cx="11485563" cy="1323439"/>
          </a:xfrm>
          <a:prstGeom prst="rect">
            <a:avLst/>
          </a:prstGeom>
        </p:spPr>
        <p:txBody>
          <a:bodyPr wrap="square">
            <a:spAutoFit/>
          </a:bodyPr>
          <a:lstStyle/>
          <a:p>
            <a:pPr algn="ctr"/>
            <a:r>
              <a:rPr lang="es-ES" sz="1600" dirty="0">
                <a:solidFill>
                  <a:srgbClr val="00FFCC"/>
                </a:solidFill>
              </a:rPr>
              <a:t>¿Qué hace que el </a:t>
            </a:r>
            <a:r>
              <a:rPr lang="es-ES" sz="1600" dirty="0" err="1">
                <a:solidFill>
                  <a:srgbClr val="00FFCC"/>
                </a:solidFill>
              </a:rPr>
              <a:t>Inland</a:t>
            </a:r>
            <a:r>
              <a:rPr lang="es-ES" sz="1600" dirty="0">
                <a:solidFill>
                  <a:srgbClr val="00FFCC"/>
                </a:solidFill>
              </a:rPr>
              <a:t> </a:t>
            </a:r>
            <a:r>
              <a:rPr lang="es-ES" sz="1600" dirty="0" err="1">
                <a:solidFill>
                  <a:srgbClr val="00FFCC"/>
                </a:solidFill>
              </a:rPr>
              <a:t>Taipan</a:t>
            </a:r>
            <a:r>
              <a:rPr lang="es-ES" sz="1600" dirty="0">
                <a:solidFill>
                  <a:srgbClr val="00FFCC"/>
                </a:solidFill>
              </a:rPr>
              <a:t> de Australia sea la serpiente más venenosa del mundo? Este animal se especializa en la caza de mamíferos, y su veneno ha evolucionado para ser especialmente mortal para todas las especies de sangre caliente. </a:t>
            </a:r>
            <a:r>
              <a:rPr lang="es-ES" sz="1600" dirty="0" smtClean="0">
                <a:solidFill>
                  <a:srgbClr val="00FFCC"/>
                </a:solidFill>
              </a:rPr>
              <a:t>Cada mordisco </a:t>
            </a:r>
            <a:r>
              <a:rPr lang="es-ES" sz="1600" dirty="0">
                <a:solidFill>
                  <a:srgbClr val="00FFCC"/>
                </a:solidFill>
              </a:rPr>
              <a:t>ofrece una triple amenaza: el cóctel de veneno de </a:t>
            </a:r>
            <a:r>
              <a:rPr lang="es-ES" sz="1600" dirty="0" err="1">
                <a:solidFill>
                  <a:srgbClr val="00FFCC"/>
                </a:solidFill>
              </a:rPr>
              <a:t>Inland</a:t>
            </a:r>
            <a:r>
              <a:rPr lang="es-ES" sz="1600" dirty="0">
                <a:solidFill>
                  <a:srgbClr val="00FFCC"/>
                </a:solidFill>
              </a:rPr>
              <a:t> </a:t>
            </a:r>
            <a:r>
              <a:rPr lang="es-ES" sz="1600" dirty="0" err="1" smtClean="0">
                <a:solidFill>
                  <a:srgbClr val="00FFCC"/>
                </a:solidFill>
              </a:rPr>
              <a:t>Taipan</a:t>
            </a:r>
            <a:r>
              <a:rPr lang="es-ES" sz="1600" dirty="0" smtClean="0">
                <a:solidFill>
                  <a:srgbClr val="00FFCC"/>
                </a:solidFill>
              </a:rPr>
              <a:t> contiene</a:t>
            </a:r>
            <a:r>
              <a:rPr lang="es-ES" sz="1600" dirty="0">
                <a:solidFill>
                  <a:srgbClr val="00FFCC"/>
                </a:solidFill>
              </a:rPr>
              <a:t>  </a:t>
            </a:r>
            <a:r>
              <a:rPr lang="es-ES" sz="1600" dirty="0" err="1">
                <a:solidFill>
                  <a:srgbClr val="00FFCC"/>
                </a:solidFill>
              </a:rPr>
              <a:t>neurotoxinas</a:t>
            </a:r>
            <a:r>
              <a:rPr lang="es-ES" sz="1600" dirty="0">
                <a:solidFill>
                  <a:srgbClr val="00FFCC"/>
                </a:solidFill>
              </a:rPr>
              <a:t> ,  </a:t>
            </a:r>
            <a:r>
              <a:rPr lang="es-ES" sz="1600" dirty="0" err="1">
                <a:solidFill>
                  <a:srgbClr val="00FFCC"/>
                </a:solidFill>
              </a:rPr>
              <a:t>hemotoxinas</a:t>
            </a:r>
            <a:r>
              <a:rPr lang="es-ES" sz="1600" dirty="0">
                <a:solidFill>
                  <a:srgbClr val="00FFCC"/>
                </a:solidFill>
              </a:rPr>
              <a:t> y  </a:t>
            </a:r>
            <a:r>
              <a:rPr lang="es-ES" sz="1600" dirty="0" err="1">
                <a:solidFill>
                  <a:srgbClr val="00FFCC"/>
                </a:solidFill>
              </a:rPr>
              <a:t>miotoxinas</a:t>
            </a:r>
            <a:r>
              <a:rPr lang="es-ES" sz="1600" dirty="0">
                <a:solidFill>
                  <a:srgbClr val="00FFCC"/>
                </a:solidFill>
              </a:rPr>
              <a:t>  que atacan al sistema nervioso, la sangre y los músculos del cuerpo simultáneamente. Algunos informes dicen que un </a:t>
            </a:r>
            <a:r>
              <a:rPr lang="es-ES" sz="1600" dirty="0" err="1">
                <a:solidFill>
                  <a:srgbClr val="00FFCC"/>
                </a:solidFill>
              </a:rPr>
              <a:t>Taipan</a:t>
            </a:r>
            <a:r>
              <a:rPr lang="es-ES" sz="1600" dirty="0">
                <a:solidFill>
                  <a:srgbClr val="00FFCC"/>
                </a:solidFill>
              </a:rPr>
              <a:t> </a:t>
            </a:r>
            <a:r>
              <a:rPr lang="es-ES" sz="1600" dirty="0" err="1">
                <a:solidFill>
                  <a:srgbClr val="00FFCC"/>
                </a:solidFill>
              </a:rPr>
              <a:t>Inland</a:t>
            </a:r>
            <a:r>
              <a:rPr lang="es-ES" sz="1600" dirty="0">
                <a:solidFill>
                  <a:srgbClr val="00FFCC"/>
                </a:solidFill>
              </a:rPr>
              <a:t> adulto tiene suficiente veneno como para matar hasta 100 personas.</a:t>
            </a:r>
          </a:p>
        </p:txBody>
      </p:sp>
    </p:spTree>
  </p:cSld>
  <p:clrMapOvr>
    <a:masterClrMapping/>
  </p:clrMapOvr>
  <p:transition spd="med" advTm="28000">
    <p:wheel spokes="8"/>
    <p:sndAc>
      <p:stSnd>
        <p:snd r:embed="rId2" name="[accordeon][musette]_aimable_accordéon_03 - amor amor (bolero).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10_Saw-Scaled-Viper01.jpg"/>
          <p:cNvPicPr>
            <a:picLocks noChangeAspect="1" noChangeArrowheads="1"/>
          </p:cNvPicPr>
          <p:nvPr/>
        </p:nvPicPr>
        <p:blipFill>
          <a:blip r:embed="rId2"/>
          <a:srcRect/>
          <a:stretch>
            <a:fillRect/>
          </a:stretch>
        </p:blipFill>
        <p:spPr bwMode="auto">
          <a:xfrm>
            <a:off x="0" y="0"/>
            <a:ext cx="11634755" cy="5572140"/>
          </a:xfrm>
          <a:prstGeom prst="rect">
            <a:avLst/>
          </a:prstGeom>
          <a:noFill/>
        </p:spPr>
      </p:pic>
      <p:sp>
        <p:nvSpPr>
          <p:cNvPr id="2" name="1 Rectángulo"/>
          <p:cNvSpPr/>
          <p:nvPr/>
        </p:nvSpPr>
        <p:spPr>
          <a:xfrm>
            <a:off x="260998" y="500042"/>
            <a:ext cx="2997295" cy="369332"/>
          </a:xfrm>
          <a:prstGeom prst="rect">
            <a:avLst/>
          </a:prstGeom>
          <a:solidFill>
            <a:srgbClr val="FFFF00"/>
          </a:solidFill>
        </p:spPr>
        <p:txBody>
          <a:bodyPr wrap="none">
            <a:spAutoFit/>
          </a:bodyPr>
          <a:lstStyle/>
          <a:p>
            <a:r>
              <a:rPr lang="es-ES" b="1" dirty="0" smtClean="0"/>
              <a:t> VÍBORA A ESCALA DE SIERRA</a:t>
            </a:r>
            <a:endParaRPr lang="es-ES" b="1" dirty="0"/>
          </a:p>
        </p:txBody>
      </p:sp>
      <p:sp>
        <p:nvSpPr>
          <p:cNvPr id="3" name="2 Rectángulo"/>
          <p:cNvSpPr/>
          <p:nvPr/>
        </p:nvSpPr>
        <p:spPr>
          <a:xfrm>
            <a:off x="182686" y="5643578"/>
            <a:ext cx="11041880" cy="1077218"/>
          </a:xfrm>
          <a:prstGeom prst="rect">
            <a:avLst/>
          </a:prstGeom>
        </p:spPr>
        <p:txBody>
          <a:bodyPr wrap="square">
            <a:spAutoFit/>
          </a:bodyPr>
          <a:lstStyle/>
          <a:p>
            <a:pPr algn="ctr"/>
            <a:r>
              <a:rPr lang="es-ES" sz="1600" dirty="0">
                <a:solidFill>
                  <a:schemeClr val="accent6">
                    <a:lumMod val="75000"/>
                  </a:schemeClr>
                </a:solidFill>
              </a:rPr>
              <a:t>La víbora de escala de sierra es, en muchos sentidos, lo opuesto a la poderosa King Cobra. Esta pequeña serpiente solo crece hasta 3 pies de largo, pero tiene un  veneno </a:t>
            </a:r>
            <a:r>
              <a:rPr lang="es-ES" sz="1600" dirty="0" err="1">
                <a:solidFill>
                  <a:schemeClr val="accent6">
                    <a:lumMod val="75000"/>
                  </a:schemeClr>
                </a:solidFill>
              </a:rPr>
              <a:t>hemotóxico</a:t>
            </a:r>
            <a:r>
              <a:rPr lang="es-ES" sz="1600" dirty="0">
                <a:solidFill>
                  <a:schemeClr val="accent6">
                    <a:lumMod val="75000"/>
                  </a:schemeClr>
                </a:solidFill>
              </a:rPr>
              <a:t> y </a:t>
            </a:r>
            <a:r>
              <a:rPr lang="es-ES" sz="1600" dirty="0" err="1">
                <a:solidFill>
                  <a:schemeClr val="accent6">
                    <a:lumMod val="75000"/>
                  </a:schemeClr>
                </a:solidFill>
              </a:rPr>
              <a:t>citotóxico</a:t>
            </a:r>
            <a:r>
              <a:rPr lang="es-ES" sz="1600" dirty="0">
                <a:solidFill>
                  <a:schemeClr val="accent6">
                    <a:lumMod val="75000"/>
                  </a:schemeClr>
                </a:solidFill>
              </a:rPr>
              <a:t> extremadamente potente  . Estos pueden causar sangrado prolongado, así como también ataques debilitantes. Existen múltiples subespecies de la víbora escamosa, que se puede encontrar en el norte y el este de África, y las áreas más húmedas de la Península Arábiga.</a:t>
            </a:r>
          </a:p>
        </p:txBody>
      </p:sp>
    </p:spTree>
  </p:cSld>
  <p:clrMapOvr>
    <a:masterClrMapping/>
  </p:clrMapOvr>
  <p:transition spd="med" advTm="33000">
    <p:wheel spokes="8"/>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DeadlySnake_Booms.jpg"/>
          <p:cNvPicPr>
            <a:picLocks noChangeAspect="1" noChangeArrowheads="1"/>
          </p:cNvPicPr>
          <p:nvPr/>
        </p:nvPicPr>
        <p:blipFill>
          <a:blip r:embed="rId2"/>
          <a:srcRect/>
          <a:stretch>
            <a:fillRect/>
          </a:stretch>
        </p:blipFill>
        <p:spPr bwMode="auto">
          <a:xfrm>
            <a:off x="0" y="0"/>
            <a:ext cx="11485563" cy="5500688"/>
          </a:xfrm>
          <a:prstGeom prst="rect">
            <a:avLst/>
          </a:prstGeom>
          <a:noFill/>
        </p:spPr>
      </p:pic>
      <p:sp>
        <p:nvSpPr>
          <p:cNvPr id="2" name="1 Rectángulo"/>
          <p:cNvSpPr/>
          <p:nvPr/>
        </p:nvSpPr>
        <p:spPr>
          <a:xfrm>
            <a:off x="652553" y="500042"/>
            <a:ext cx="1473480" cy="369332"/>
          </a:xfrm>
          <a:prstGeom prst="rect">
            <a:avLst/>
          </a:prstGeom>
          <a:solidFill>
            <a:srgbClr val="FFFF00"/>
          </a:solidFill>
        </p:spPr>
        <p:txBody>
          <a:bodyPr wrap="none">
            <a:spAutoFit/>
          </a:bodyPr>
          <a:lstStyle/>
          <a:p>
            <a:r>
              <a:rPr lang="es-ES" b="1" dirty="0" smtClean="0"/>
              <a:t>BOOMSLANG</a:t>
            </a:r>
            <a:endParaRPr lang="es-ES" b="1" dirty="0"/>
          </a:p>
        </p:txBody>
      </p:sp>
      <p:sp>
        <p:nvSpPr>
          <p:cNvPr id="3" name="2 Rectángulo"/>
          <p:cNvSpPr/>
          <p:nvPr/>
        </p:nvSpPr>
        <p:spPr>
          <a:xfrm>
            <a:off x="574242" y="5534562"/>
            <a:ext cx="10572013" cy="1323439"/>
          </a:xfrm>
          <a:prstGeom prst="rect">
            <a:avLst/>
          </a:prstGeom>
        </p:spPr>
        <p:txBody>
          <a:bodyPr wrap="square">
            <a:spAutoFit/>
          </a:bodyPr>
          <a:lstStyle/>
          <a:p>
            <a:pPr algn="ctr"/>
            <a:r>
              <a:rPr lang="es-ES" sz="1600" dirty="0">
                <a:solidFill>
                  <a:srgbClr val="99FF66"/>
                </a:solidFill>
              </a:rPr>
              <a:t>El  </a:t>
            </a:r>
            <a:r>
              <a:rPr lang="es-ES" sz="1600" dirty="0" err="1">
                <a:solidFill>
                  <a:srgbClr val="99FF66"/>
                </a:solidFill>
              </a:rPr>
              <a:t>Boomslang</a:t>
            </a:r>
            <a:r>
              <a:rPr lang="es-ES" sz="1600" dirty="0">
                <a:solidFill>
                  <a:srgbClr val="99FF66"/>
                </a:solidFill>
              </a:rPr>
              <a:t>  es una especie verde esmeralda de ojos grandes que se encuentra en el África subsahariana. Cuando muerde, la serpiente abre sus mandíbulas casi 180 grados e inyecta un veneno altamente concentrado a través de colmillos en la parte posterior de su mandíbula. Esta serpiente es un asesino silencioso; los síntomas del veneno pueden no aparecer hasta varias horas después de la mordedura, lo que hace que muchas víctimas piensen que están bien y no busquen tratamiento médico. Eso resulta ser un error mortal.</a:t>
            </a:r>
          </a:p>
        </p:txBody>
      </p:sp>
    </p:spTree>
  </p:cSld>
  <p:clrMapOvr>
    <a:masterClrMapping/>
  </p:clrMapOvr>
  <p:transition spd="med" advTm="27000">
    <p:wheel spokes="8"/>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4544291" y="-2857544"/>
            <a:ext cx="19502574" cy="12595543"/>
          </a:xfrm>
          <a:prstGeom prst="rect">
            <a:avLst/>
          </a:prstGeom>
          <a:noFill/>
        </p:spPr>
      </p:pic>
      <p:sp>
        <p:nvSpPr>
          <p:cNvPr id="6" name="5 Rectángulo"/>
          <p:cNvSpPr/>
          <p:nvPr/>
        </p:nvSpPr>
        <p:spPr>
          <a:xfrm>
            <a:off x="-897356" y="357166"/>
            <a:ext cx="5742782"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11485563"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11485563"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85131" y="3385132"/>
            <a:ext cx="6858000" cy="87737"/>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8012694" y="3385132"/>
            <a:ext cx="6858000" cy="87737"/>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9870407" y="5500688"/>
            <a:ext cx="1087348" cy="1052512"/>
          </a:xfrm>
          <a:prstGeom prst="rect">
            <a:avLst/>
          </a:prstGeom>
          <a:noFill/>
          <a:ln w="38100">
            <a:solidFill>
              <a:srgbClr val="1CDEF8"/>
            </a:solidFill>
            <a:miter lim="800000"/>
            <a:headEnd/>
            <a:tailEnd/>
          </a:ln>
        </p:spPr>
      </p:pic>
      <p:sp>
        <p:nvSpPr>
          <p:cNvPr id="15" name="14 Rectángulo"/>
          <p:cNvSpPr/>
          <p:nvPr/>
        </p:nvSpPr>
        <p:spPr>
          <a:xfrm>
            <a:off x="6099971" y="5929330"/>
            <a:ext cx="3858458"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med" advTm="9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48556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148556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88538" y="0"/>
            <a:ext cx="6125634" cy="1562100"/>
          </a:xfrm>
          <a:prstGeom prst="rect">
            <a:avLst/>
          </a:prstGeom>
          <a:noFill/>
        </p:spPr>
      </p:pic>
      <p:sp>
        <p:nvSpPr>
          <p:cNvPr id="4104" name="Text Box 8"/>
          <p:cNvSpPr txBox="1">
            <a:spLocks noChangeArrowheads="1"/>
          </p:cNvSpPr>
          <p:nvPr/>
        </p:nvSpPr>
        <p:spPr bwMode="auto">
          <a:xfrm>
            <a:off x="0" y="1905001"/>
            <a:ext cx="114855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435695" y="4724403"/>
            <a:ext cx="3349956"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082764" y="4191000"/>
            <a:ext cx="2967104"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072791" y="4876800"/>
            <a:ext cx="1531408"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69991"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69991"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69991"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69991"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S SERPIENTES MÁS LETALES JAMÁS ENCONTRADAS EN EL PLANE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SERPIENTES MÁS LETALES JAMÁS ENCONTRADAS EN EL PLANETA</Template>
  <TotalTime>30</TotalTime>
  <Words>581</Words>
  <Application>Microsoft Office PowerPoint</Application>
  <PresentationFormat>Personalizado</PresentationFormat>
  <Paragraphs>63</Paragraphs>
  <Slides>31</Slides>
  <Notes>0</Notes>
  <HiddenSlides>0</HiddenSlides>
  <MMClips>0</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LAS SERPIENTES MÁS LETALES JAMÁS ENCONTRADAS EN EL PLANETA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18</cp:revision>
  <dcterms:created xsi:type="dcterms:W3CDTF">2018-03-20T09:07:05Z</dcterms:created>
  <dcterms:modified xsi:type="dcterms:W3CDTF">2018-03-20T09:38:06Z</dcterms:modified>
</cp:coreProperties>
</file>