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1"/>
  </p:notesMasterIdLst>
  <p:sldIdLst>
    <p:sldId id="296" r:id="rId3"/>
    <p:sldId id="298" r:id="rId4"/>
    <p:sldId id="300" r:id="rId5"/>
    <p:sldId id="257" r:id="rId6"/>
    <p:sldId id="302" r:id="rId7"/>
    <p:sldId id="290" r:id="rId8"/>
    <p:sldId id="288" r:id="rId9"/>
    <p:sldId id="293" r:id="rId10"/>
    <p:sldId id="291" r:id="rId11"/>
    <p:sldId id="274" r:id="rId12"/>
    <p:sldId id="256" r:id="rId13"/>
    <p:sldId id="294" r:id="rId14"/>
    <p:sldId id="260" r:id="rId15"/>
    <p:sldId id="268" r:id="rId16"/>
    <p:sldId id="259" r:id="rId17"/>
    <p:sldId id="264" r:id="rId18"/>
    <p:sldId id="278" r:id="rId19"/>
    <p:sldId id="284" r:id="rId20"/>
    <p:sldId id="277" r:id="rId21"/>
    <p:sldId id="262" r:id="rId22"/>
    <p:sldId id="266" r:id="rId23"/>
    <p:sldId id="295" r:id="rId24"/>
    <p:sldId id="275" r:id="rId25"/>
    <p:sldId id="282" r:id="rId26"/>
    <p:sldId id="270" r:id="rId27"/>
    <p:sldId id="263" r:id="rId28"/>
    <p:sldId id="289" r:id="rId29"/>
    <p:sldId id="271" r:id="rId30"/>
    <p:sldId id="292" r:id="rId31"/>
    <p:sldId id="265" r:id="rId32"/>
    <p:sldId id="261" r:id="rId33"/>
    <p:sldId id="287" r:id="rId34"/>
    <p:sldId id="267" r:id="rId35"/>
    <p:sldId id="279" r:id="rId36"/>
    <p:sldId id="273" r:id="rId37"/>
    <p:sldId id="276" r:id="rId38"/>
    <p:sldId id="301" r:id="rId39"/>
    <p:sldId id="286" r:id="rId40"/>
    <p:sldId id="280" r:id="rId41"/>
    <p:sldId id="307" r:id="rId42"/>
    <p:sldId id="281" r:id="rId43"/>
    <p:sldId id="285" r:id="rId44"/>
    <p:sldId id="283" r:id="rId45"/>
    <p:sldId id="272" r:id="rId46"/>
    <p:sldId id="306" r:id="rId47"/>
    <p:sldId id="305" r:id="rId48"/>
    <p:sldId id="297" r:id="rId49"/>
    <p:sldId id="303" r:id="rId50"/>
  </p:sldIdLst>
  <p:sldSz cx="100806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1BpY5Z0WCPZs7VYGraiJaA==" hashData="KLjXS8z3IVYQiG5RSy+R7mSqQSc="/>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D712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50" d="100"/>
          <a:sy n="50" d="100"/>
        </p:scale>
        <p:origin x="-1422" y="-606"/>
      </p:cViewPr>
      <p:guideLst>
        <p:guide orient="horz" pos="2160"/>
        <p:guide pos="3175"/>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02C024-2BDC-4DC5-A316-39D025397A6C}" type="datetimeFigureOut">
              <a:rPr lang="es-ES" smtClean="0"/>
              <a:t>17/10/2020</a:t>
            </a:fld>
            <a:endParaRPr lang="es-ES"/>
          </a:p>
        </p:txBody>
      </p:sp>
      <p:sp>
        <p:nvSpPr>
          <p:cNvPr id="4" name="3 Marcador de imagen de diapositiva"/>
          <p:cNvSpPr>
            <a:spLocks noGrp="1" noRot="1" noChangeAspect="1"/>
          </p:cNvSpPr>
          <p:nvPr>
            <p:ph type="sldImg" idx="2"/>
          </p:nvPr>
        </p:nvSpPr>
        <p:spPr>
          <a:xfrm>
            <a:off x="909638" y="685800"/>
            <a:ext cx="5038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A1DBC7E-B91A-4863-A09D-5994476075A9}" type="slidenum">
              <a:rPr lang="es-ES" smtClean="0"/>
              <a:t>‹Nº›</a:t>
            </a:fld>
            <a:endParaRPr lang="es-ES"/>
          </a:p>
        </p:txBody>
      </p:sp>
    </p:spTree>
    <p:extLst>
      <p:ext uri="{BB962C8B-B14F-4D97-AF65-F5344CB8AC3E}">
        <p14:creationId xmlns:p14="http://schemas.microsoft.com/office/powerpoint/2010/main" val="15884616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09638" y="685800"/>
            <a:ext cx="50387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3</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6"/>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C93E2FC-3700-46D6-862E-F8EC51AF7BAF}" type="datetimeFigureOut">
              <a:rPr lang="es-ES" smtClean="0"/>
              <a:pPr/>
              <a:t>17/10/2020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35BE8F8-4FBD-4C11-B691-1FBE74D121F6}"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C93E2FC-3700-46D6-862E-F8EC51AF7BAF}" type="datetimeFigureOut">
              <a:rPr lang="es-ES" smtClean="0"/>
              <a:pPr/>
              <a:t>17/10/2020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35BE8F8-4FBD-4C11-B691-1FBE74D121F6}"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0" y="4406901"/>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0" y="2906713"/>
            <a:ext cx="856853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C93E2FC-3700-46D6-862E-F8EC51AF7BAF}" type="datetimeFigureOut">
              <a:rPr lang="es-ES" smtClean="0"/>
              <a:pPr/>
              <a:t>17/10/2020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35BE8F8-4FBD-4C11-B691-1FBE74D121F6}"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1" y="1600201"/>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1"/>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C93E2FC-3700-46D6-862E-F8EC51AF7BAF}" type="datetimeFigureOut">
              <a:rPr lang="es-ES" smtClean="0"/>
              <a:pPr/>
              <a:t>17/10/2020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35BE8F8-4FBD-4C11-B691-1FBE74D121F6}"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1"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18" y="1535113"/>
            <a:ext cx="445577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18" y="2174875"/>
            <a:ext cx="445577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C93E2FC-3700-46D6-862E-F8EC51AF7BAF}" type="datetimeFigureOut">
              <a:rPr lang="es-ES" smtClean="0"/>
              <a:pPr/>
              <a:t>17/10/2020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35BE8F8-4FBD-4C11-B691-1FBE74D121F6}"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C93E2FC-3700-46D6-862E-F8EC51AF7BAF}" type="datetimeFigureOut">
              <a:rPr lang="es-ES" smtClean="0"/>
              <a:pPr/>
              <a:t>17/10/2020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35BE8F8-4FBD-4C11-B691-1FBE74D121F6}"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C93E2FC-3700-46D6-862E-F8EC51AF7BAF}" type="datetimeFigureOut">
              <a:rPr lang="es-ES" smtClean="0"/>
              <a:pPr/>
              <a:t>17/10/2020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35BE8F8-4FBD-4C11-B691-1FBE74D121F6}"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2"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5" y="273051"/>
            <a:ext cx="563534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2" y="1435101"/>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C93E2FC-3700-46D6-862E-F8EC51AF7BAF}" type="datetimeFigureOut">
              <a:rPr lang="es-ES" smtClean="0"/>
              <a:pPr/>
              <a:t>17/10/2020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35BE8F8-4FBD-4C11-B691-1FBE74D121F6}"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3"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3"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75873"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C93E2FC-3700-46D6-862E-F8EC51AF7BAF}" type="datetimeFigureOut">
              <a:rPr lang="es-ES" smtClean="0"/>
              <a:pPr/>
              <a:t>17/10/2020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35BE8F8-4FBD-4C11-B691-1FBE74D121F6}"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C93E2FC-3700-46D6-862E-F8EC51AF7BAF}" type="datetimeFigureOut">
              <a:rPr lang="es-ES" smtClean="0"/>
              <a:pPr/>
              <a:t>17/10/2020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35BE8F8-4FBD-4C11-B691-1FBE74D121F6}"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3" y="274639"/>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1" y="274639"/>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C93E2FC-3700-46D6-862E-F8EC51AF7BAF}" type="datetimeFigureOut">
              <a:rPr lang="es-ES" smtClean="0"/>
              <a:pPr/>
              <a:t>17/10/2020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35BE8F8-4FBD-4C11-B691-1FBE74D121F6}"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8"/>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101612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1" y="274638"/>
            <a:ext cx="907256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600201"/>
            <a:ext cx="907256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1" y="6356351"/>
            <a:ext cx="23521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93E2FC-3700-46D6-862E-F8EC51AF7BAF}" type="datetimeFigureOut">
              <a:rPr lang="es-ES" smtClean="0"/>
              <a:pPr/>
              <a:t>17/10/2020</a:t>
            </a:fld>
            <a:endParaRPr lang="es-ES"/>
          </a:p>
        </p:txBody>
      </p:sp>
      <p:sp>
        <p:nvSpPr>
          <p:cNvPr id="5" name="4 Marcador de pie de página"/>
          <p:cNvSpPr>
            <a:spLocks noGrp="1"/>
          </p:cNvSpPr>
          <p:nvPr>
            <p:ph type="ftr" sz="quarter" idx="3"/>
          </p:nvPr>
        </p:nvSpPr>
        <p:spPr>
          <a:xfrm>
            <a:off x="3444214" y="6356351"/>
            <a:ext cx="319219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8" y="6356351"/>
            <a:ext cx="23521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5BE8F8-4FBD-4C11-B691-1FBE74D121F6}"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audio" Target="../media/audio3.wav"/></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audio" Target="../media/audio4.wav"/></Relationships>
</file>

<file path=ppt/slides/_rels/slide4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56.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57.jpeg"/></Relationships>
</file>

<file path=ppt/slides/_rels/slide48.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hyperlink" Target="https://vk.com/mispps" TargetMode="External"/><Relationship Id="rId3" Type="http://schemas.openxmlformats.org/officeDocument/2006/relationships/image" Target="../media/image58.png"/><Relationship Id="rId7" Type="http://schemas.openxmlformats.org/officeDocument/2006/relationships/hyperlink" Target="https://www.facebook.com/mispps" TargetMode="External"/><Relationship Id="rId12" Type="http://schemas.openxmlformats.org/officeDocument/2006/relationships/image" Target="../media/image6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0.png"/><Relationship Id="rId11" Type="http://schemas.openxmlformats.org/officeDocument/2006/relationships/hyperlink" Target="https://plus.google.com/+Mispps/" TargetMode="External"/><Relationship Id="rId5" Type="http://schemas.openxmlformats.org/officeDocument/2006/relationships/image" Target="../media/image59.png"/><Relationship Id="rId10" Type="http://schemas.openxmlformats.org/officeDocument/2006/relationships/image" Target="../media/image6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schemeClr val="accent3">
                <a:shade val="45000"/>
                <a:satMod val="135000"/>
              </a:schemeClr>
              <a:prstClr val="white"/>
            </a:duotone>
          </a:blip>
          <a:srcRect/>
          <a:stretch>
            <a:fillRect/>
          </a:stretch>
        </p:blipFill>
        <p:spPr bwMode="auto">
          <a:xfrm>
            <a:off x="7" y="69513"/>
            <a:ext cx="10080625" cy="6877050"/>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390632" y="3390640"/>
            <a:ext cx="6858000" cy="76738"/>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6613259" y="3390640"/>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7"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7" y="6783317"/>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268689" y="5611366"/>
            <a:ext cx="681978" cy="766988"/>
          </a:xfrm>
          <a:prstGeom prst="rect">
            <a:avLst/>
          </a:prstGeom>
          <a:noFill/>
          <a:ln w="38100">
            <a:solidFill>
              <a:srgbClr val="1CDEF8"/>
            </a:solidFill>
            <a:miter lim="800000"/>
            <a:headEnd/>
            <a:tailEnd/>
          </a:ln>
        </p:spPr>
      </p:pic>
      <p:sp>
        <p:nvSpPr>
          <p:cNvPr id="19" name="18 Rectángulo"/>
          <p:cNvSpPr/>
          <p:nvPr/>
        </p:nvSpPr>
        <p:spPr>
          <a:xfrm>
            <a:off x="2183206" y="4572019"/>
            <a:ext cx="2967989"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09678" y="884636"/>
            <a:ext cx="9133386" cy="5246803"/>
          </a:xfrm>
          <a:prstGeom prst="rect">
            <a:avLst/>
          </a:prstGeom>
        </p:spPr>
        <p:txBody>
          <a:bodyPr wrap="none" lIns="81272" tIns="40636" rIns="81272" bIns="40636" fromWordArt="1">
            <a:prstTxWarp prst="textPlain">
              <a:avLst>
                <a:gd name="adj" fmla="val 50000"/>
              </a:avLst>
            </a:prstTxWarp>
          </a:bodyPr>
          <a:lstStyle/>
          <a:p>
            <a:pPr algn="ctr"/>
            <a:endPar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Las </a:t>
            </a:r>
            <a:r>
              <a:rPr lang="es-ES" sz="9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frutas </a:t>
            </a: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exóticas</a:t>
            </a:r>
          </a:p>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a:t>
            </a:r>
            <a:r>
              <a:rPr lang="es-ES" sz="9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más hermosas </a:t>
            </a:r>
            <a:endPar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del </a:t>
            </a:r>
            <a:r>
              <a:rPr lang="es-ES" sz="9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mundo </a:t>
            </a:r>
            <a:endPar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endPar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1014566" y="5547179"/>
            <a:ext cx="2214603" cy="934065"/>
          </a:xfrm>
          <a:prstGeom prst="rect">
            <a:avLst/>
          </a:prstGeom>
          <a:noFill/>
        </p:spPr>
      </p:pic>
      <p:pic>
        <p:nvPicPr>
          <p:cNvPr id="15" name="Picture 8"/>
          <p:cNvPicPr>
            <a:picLocks noChangeAspect="1" noChangeArrowheads="1"/>
          </p:cNvPicPr>
          <p:nvPr/>
        </p:nvPicPr>
        <p:blipFill>
          <a:blip r:embed="rId7" cstate="print"/>
          <a:srcRect/>
          <a:stretch>
            <a:fillRect/>
          </a:stretch>
        </p:blipFill>
        <p:spPr bwMode="auto">
          <a:xfrm>
            <a:off x="515438" y="764704"/>
            <a:ext cx="1130569" cy="723900"/>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197903" y="188643"/>
            <a:ext cx="861053" cy="1066799"/>
          </a:xfrm>
          <a:prstGeom prst="rect">
            <a:avLst/>
          </a:prstGeom>
          <a:noFill/>
          <a:ln w="9525">
            <a:noFill/>
            <a:miter lim="800000"/>
            <a:headEnd/>
            <a:tailEnd/>
          </a:ln>
        </p:spPr>
      </p:pic>
    </p:spTree>
    <p:extLst>
      <p:ext uri="{BB962C8B-B14F-4D97-AF65-F5344CB8AC3E}">
        <p14:creationId xmlns:p14="http://schemas.microsoft.com/office/powerpoint/2010/main" val="816862846"/>
      </p:ext>
    </p:extLst>
  </p:cSld>
  <p:clrMapOvr>
    <a:masterClrMapping/>
  </p:clrMapOvr>
  <mc:AlternateContent xmlns:mc="http://schemas.openxmlformats.org/markup-compatibility/2006" xmlns:p14="http://schemas.microsoft.com/office/powerpoint/2010/main">
    <mc:Choice Requires="p14">
      <p:transition spd="slow" p14:dur="4000" advTm="8000">
        <p14:vortex dir="r"/>
        <p:sndAc>
          <p:stSnd>
            <p:snd r:embed="rId2" name="Guitarra Española - 22 Temas(0).wav"/>
          </p:stSnd>
        </p:sndAc>
      </p:transition>
    </mc:Choice>
    <mc:Fallback xmlns="">
      <p:transition spd="slow" advTm="8000">
        <p:fade/>
        <p:sndAc>
          <p:stSnd>
            <p:snd r:embed="rId9" name="Guitarra Española - 22 Temas(0).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onector"/>
          <p:cNvSpPr/>
          <p:nvPr/>
        </p:nvSpPr>
        <p:spPr>
          <a:xfrm>
            <a:off x="1" y="0"/>
            <a:ext cx="2520031" cy="6858000"/>
          </a:xfrm>
          <a:prstGeom prst="flowChartConnector">
            <a:avLst/>
          </a:prstGeom>
          <a:blipFill>
            <a:blip r:embed="rId2"/>
            <a:stretch>
              <a:fillRect/>
            </a:stretch>
          </a:blip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Conector"/>
          <p:cNvSpPr/>
          <p:nvPr/>
        </p:nvSpPr>
        <p:spPr>
          <a:xfrm>
            <a:off x="2520033" y="27806"/>
            <a:ext cx="2520279" cy="6858000"/>
          </a:xfrm>
          <a:prstGeom prst="flowChartConnector">
            <a:avLst/>
          </a:prstGeom>
          <a:blipFill>
            <a:blip r:embed="rId3"/>
            <a:stretch>
              <a:fillRect/>
            </a:stretch>
          </a:blip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6" name="15 Conector"/>
          <p:cNvSpPr/>
          <p:nvPr/>
        </p:nvSpPr>
        <p:spPr>
          <a:xfrm>
            <a:off x="5040312" y="-12204"/>
            <a:ext cx="2520280" cy="6858000"/>
          </a:xfrm>
          <a:prstGeom prst="flowChartConnector">
            <a:avLst/>
          </a:prstGeom>
          <a:blipFill>
            <a:blip r:embed="rId2"/>
            <a:stretch>
              <a:fillRect/>
            </a:stretch>
          </a:blip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7" name="16 Conector"/>
          <p:cNvSpPr/>
          <p:nvPr/>
        </p:nvSpPr>
        <p:spPr>
          <a:xfrm>
            <a:off x="7560592" y="21704"/>
            <a:ext cx="2542357" cy="6858000"/>
          </a:xfrm>
          <a:prstGeom prst="flowChartConnector">
            <a:avLst/>
          </a:prstGeom>
          <a:blipFill>
            <a:blip r:embed="rId3"/>
            <a:stretch>
              <a:fillRect/>
            </a:stretch>
          </a:blip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pic>
        <p:nvPicPr>
          <p:cNvPr id="2052" name="Picture 4" descr="https://www.infobae.com/new-resizer/eFfSCTzzEtq1sPct3coYQUCsshU=/750x0/filters:quality(100)/s3.amazonaws.com/arc-wordpress-client-uploads/infobae-wp/wp-content/uploads/2017/05/22110810/frutas-exoticas-zapote-192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00" y="-12204"/>
            <a:ext cx="10131156" cy="68980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3560029"/>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5000"/>
                                        <p:tgtEl>
                                          <p:spTgt spid="16"/>
                                        </p:tgtEl>
                                      </p:cBhvr>
                                    </p:animEffect>
                                    <p:set>
                                      <p:cBhvr>
                                        <p:cTn id="13" dur="1" fill="hold">
                                          <p:stCondLst>
                                            <p:cond delay="4999"/>
                                          </p:stCondLst>
                                        </p:cTn>
                                        <p:tgtEl>
                                          <p:spTgt spid="16"/>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5000"/>
                                        <p:tgtEl>
                                          <p:spTgt spid="17"/>
                                        </p:tgtEl>
                                      </p:cBhvr>
                                    </p:animEffect>
                                    <p:set>
                                      <p:cBhvr>
                                        <p:cTn id="16" dur="1" fill="hold">
                                          <p:stCondLst>
                                            <p:cond delay="4999"/>
                                          </p:stCondLst>
                                        </p:cTn>
                                        <p:tgtEl>
                                          <p:spTgt spid="17"/>
                                        </p:tgtEl>
                                        <p:attrNameLst>
                                          <p:attrName>style.visibility</p:attrName>
                                        </p:attrNameLst>
                                      </p:cBhvr>
                                      <p:to>
                                        <p:strVal val="hidden"/>
                                      </p:to>
                                    </p:set>
                                  </p:childTnLst>
                                </p:cTn>
                              </p:par>
                            </p:childTnLst>
                          </p:cTn>
                        </p:par>
                        <p:par>
                          <p:cTn id="17" fill="hold">
                            <p:stCondLst>
                              <p:cond delay="5000"/>
                            </p:stCondLst>
                            <p:childTnLst>
                              <p:par>
                                <p:cTn id="18" presetID="53" presetClass="entr" presetSubtype="16" fill="hold" nodeType="afterEffect">
                                  <p:stCondLst>
                                    <p:cond delay="0"/>
                                  </p:stCondLst>
                                  <p:childTnLst>
                                    <p:set>
                                      <p:cBhvr>
                                        <p:cTn id="19" dur="1" fill="hold">
                                          <p:stCondLst>
                                            <p:cond delay="0"/>
                                          </p:stCondLst>
                                        </p:cTn>
                                        <p:tgtEl>
                                          <p:spTgt spid="2052"/>
                                        </p:tgtEl>
                                        <p:attrNameLst>
                                          <p:attrName>style.visibility</p:attrName>
                                        </p:attrNameLst>
                                      </p:cBhvr>
                                      <p:to>
                                        <p:strVal val="visible"/>
                                      </p:to>
                                    </p:set>
                                    <p:anim calcmode="lin" valueType="num">
                                      <p:cBhvr>
                                        <p:cTn id="20" dur="1250" fill="hold"/>
                                        <p:tgtEl>
                                          <p:spTgt spid="2052"/>
                                        </p:tgtEl>
                                        <p:attrNameLst>
                                          <p:attrName>ppt_w</p:attrName>
                                        </p:attrNameLst>
                                      </p:cBhvr>
                                      <p:tavLst>
                                        <p:tav tm="0">
                                          <p:val>
                                            <p:fltVal val="0"/>
                                          </p:val>
                                        </p:tav>
                                        <p:tav tm="100000">
                                          <p:val>
                                            <p:strVal val="#ppt_w"/>
                                          </p:val>
                                        </p:tav>
                                      </p:tavLst>
                                    </p:anim>
                                    <p:anim calcmode="lin" valueType="num">
                                      <p:cBhvr>
                                        <p:cTn id="21" dur="1250" fill="hold"/>
                                        <p:tgtEl>
                                          <p:spTgt spid="2052"/>
                                        </p:tgtEl>
                                        <p:attrNameLst>
                                          <p:attrName>ppt_h</p:attrName>
                                        </p:attrNameLst>
                                      </p:cBhvr>
                                      <p:tavLst>
                                        <p:tav tm="0">
                                          <p:val>
                                            <p:fltVal val="0"/>
                                          </p:val>
                                        </p:tav>
                                        <p:tav tm="100000">
                                          <p:val>
                                            <p:strVal val="#ppt_h"/>
                                          </p:val>
                                        </p:tav>
                                      </p:tavLst>
                                    </p:anim>
                                    <p:animEffect transition="in" filter="fade">
                                      <p:cBhvr>
                                        <p:cTn id="22" dur="125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6" grpId="0" animBg="1"/>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511920" y="1908662"/>
            <a:ext cx="7056784" cy="3046988"/>
          </a:xfrm>
          <a:prstGeom prst="rect">
            <a:avLst/>
          </a:prstGeom>
          <a:solidFill>
            <a:srgbClr val="00FF00"/>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4800" b="1" dirty="0">
                <a:solidFill>
                  <a:srgbClr val="D71203"/>
                </a:solidFill>
                <a:latin typeface="Microsoft Sans Serif" pitchFamily="34" charset="0"/>
                <a:cs typeface="Microsoft Sans Serif" pitchFamily="34" charset="0"/>
              </a:rPr>
              <a:t>Las frutas exóticas más hermosas del </a:t>
            </a:r>
            <a:r>
              <a:rPr lang="es-ES" altLang="es-ES" sz="4800" b="1" dirty="0" smtClean="0">
                <a:solidFill>
                  <a:srgbClr val="D71203"/>
                </a:solidFill>
                <a:latin typeface="Microsoft Sans Serif" pitchFamily="34" charset="0"/>
                <a:cs typeface="Microsoft Sans Serif" pitchFamily="34" charset="0"/>
              </a:rPr>
              <a:t>mundo </a:t>
            </a:r>
            <a:r>
              <a:rPr lang="es-ES" altLang="es-ES" b="1" dirty="0" smtClean="0">
                <a:solidFill>
                  <a:srgbClr val="D71203"/>
                </a:solidFill>
                <a:latin typeface="Microsoft Sans Serif" pitchFamily="34" charset="0"/>
                <a:cs typeface="Microsoft Sans Serif" pitchFamily="34" charset="0"/>
              </a:rPr>
              <a:t>Algunas </a:t>
            </a:r>
            <a:r>
              <a:rPr lang="es-ES" altLang="es-ES" b="1" dirty="0">
                <a:solidFill>
                  <a:srgbClr val="D71203"/>
                </a:solidFill>
                <a:latin typeface="Microsoft Sans Serif" pitchFamily="34" charset="0"/>
                <a:cs typeface="Microsoft Sans Serif" pitchFamily="34" charset="0"/>
              </a:rPr>
              <a:t>no sé si me dan muchas ganas de probarlas, pero no puedo dejar de mirarlas.</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6" y="5306266"/>
            <a:ext cx="1588311" cy="1366752"/>
          </a:xfrm>
          <a:prstGeom prst="rect">
            <a:avLst/>
          </a:prstGeom>
          <a:noFill/>
        </p:spPr>
      </p:pic>
      <p:pic>
        <p:nvPicPr>
          <p:cNvPr id="4" name="Picture 3" descr="illusion-015"/>
          <p:cNvPicPr>
            <a:picLocks noChangeAspect="1" noChangeArrowheads="1" noCrop="1"/>
          </p:cNvPicPr>
          <p:nvPr/>
        </p:nvPicPr>
        <p:blipFill>
          <a:blip r:embed="rId4" cstate="print">
            <a:duotone>
              <a:prstClr val="black"/>
              <a:schemeClr val="accent6">
                <a:tint val="45000"/>
                <a:satMod val="400000"/>
              </a:schemeClr>
            </a:duotone>
            <a:lum bright="-10000" contrast="12000"/>
          </a:blip>
          <a:srcRect/>
          <a:stretch>
            <a:fillRect/>
          </a:stretch>
        </p:blipFill>
        <p:spPr bwMode="auto">
          <a:xfrm>
            <a:off x="-1" y="0"/>
            <a:ext cx="10080625" cy="6877050"/>
          </a:xfrm>
          <a:prstGeom prst="rect">
            <a:avLst/>
          </a:prstGeom>
          <a:noFill/>
          <a:ln w="9525">
            <a:noFill/>
            <a:miter lim="800000"/>
            <a:headEnd/>
            <a:tailEnd/>
          </a:ln>
        </p:spPr>
      </p:pic>
    </p:spTree>
    <p:extLst>
      <p:ext uri="{BB962C8B-B14F-4D97-AF65-F5344CB8AC3E}">
        <p14:creationId xmlns:p14="http://schemas.microsoft.com/office/powerpoint/2010/main" val="3945861399"/>
      </p:ext>
    </p:extLst>
  </p:cSld>
  <p:clrMapOvr>
    <a:masterClrMapping/>
  </p:clrMapOvr>
  <mc:AlternateContent xmlns:mc="http://schemas.openxmlformats.org/markup-compatibility/2006" xmlns:p14="http://schemas.microsoft.com/office/powerpoint/2010/main">
    <mc:Choice Requires="p14">
      <p:transition spd="slow" p14:dur="4000" advTm="23000">
        <p14:vortex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par>
                          <p:cTn id="10" fill="hold">
                            <p:stCondLst>
                              <p:cond delay="5650"/>
                            </p:stCondLst>
                            <p:childTnLst>
                              <p:par>
                                <p:cTn id="11" presetID="8" presetClass="exit" presetSubtype="16" fill="hold" nodeType="afterEffect">
                                  <p:stCondLst>
                                    <p:cond delay="0"/>
                                  </p:stCondLst>
                                  <p:childTnLst>
                                    <p:animEffect transition="out" filter="diamond(in)">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4338" name="Picture 2" descr="2. Pitahaya, Pitaya o Fruta del dragón"/>
          <p:cNvPicPr>
            <a:picLocks noChangeAspect="1" noChangeArrowheads="1"/>
          </p:cNvPicPr>
          <p:nvPr/>
        </p:nvPicPr>
        <p:blipFill>
          <a:blip r:embed="rId2" cstate="print"/>
          <a:srcRect/>
          <a:stretch>
            <a:fillRect/>
          </a:stretch>
        </p:blipFill>
        <p:spPr bwMode="auto">
          <a:xfrm>
            <a:off x="1119798" y="0"/>
            <a:ext cx="7592922" cy="6858000"/>
          </a:xfrm>
          <a:prstGeom prst="rect">
            <a:avLst/>
          </a:prstGeom>
          <a:noFill/>
        </p:spPr>
      </p:pic>
      <p:sp>
        <p:nvSpPr>
          <p:cNvPr id="3" name="2 Rectángulo"/>
          <p:cNvSpPr/>
          <p:nvPr/>
        </p:nvSpPr>
        <p:spPr>
          <a:xfrm>
            <a:off x="503808" y="1628800"/>
            <a:ext cx="1872208" cy="1200329"/>
          </a:xfrm>
          <a:prstGeom prst="rect">
            <a:avLst/>
          </a:prstGeom>
        </p:spPr>
        <p:txBody>
          <a:bodyPr wrap="square">
            <a:spAutoFit/>
          </a:bodyPr>
          <a:lstStyle/>
          <a:p>
            <a:pPr algn="ctr" fontAlgn="base"/>
            <a:r>
              <a:rPr lang="es-ES" b="1" dirty="0"/>
              <a:t>Su gusto es una mezcla entre el pepino, el kiwi y la banana</a:t>
            </a:r>
            <a:r>
              <a:rPr lang="es-ES" dirty="0" smtClean="0"/>
              <a:t>.</a:t>
            </a:r>
            <a:endParaRPr lang="es-ES" dirty="0"/>
          </a:p>
        </p:txBody>
      </p:sp>
      <p:sp>
        <p:nvSpPr>
          <p:cNvPr id="2" name="1 Rectángulo"/>
          <p:cNvSpPr/>
          <p:nvPr/>
        </p:nvSpPr>
        <p:spPr>
          <a:xfrm>
            <a:off x="287784" y="620687"/>
            <a:ext cx="2452018" cy="830997"/>
          </a:xfrm>
          <a:prstGeom prst="rect">
            <a:avLst/>
          </a:prstGeom>
          <a:solidFill>
            <a:srgbClr val="00FF00"/>
          </a:solidFill>
        </p:spPr>
        <p:txBody>
          <a:bodyPr wrap="none">
            <a:spAutoFit/>
          </a:bodyPr>
          <a:lstStyle/>
          <a:p>
            <a:r>
              <a:rPr lang="es-ES" sz="2400" b="1" dirty="0"/>
              <a:t>Pitahaya, Pitaya </a:t>
            </a:r>
            <a:r>
              <a:rPr lang="es-ES" sz="2400" b="1" dirty="0" smtClean="0"/>
              <a:t>o</a:t>
            </a:r>
          </a:p>
          <a:p>
            <a:r>
              <a:rPr lang="es-ES" sz="2400" b="1" dirty="0" smtClean="0"/>
              <a:t> </a:t>
            </a:r>
            <a:r>
              <a:rPr lang="es-ES" sz="2400" b="1" dirty="0"/>
              <a:t>Fruta del dragón</a:t>
            </a:r>
          </a:p>
        </p:txBody>
      </p:sp>
    </p:spTree>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s conocido como mamón chino, lichas o achotill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81" y="0"/>
            <a:ext cx="1006146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31801" y="5805264"/>
            <a:ext cx="3528391" cy="923330"/>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8100000" scaled="1"/>
            <a:tileRect/>
          </a:gradFill>
        </p:spPr>
        <p:txBody>
          <a:bodyPr wrap="square">
            <a:spAutoFit/>
          </a:bodyPr>
          <a:lstStyle/>
          <a:p>
            <a:pPr algn="ctr"/>
            <a:r>
              <a:rPr lang="es-ES" dirty="0"/>
              <a:t>Su sabor es dulce y es utilizado como acompañamiento de carnes, ensaladas de frutas y verduras</a:t>
            </a:r>
          </a:p>
        </p:txBody>
      </p:sp>
      <p:sp>
        <p:nvSpPr>
          <p:cNvPr id="3" name="2 Rectángulo"/>
          <p:cNvSpPr/>
          <p:nvPr/>
        </p:nvSpPr>
        <p:spPr>
          <a:xfrm>
            <a:off x="478987" y="260648"/>
            <a:ext cx="1512145" cy="461665"/>
          </a:xfrm>
          <a:prstGeom prst="rect">
            <a:avLst/>
          </a:prstGeom>
          <a:solidFill>
            <a:srgbClr val="00FF00"/>
          </a:solidFill>
        </p:spPr>
        <p:txBody>
          <a:bodyPr wrap="none">
            <a:spAutoFit/>
          </a:bodyPr>
          <a:lstStyle/>
          <a:p>
            <a:r>
              <a:rPr lang="es-ES" sz="2400" b="1" dirty="0"/>
              <a:t>Rambután</a:t>
            </a:r>
          </a:p>
        </p:txBody>
      </p:sp>
    </p:spTree>
    <p:extLst>
      <p:ext uri="{BB962C8B-B14F-4D97-AF65-F5344CB8AC3E}">
        <p14:creationId xmlns:p14="http://schemas.microsoft.com/office/powerpoint/2010/main" val="2442952922"/>
      </p:ext>
    </p:extLst>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frutas raras 9"/>
          <p:cNvPicPr>
            <a:picLocks noChangeAspect="1" noChangeArrowheads="1"/>
          </p:cNvPicPr>
          <p:nvPr/>
        </p:nvPicPr>
        <p:blipFill>
          <a:blip r:embed="rId2"/>
          <a:srcRect/>
          <a:stretch>
            <a:fillRect/>
          </a:stretch>
        </p:blipFill>
        <p:spPr bwMode="auto">
          <a:xfrm>
            <a:off x="22326" y="14299"/>
            <a:ext cx="10058299" cy="6842812"/>
          </a:xfrm>
          <a:prstGeom prst="rect">
            <a:avLst/>
          </a:prstGeom>
          <a:noFill/>
        </p:spPr>
      </p:pic>
      <p:sp>
        <p:nvSpPr>
          <p:cNvPr id="3" name="2 Rectángulo"/>
          <p:cNvSpPr/>
          <p:nvPr/>
        </p:nvSpPr>
        <p:spPr>
          <a:xfrm>
            <a:off x="312457" y="476673"/>
            <a:ext cx="2279583" cy="584775"/>
          </a:xfrm>
          <a:prstGeom prst="rect">
            <a:avLst/>
          </a:prstGeom>
          <a:solidFill>
            <a:srgbClr val="00FF00"/>
          </a:solidFill>
        </p:spPr>
        <p:txBody>
          <a:bodyPr wrap="square">
            <a:spAutoFit/>
          </a:bodyPr>
          <a:lstStyle/>
          <a:p>
            <a:r>
              <a:rPr lang="es-ES" sz="3200" b="1" dirty="0"/>
              <a:t>Mangostino</a:t>
            </a:r>
            <a:r>
              <a:rPr lang="es-ES" dirty="0">
                <a:solidFill>
                  <a:schemeClr val="bg1"/>
                </a:solidFill>
              </a:rPr>
              <a:t>.</a:t>
            </a:r>
          </a:p>
        </p:txBody>
      </p:sp>
      <p:sp>
        <p:nvSpPr>
          <p:cNvPr id="4" name="3 Rectángulo"/>
          <p:cNvSpPr/>
          <p:nvPr/>
        </p:nvSpPr>
        <p:spPr>
          <a:xfrm>
            <a:off x="1049886" y="5830464"/>
            <a:ext cx="8463278" cy="646331"/>
          </a:xfrm>
          <a:prstGeom prst="rect">
            <a:avLst/>
          </a:prstGeom>
        </p:spPr>
        <p:txBody>
          <a:bodyPr wrap="square">
            <a:spAutoFit/>
          </a:bodyPr>
          <a:lstStyle/>
          <a:p>
            <a:pPr algn="ctr"/>
            <a:r>
              <a:rPr lang="es-ES" dirty="0">
                <a:solidFill>
                  <a:schemeClr val="bg1"/>
                </a:solidFill>
              </a:rPr>
              <a:t>El Mangostino es una fruta muy apreciada tanto por su riquísimo sabor como por su gran contenido en antioxidantes.</a:t>
            </a:r>
          </a:p>
        </p:txBody>
      </p:sp>
    </p:spTree>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Las frutas más exóticas del Mercado de Atarazanas"/>
          <p:cNvPicPr>
            <a:picLocks noChangeAspect="1" noChangeArrowheads="1"/>
          </p:cNvPicPr>
          <p:nvPr/>
        </p:nvPicPr>
        <p:blipFill>
          <a:blip r:embed="rId2"/>
          <a:srcRect/>
          <a:stretch>
            <a:fillRect/>
          </a:stretch>
        </p:blipFill>
        <p:spPr bwMode="auto">
          <a:xfrm>
            <a:off x="-2" y="0"/>
            <a:ext cx="10080627" cy="6858001"/>
          </a:xfrm>
          <a:prstGeom prst="rect">
            <a:avLst/>
          </a:prstGeom>
          <a:noFill/>
        </p:spPr>
      </p:pic>
      <p:sp>
        <p:nvSpPr>
          <p:cNvPr id="2" name="1 Rectángulo"/>
          <p:cNvSpPr/>
          <p:nvPr/>
        </p:nvSpPr>
        <p:spPr>
          <a:xfrm>
            <a:off x="436050" y="3471978"/>
            <a:ext cx="2256077" cy="2862322"/>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r="100000" b="100000"/>
            </a:path>
            <a:tileRect l="-100000" t="-100000"/>
          </a:gradFill>
        </p:spPr>
        <p:txBody>
          <a:bodyPr wrap="square">
            <a:spAutoFit/>
          </a:bodyPr>
          <a:lstStyle/>
          <a:p>
            <a:pPr algn="ctr"/>
            <a:r>
              <a:rPr lang="es-ES" dirty="0"/>
              <a:t>La flor eléctrica es holandesa y hay que masticarla bien antes de tragarla porque produce una sensación eléctrica y placentera en la lengua. Una experiencia única para el paladar.</a:t>
            </a:r>
          </a:p>
        </p:txBody>
      </p:sp>
      <p:sp>
        <p:nvSpPr>
          <p:cNvPr id="3" name="2 Rectángulo"/>
          <p:cNvSpPr/>
          <p:nvPr/>
        </p:nvSpPr>
        <p:spPr>
          <a:xfrm>
            <a:off x="287784" y="332656"/>
            <a:ext cx="1675139" cy="369332"/>
          </a:xfrm>
          <a:prstGeom prst="rect">
            <a:avLst/>
          </a:prstGeom>
          <a:solidFill>
            <a:srgbClr val="00FF00"/>
          </a:solidFill>
        </p:spPr>
        <p:txBody>
          <a:bodyPr wrap="none">
            <a:spAutoFit/>
          </a:bodyPr>
          <a:lstStyle/>
          <a:p>
            <a:r>
              <a:rPr lang="es-ES" dirty="0"/>
              <a:t>La flor eléctrica </a:t>
            </a:r>
          </a:p>
        </p:txBody>
      </p:sp>
    </p:spTree>
  </p:cSld>
  <p:clrMapOvr>
    <a:masterClrMapping/>
  </p:clrMapOvr>
  <mc:AlternateContent xmlns:mc="http://schemas.openxmlformats.org/markup-compatibility/2006" xmlns:p14="http://schemas.microsoft.com/office/powerpoint/2010/main">
    <mc:Choice Requires="p14">
      <p:transition spd="slow" p14:dur="4000" advTm="20000">
        <p14:vortex dir="r"/>
      </p:transition>
    </mc:Choice>
    <mc:Fallback xmlns="">
      <p:transition spd="slow" advTm="20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frutas raras 18"/>
          <p:cNvPicPr>
            <a:picLocks noChangeAspect="1" noChangeArrowheads="1"/>
          </p:cNvPicPr>
          <p:nvPr/>
        </p:nvPicPr>
        <p:blipFill>
          <a:blip r:embed="rId2"/>
          <a:srcRect/>
          <a:stretch>
            <a:fillRect/>
          </a:stretch>
        </p:blipFill>
        <p:spPr bwMode="auto">
          <a:xfrm>
            <a:off x="-1" y="-14114"/>
            <a:ext cx="10080625" cy="6872114"/>
          </a:xfrm>
          <a:prstGeom prst="rect">
            <a:avLst/>
          </a:prstGeom>
          <a:noFill/>
        </p:spPr>
      </p:pic>
      <p:sp>
        <p:nvSpPr>
          <p:cNvPr id="3" name="2 Rectángulo"/>
          <p:cNvSpPr/>
          <p:nvPr/>
        </p:nvSpPr>
        <p:spPr>
          <a:xfrm>
            <a:off x="287784" y="404664"/>
            <a:ext cx="1970604" cy="830997"/>
          </a:xfrm>
          <a:prstGeom prst="rect">
            <a:avLst/>
          </a:prstGeom>
          <a:solidFill>
            <a:srgbClr val="00FF00"/>
          </a:solidFill>
        </p:spPr>
        <p:txBody>
          <a:bodyPr wrap="none">
            <a:spAutoFit/>
          </a:bodyPr>
          <a:lstStyle/>
          <a:p>
            <a:r>
              <a:rPr lang="es-ES" sz="2400" b="1" dirty="0"/>
              <a:t>Fruto de Hala </a:t>
            </a:r>
            <a:endParaRPr lang="es-ES" sz="2400" b="1" dirty="0" smtClean="0"/>
          </a:p>
          <a:p>
            <a:pPr algn="ctr"/>
            <a:r>
              <a:rPr lang="es-ES" sz="2400" b="1" dirty="0" smtClean="0"/>
              <a:t>Aka </a:t>
            </a:r>
            <a:r>
              <a:rPr lang="es-ES" sz="2400" b="1" dirty="0"/>
              <a:t>Puhala</a:t>
            </a:r>
            <a:r>
              <a:rPr lang="es-ES" dirty="0"/>
              <a:t>.</a:t>
            </a:r>
          </a:p>
        </p:txBody>
      </p:sp>
      <p:sp>
        <p:nvSpPr>
          <p:cNvPr id="4" name="3 Rectángulo"/>
          <p:cNvSpPr/>
          <p:nvPr/>
        </p:nvSpPr>
        <p:spPr>
          <a:xfrm>
            <a:off x="6768504" y="219998"/>
            <a:ext cx="2965551" cy="2031325"/>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8100000" scaled="1"/>
            <a:tileRect/>
          </a:gradFill>
        </p:spPr>
        <p:txBody>
          <a:bodyPr wrap="square">
            <a:spAutoFit/>
          </a:bodyPr>
          <a:lstStyle/>
          <a:p>
            <a:pPr algn="ctr"/>
            <a:r>
              <a:rPr lang="es-ES" sz="1400" dirty="0"/>
              <a:t>Esta fruta de aspecto extraño es una fuente importante de alimentos en Micronesia, donde a menudo se utiliza como saborizante para platos dulces. También se dice que tiene propiedades medicinales, el aceite de su fruto para curar dolores de cabeza y las flores para curar el estreñimiento.</a:t>
            </a:r>
          </a:p>
        </p:txBody>
      </p:sp>
    </p:spTree>
  </p:cSld>
  <p:clrMapOvr>
    <a:masterClrMapping/>
  </p:clrMapOvr>
  <mc:AlternateContent xmlns:mc="http://schemas.openxmlformats.org/markup-compatibility/2006" xmlns:p14="http://schemas.microsoft.com/office/powerpoint/2010/main">
    <mc:Choice Requires="p14">
      <p:transition spd="slow" p14:dur="4000" advTm="18000">
        <p14:vortex dir="r"/>
      </p:transition>
    </mc:Choice>
    <mc:Fallback xmlns="">
      <p:transition spd="slow" advTm="18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1305465859_16213971_1-Fotos-de--Vendo-Hibiscus-Sabdariffa-Rosella-Flor-de-Jamaica-Rosa-China"/>
          <p:cNvPicPr>
            <a:picLocks noChangeAspect="1" noChangeArrowheads="1"/>
          </p:cNvPicPr>
          <p:nvPr/>
        </p:nvPicPr>
        <p:blipFill>
          <a:blip r:embed="rId2"/>
          <a:srcRect/>
          <a:stretch>
            <a:fillRect/>
          </a:stretch>
        </p:blipFill>
        <p:spPr bwMode="auto">
          <a:xfrm>
            <a:off x="-256109" y="-6588"/>
            <a:ext cx="10336735" cy="7035987"/>
          </a:xfrm>
          <a:prstGeom prst="rect">
            <a:avLst/>
          </a:prstGeom>
          <a:noFill/>
        </p:spPr>
      </p:pic>
      <p:sp>
        <p:nvSpPr>
          <p:cNvPr id="3" name="2 Rectángulo"/>
          <p:cNvSpPr/>
          <p:nvPr/>
        </p:nvSpPr>
        <p:spPr>
          <a:xfrm>
            <a:off x="515435" y="332657"/>
            <a:ext cx="1614416" cy="646331"/>
          </a:xfrm>
          <a:prstGeom prst="rect">
            <a:avLst/>
          </a:prstGeom>
          <a:solidFill>
            <a:srgbClr val="00FF00"/>
          </a:solidFill>
        </p:spPr>
        <p:txBody>
          <a:bodyPr wrap="none">
            <a:spAutoFit/>
          </a:bodyPr>
          <a:lstStyle/>
          <a:p>
            <a:r>
              <a:rPr lang="es-ES" sz="3600" b="1" dirty="0"/>
              <a:t>Rosella</a:t>
            </a:r>
            <a:r>
              <a:rPr lang="es-ES" dirty="0"/>
              <a:t>.</a:t>
            </a:r>
          </a:p>
        </p:txBody>
      </p:sp>
      <p:sp>
        <p:nvSpPr>
          <p:cNvPr id="4" name="3 Rectángulo"/>
          <p:cNvSpPr/>
          <p:nvPr/>
        </p:nvSpPr>
        <p:spPr>
          <a:xfrm>
            <a:off x="1988846" y="5762873"/>
            <a:ext cx="6317368" cy="923330"/>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8100000" scaled="1"/>
            <a:tileRect/>
          </a:gradFill>
        </p:spPr>
        <p:txBody>
          <a:bodyPr wrap="square">
            <a:spAutoFit/>
          </a:bodyPr>
          <a:lstStyle/>
          <a:p>
            <a:pPr algn="ctr"/>
            <a:r>
              <a:rPr lang="es-ES" dirty="0"/>
              <a:t>De origen sudamericano y con forma del morrón, la </a:t>
            </a:r>
            <a:r>
              <a:rPr lang="es-ES" dirty="0" err="1"/>
              <a:t>rosella</a:t>
            </a:r>
            <a:r>
              <a:rPr lang="es-ES" dirty="0"/>
              <a:t> es pequeña, roja por fuera y blanca por dentro. La pulpa, muy dulce, suele utilizarse para hacer mermeladas.</a:t>
            </a:r>
          </a:p>
        </p:txBody>
      </p:sp>
    </p:spTree>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16. Guapurú o jaboticaba"/>
          <p:cNvPicPr>
            <a:picLocks noChangeAspect="1" noChangeArrowheads="1"/>
          </p:cNvPicPr>
          <p:nvPr/>
        </p:nvPicPr>
        <p:blipFill>
          <a:blip r:embed="rId2"/>
          <a:srcRect/>
          <a:stretch>
            <a:fillRect/>
          </a:stretch>
        </p:blipFill>
        <p:spPr bwMode="auto">
          <a:xfrm>
            <a:off x="0" y="5317"/>
            <a:ext cx="10207416" cy="6944258"/>
          </a:xfrm>
          <a:prstGeom prst="rect">
            <a:avLst/>
          </a:prstGeom>
          <a:noFill/>
        </p:spPr>
      </p:pic>
      <p:sp>
        <p:nvSpPr>
          <p:cNvPr id="3" name="2 Rectángulo"/>
          <p:cNvSpPr/>
          <p:nvPr/>
        </p:nvSpPr>
        <p:spPr>
          <a:xfrm>
            <a:off x="481424" y="692696"/>
            <a:ext cx="2944845" cy="461665"/>
          </a:xfrm>
          <a:prstGeom prst="rect">
            <a:avLst/>
          </a:prstGeom>
          <a:solidFill>
            <a:srgbClr val="00FF00"/>
          </a:solidFill>
        </p:spPr>
        <p:txBody>
          <a:bodyPr wrap="none">
            <a:spAutoFit/>
          </a:bodyPr>
          <a:lstStyle/>
          <a:p>
            <a:r>
              <a:rPr lang="es-ES" sz="2400" b="1" dirty="0"/>
              <a:t>Guapurú o jaboticaba</a:t>
            </a:r>
          </a:p>
        </p:txBody>
      </p:sp>
      <p:sp>
        <p:nvSpPr>
          <p:cNvPr id="4" name="3 Rectángulo"/>
          <p:cNvSpPr/>
          <p:nvPr/>
        </p:nvSpPr>
        <p:spPr>
          <a:xfrm>
            <a:off x="329925" y="6021288"/>
            <a:ext cx="3096344" cy="646331"/>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8100000" scaled="1"/>
            <a:tileRect/>
          </a:gradFill>
        </p:spPr>
        <p:txBody>
          <a:bodyPr wrap="square">
            <a:spAutoFit/>
          </a:bodyPr>
          <a:lstStyle/>
          <a:p>
            <a:pPr algn="ctr"/>
            <a:r>
              <a:rPr lang="es-ES" dirty="0"/>
              <a:t>Su pulpa es blanca y jugosa, tiene un sabor agridulce.</a:t>
            </a:r>
          </a:p>
        </p:txBody>
      </p:sp>
    </p:spTree>
  </p:cSld>
  <p:clrMapOvr>
    <a:masterClrMapping/>
  </p:clrMapOvr>
  <mc:AlternateContent xmlns:mc="http://schemas.openxmlformats.org/markup-compatibility/2006" xmlns:p14="http://schemas.microsoft.com/office/powerpoint/2010/main">
    <mc:Choice Requires="p14">
      <p:transition spd="slow" p14:dur="4000" advTm="12000">
        <p14:vortex dir="r"/>
      </p:transition>
    </mc:Choice>
    <mc:Fallback xmlns="">
      <p:transition spd="slow" advTm="12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266" name="Picture 2" descr="1. Cucumis metuliferus, también conocido como melón africano espinudo, pepino africano, fruto del paraíso, milú, kino, y kiwano."/>
          <p:cNvPicPr>
            <a:picLocks noChangeAspect="1" noChangeArrowheads="1"/>
          </p:cNvPicPr>
          <p:nvPr/>
        </p:nvPicPr>
        <p:blipFill>
          <a:blip r:embed="rId2" cstate="print"/>
          <a:srcRect/>
          <a:stretch>
            <a:fillRect/>
          </a:stretch>
        </p:blipFill>
        <p:spPr bwMode="auto">
          <a:xfrm>
            <a:off x="1197273" y="518250"/>
            <a:ext cx="8289226" cy="5904656"/>
          </a:xfrm>
          <a:prstGeom prst="rect">
            <a:avLst/>
          </a:prstGeom>
          <a:noFill/>
        </p:spPr>
      </p:pic>
      <p:sp>
        <p:nvSpPr>
          <p:cNvPr id="5" name="4 Rectángulo"/>
          <p:cNvSpPr/>
          <p:nvPr/>
        </p:nvSpPr>
        <p:spPr>
          <a:xfrm>
            <a:off x="413491" y="1844824"/>
            <a:ext cx="9073008" cy="4801314"/>
          </a:xfrm>
          <a:prstGeom prst="rect">
            <a:avLst/>
          </a:prstGeom>
        </p:spPr>
        <p:txBody>
          <a:bodyPr wrap="square">
            <a:spAutoFit/>
          </a:bodyPr>
          <a:lstStyle/>
          <a:p>
            <a:endParaRPr lang="es-ES" dirty="0"/>
          </a:p>
          <a:p>
            <a:endParaRPr lang="es-ES" dirty="0" smtClean="0"/>
          </a:p>
          <a:p>
            <a:endParaRPr lang="es-ES" dirty="0"/>
          </a:p>
          <a:p>
            <a:endParaRPr lang="es-ES" dirty="0" smtClean="0"/>
          </a:p>
          <a:p>
            <a:endParaRPr lang="es-ES" dirty="0"/>
          </a:p>
          <a:p>
            <a:endParaRPr lang="es-ES" dirty="0" smtClean="0"/>
          </a:p>
          <a:p>
            <a:endParaRPr lang="es-ES" dirty="0"/>
          </a:p>
          <a:p>
            <a:endParaRPr lang="es-ES" dirty="0" smtClean="0"/>
          </a:p>
          <a:p>
            <a:endParaRPr lang="es-ES" dirty="0"/>
          </a:p>
          <a:p>
            <a:endParaRPr lang="es-ES" dirty="0" smtClean="0"/>
          </a:p>
          <a:p>
            <a:endParaRPr lang="es-ES" dirty="0"/>
          </a:p>
          <a:p>
            <a:endParaRPr lang="es-ES" dirty="0" smtClean="0"/>
          </a:p>
          <a:p>
            <a:endParaRPr lang="es-ES" b="1" dirty="0"/>
          </a:p>
          <a:p>
            <a:endParaRPr lang="es-ES" b="1" dirty="0" smtClean="0"/>
          </a:p>
          <a:p>
            <a:endParaRPr lang="es-ES" b="1" dirty="0"/>
          </a:p>
          <a:p>
            <a:pPr algn="ctr"/>
            <a:r>
              <a:rPr lang="es-ES" b="1" dirty="0" smtClean="0"/>
              <a:t> </a:t>
            </a:r>
            <a:r>
              <a:rPr lang="es-ES" b="1" dirty="0"/>
              <a:t>también conocido como melón africano espinudo, pepino africano, </a:t>
            </a:r>
            <a:endParaRPr lang="es-ES" b="1" dirty="0" smtClean="0"/>
          </a:p>
          <a:p>
            <a:pPr algn="ctr"/>
            <a:r>
              <a:rPr lang="es-ES" b="1" dirty="0" smtClean="0"/>
              <a:t>fruto </a:t>
            </a:r>
            <a:r>
              <a:rPr lang="es-ES" b="1" dirty="0"/>
              <a:t>del paraíso, </a:t>
            </a:r>
            <a:r>
              <a:rPr lang="es-ES" b="1" dirty="0" err="1"/>
              <a:t>milú</a:t>
            </a:r>
            <a:r>
              <a:rPr lang="es-ES" b="1" dirty="0"/>
              <a:t>, </a:t>
            </a:r>
            <a:r>
              <a:rPr lang="es-ES" b="1" dirty="0" err="1"/>
              <a:t>kino</a:t>
            </a:r>
            <a:r>
              <a:rPr lang="es-ES" b="1" dirty="0"/>
              <a:t>, y </a:t>
            </a:r>
            <a:r>
              <a:rPr lang="es-ES" b="1" dirty="0" err="1"/>
              <a:t>kiwano</a:t>
            </a:r>
            <a:r>
              <a:rPr lang="es-ES" b="1" dirty="0"/>
              <a:t>.</a:t>
            </a:r>
          </a:p>
        </p:txBody>
      </p:sp>
      <p:sp>
        <p:nvSpPr>
          <p:cNvPr id="2" name="1 Rectángulo"/>
          <p:cNvSpPr/>
          <p:nvPr/>
        </p:nvSpPr>
        <p:spPr>
          <a:xfrm>
            <a:off x="215589" y="404664"/>
            <a:ext cx="2016599" cy="954107"/>
          </a:xfrm>
          <a:prstGeom prst="rect">
            <a:avLst/>
          </a:prstGeom>
          <a:solidFill>
            <a:srgbClr val="00FF00"/>
          </a:solidFill>
        </p:spPr>
        <p:txBody>
          <a:bodyPr wrap="square">
            <a:spAutoFit/>
          </a:bodyPr>
          <a:lstStyle/>
          <a:p>
            <a:pPr algn="ctr"/>
            <a:r>
              <a:rPr lang="es-ES" sz="2800" b="1" dirty="0" err="1"/>
              <a:t>Cucumis</a:t>
            </a:r>
            <a:r>
              <a:rPr lang="es-ES" sz="2800" b="1" dirty="0"/>
              <a:t> </a:t>
            </a:r>
            <a:endParaRPr lang="es-ES" sz="2800" b="1" dirty="0" smtClean="0"/>
          </a:p>
          <a:p>
            <a:pPr algn="ctr"/>
            <a:r>
              <a:rPr lang="es-ES" sz="2800" b="1" dirty="0" err="1" smtClean="0"/>
              <a:t>metuliferus</a:t>
            </a:r>
            <a:endParaRPr lang="es-ES" sz="2800" b="1" dirty="0"/>
          </a:p>
        </p:txBody>
      </p:sp>
    </p:spTree>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6a4dd47d6dbd3d12e796e901b15dc655"/>
          <p:cNvPicPr>
            <a:picLocks noChangeAspect="1" noChangeArrowheads="1"/>
          </p:cNvPicPr>
          <p:nvPr/>
        </p:nvPicPr>
        <p:blipFill>
          <a:blip r:embed="rId2"/>
          <a:srcRect/>
          <a:stretch>
            <a:fillRect/>
          </a:stretch>
        </p:blipFill>
        <p:spPr bwMode="auto">
          <a:xfrm>
            <a:off x="0" y="-9536"/>
            <a:ext cx="10123829" cy="6867536"/>
          </a:xfrm>
          <a:prstGeom prst="rect">
            <a:avLst/>
          </a:prstGeom>
          <a:noFill/>
        </p:spPr>
      </p:pic>
      <p:sp>
        <p:nvSpPr>
          <p:cNvPr id="4" name="3 Rectángulo"/>
          <p:cNvSpPr/>
          <p:nvPr/>
        </p:nvSpPr>
        <p:spPr>
          <a:xfrm>
            <a:off x="848384" y="5380671"/>
            <a:ext cx="8456248" cy="1200329"/>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8100000" scaled="1"/>
            <a:tileRect/>
          </a:gradFill>
        </p:spPr>
        <p:txBody>
          <a:bodyPr wrap="square">
            <a:spAutoFit/>
          </a:bodyPr>
          <a:lstStyle/>
          <a:p>
            <a:pPr algn="ctr"/>
            <a:r>
              <a:rPr lang="es-ES" dirty="0"/>
              <a:t>Su forma no es natural, sino que es producto de la mano del hombre. Todo comenzó cuando el agricultor japonés, </a:t>
            </a:r>
            <a:r>
              <a:rPr lang="es-ES" dirty="0" err="1"/>
              <a:t>Zentsuji</a:t>
            </a:r>
            <a:r>
              <a:rPr lang="es-ES" dirty="0"/>
              <a:t>, pensó que de poder crear una sandia cuadrada ahorraría mucho en transporte y almacén. Haciendo que las sandias crecieran dentro de moldes cuadrados, el agricultor resolvió el problema y se hizo rico.</a:t>
            </a:r>
          </a:p>
        </p:txBody>
      </p:sp>
      <p:sp>
        <p:nvSpPr>
          <p:cNvPr id="2" name="1 Rectángulo"/>
          <p:cNvSpPr/>
          <p:nvPr/>
        </p:nvSpPr>
        <p:spPr>
          <a:xfrm>
            <a:off x="507682" y="620688"/>
            <a:ext cx="2292294" cy="461665"/>
          </a:xfrm>
          <a:prstGeom prst="rect">
            <a:avLst/>
          </a:prstGeom>
          <a:solidFill>
            <a:srgbClr val="00FF00"/>
          </a:solidFill>
        </p:spPr>
        <p:txBody>
          <a:bodyPr wrap="none">
            <a:spAutoFit/>
          </a:bodyPr>
          <a:lstStyle/>
          <a:p>
            <a:r>
              <a:rPr lang="es-ES" sz="2400" b="1" dirty="0"/>
              <a:t>Sandia cuadrada</a:t>
            </a:r>
          </a:p>
        </p:txBody>
      </p:sp>
    </p:spTree>
  </p:cSld>
  <p:clrMapOvr>
    <a:masterClrMapping/>
  </p:clrMapOvr>
  <mc:AlternateContent xmlns:mc="http://schemas.openxmlformats.org/markup-compatibility/2006" xmlns:p14="http://schemas.microsoft.com/office/powerpoint/2010/main">
    <mc:Choice Requires="p14">
      <p:transition spd="slow" p14:dur="4000" advTm="19000">
        <p14:vortex dir="r"/>
      </p:transition>
    </mc:Choice>
    <mc:Fallback xmlns="">
      <p:transition spd="slow" advTm="19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4. Garcinia mangostana (conocida como mangostino, mangostán o jobo de la India)"/>
          <p:cNvPicPr>
            <a:picLocks noChangeAspect="1" noChangeArrowheads="1"/>
          </p:cNvPicPr>
          <p:nvPr/>
        </p:nvPicPr>
        <p:blipFill rotWithShape="1">
          <a:blip r:embed="rId2"/>
          <a:srcRect t="5073" b="-8375"/>
          <a:stretch/>
        </p:blipFill>
        <p:spPr bwMode="auto">
          <a:xfrm>
            <a:off x="-1" y="0"/>
            <a:ext cx="10080625" cy="7893496"/>
          </a:xfrm>
          <a:prstGeom prst="rect">
            <a:avLst/>
          </a:prstGeom>
          <a:noFill/>
        </p:spPr>
      </p:pic>
      <p:sp>
        <p:nvSpPr>
          <p:cNvPr id="3" name="2 Rectángulo"/>
          <p:cNvSpPr/>
          <p:nvPr/>
        </p:nvSpPr>
        <p:spPr>
          <a:xfrm>
            <a:off x="5760392" y="5509964"/>
            <a:ext cx="3996540" cy="923330"/>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8100000" scaled="1"/>
            <a:tileRect/>
          </a:gradFill>
        </p:spPr>
        <p:txBody>
          <a:bodyPr wrap="square">
            <a:spAutoFit/>
          </a:bodyPr>
          <a:lstStyle/>
          <a:p>
            <a:pPr algn="ctr" fontAlgn="base"/>
            <a:r>
              <a:rPr lang="es-ES" dirty="0"/>
              <a:t>(conocida como mangostino, mangostán o jobo de la </a:t>
            </a:r>
            <a:r>
              <a:rPr lang="es-ES" dirty="0" smtClean="0"/>
              <a:t>India Tiene </a:t>
            </a:r>
            <a:r>
              <a:rPr lang="es-ES" dirty="0"/>
              <a:t>un gusto intenso y una textura cremosa como la palta</a:t>
            </a:r>
            <a:r>
              <a:rPr lang="es-ES" dirty="0" smtClean="0"/>
              <a:t>.</a:t>
            </a:r>
            <a:endParaRPr lang="es-ES" dirty="0"/>
          </a:p>
        </p:txBody>
      </p:sp>
      <p:sp>
        <p:nvSpPr>
          <p:cNvPr id="2" name="1 Rectángulo"/>
          <p:cNvSpPr/>
          <p:nvPr/>
        </p:nvSpPr>
        <p:spPr>
          <a:xfrm>
            <a:off x="503808" y="620688"/>
            <a:ext cx="1800200" cy="830997"/>
          </a:xfrm>
          <a:prstGeom prst="rect">
            <a:avLst/>
          </a:prstGeom>
          <a:solidFill>
            <a:srgbClr val="00FF00"/>
          </a:solidFill>
        </p:spPr>
        <p:txBody>
          <a:bodyPr wrap="square">
            <a:spAutoFit/>
          </a:bodyPr>
          <a:lstStyle/>
          <a:p>
            <a:pPr algn="ctr"/>
            <a:r>
              <a:rPr lang="es-ES" sz="2400" b="1" dirty="0" smtClean="0"/>
              <a:t>Garcinia </a:t>
            </a:r>
            <a:r>
              <a:rPr lang="es-ES" sz="2400" b="1" dirty="0"/>
              <a:t>mangostana </a:t>
            </a: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12. Rábano sandìa"/>
          <p:cNvPicPr>
            <a:picLocks noChangeAspect="1" noChangeArrowheads="1"/>
          </p:cNvPicPr>
          <p:nvPr/>
        </p:nvPicPr>
        <p:blipFill>
          <a:blip r:embed="rId3"/>
          <a:srcRect/>
          <a:stretch>
            <a:fillRect/>
          </a:stretch>
        </p:blipFill>
        <p:spPr bwMode="auto">
          <a:xfrm>
            <a:off x="0" y="0"/>
            <a:ext cx="10080624" cy="6858000"/>
          </a:xfrm>
          <a:prstGeom prst="rect">
            <a:avLst/>
          </a:prstGeom>
          <a:noFill/>
        </p:spPr>
      </p:pic>
      <p:sp>
        <p:nvSpPr>
          <p:cNvPr id="3" name="2 Rectángulo"/>
          <p:cNvSpPr/>
          <p:nvPr/>
        </p:nvSpPr>
        <p:spPr>
          <a:xfrm>
            <a:off x="215776" y="332656"/>
            <a:ext cx="2060179" cy="461665"/>
          </a:xfrm>
          <a:prstGeom prst="rect">
            <a:avLst/>
          </a:prstGeom>
          <a:solidFill>
            <a:srgbClr val="00FF00"/>
          </a:solidFill>
        </p:spPr>
        <p:txBody>
          <a:bodyPr wrap="none">
            <a:spAutoFit/>
          </a:bodyPr>
          <a:lstStyle/>
          <a:p>
            <a:r>
              <a:rPr lang="es-ES" sz="2400" b="1" dirty="0"/>
              <a:t>Rábano </a:t>
            </a:r>
            <a:r>
              <a:rPr lang="es-ES" sz="2400" b="1" dirty="0" smtClean="0"/>
              <a:t>sandía</a:t>
            </a:r>
            <a:endParaRPr lang="es-ES" sz="2400" b="1" dirty="0"/>
          </a:p>
        </p:txBody>
      </p:sp>
      <p:sp>
        <p:nvSpPr>
          <p:cNvPr id="2" name="1 Rectángulo"/>
          <p:cNvSpPr/>
          <p:nvPr/>
        </p:nvSpPr>
        <p:spPr>
          <a:xfrm>
            <a:off x="215776" y="5949280"/>
            <a:ext cx="5038725" cy="646331"/>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8100000" scaled="1"/>
            <a:tileRect/>
          </a:gradFill>
        </p:spPr>
        <p:txBody>
          <a:bodyPr>
            <a:spAutoFit/>
          </a:bodyPr>
          <a:lstStyle/>
          <a:p>
            <a:pPr algn="ctr"/>
            <a:r>
              <a:rPr lang="es-ES" dirty="0"/>
              <a:t>Su sabor es suave, ligeramente picante pero con notas similares a la almendra y el coco.</a:t>
            </a:r>
          </a:p>
        </p:txBody>
      </p:sp>
    </p:spTree>
  </p:cSld>
  <p:clrMapOvr>
    <a:masterClrMapping/>
  </p:clrMapOvr>
  <mc:AlternateContent xmlns:mc="http://schemas.openxmlformats.org/markup-compatibility/2006" xmlns:p14="http://schemas.microsoft.com/office/powerpoint/2010/main">
    <mc:Choice Requires="p14">
      <p:transition spd="slow" p14:dur="4000" advTm="12000">
        <p14:vortex dir="r"/>
        <p:sndAc>
          <p:stSnd>
            <p:snd r:embed="rId2" name="Guitarra Española - Canciones populares 432 Hz(2)(0).wav"/>
          </p:stSnd>
        </p:sndAc>
      </p:transition>
    </mc:Choice>
    <mc:Fallback xmlns="">
      <p:transition spd="slow" advTm="12000">
        <p:fade/>
        <p:sndAc>
          <p:stSnd>
            <p:snd r:embed="rId4" name="Guitarra Española - Canciones populares 432 Hz(2)(0).wav"/>
          </p:stSnd>
        </p:sndAc>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3. Durián o durión"/>
          <p:cNvPicPr>
            <a:picLocks noChangeAspect="1" noChangeArrowheads="1"/>
          </p:cNvPicPr>
          <p:nvPr/>
        </p:nvPicPr>
        <p:blipFill>
          <a:blip r:embed="rId2"/>
          <a:srcRect/>
          <a:stretch>
            <a:fillRect/>
          </a:stretch>
        </p:blipFill>
        <p:spPr bwMode="auto">
          <a:xfrm>
            <a:off x="-8051" y="-1"/>
            <a:ext cx="10088676" cy="6863477"/>
          </a:xfrm>
          <a:prstGeom prst="rect">
            <a:avLst/>
          </a:prstGeom>
          <a:noFill/>
        </p:spPr>
      </p:pic>
      <p:sp>
        <p:nvSpPr>
          <p:cNvPr id="3" name="2 Rectángulo"/>
          <p:cNvSpPr/>
          <p:nvPr/>
        </p:nvSpPr>
        <p:spPr>
          <a:xfrm>
            <a:off x="503809" y="585501"/>
            <a:ext cx="2520156" cy="523220"/>
          </a:xfrm>
          <a:prstGeom prst="rect">
            <a:avLst/>
          </a:prstGeom>
          <a:solidFill>
            <a:srgbClr val="00FF00"/>
          </a:solidFill>
        </p:spPr>
        <p:txBody>
          <a:bodyPr wrap="square">
            <a:spAutoFit/>
          </a:bodyPr>
          <a:lstStyle/>
          <a:p>
            <a:pPr fontAlgn="base"/>
            <a:r>
              <a:rPr lang="es-ES" sz="2800" b="1" dirty="0" err="1" smtClean="0"/>
              <a:t>Durián</a:t>
            </a:r>
            <a:r>
              <a:rPr lang="es-ES" sz="2800" b="1" dirty="0"/>
              <a:t> </a:t>
            </a:r>
            <a:r>
              <a:rPr lang="es-ES" sz="2800" b="1" dirty="0" smtClean="0"/>
              <a:t>o </a:t>
            </a:r>
            <a:r>
              <a:rPr lang="es-ES" sz="2800" b="1" dirty="0" err="1"/>
              <a:t>durión</a:t>
            </a:r>
            <a:endParaRPr lang="es-ES" sz="2800" b="1"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8280" y="6165304"/>
            <a:ext cx="4273873" cy="1042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1506" name="Picture 2" descr="8. Torombolo (también conocida como carambola, chiramelo, miramelo, tamarindo chino, tamarindo culí, árbol del pepino, carambolera, carambolero, fruta estrella o fruta china)."/>
          <p:cNvPicPr>
            <a:picLocks noChangeAspect="1" noChangeArrowheads="1"/>
          </p:cNvPicPr>
          <p:nvPr/>
        </p:nvPicPr>
        <p:blipFill>
          <a:blip r:embed="rId2" cstate="print"/>
          <a:srcRect/>
          <a:stretch>
            <a:fillRect/>
          </a:stretch>
        </p:blipFill>
        <p:spPr bwMode="auto">
          <a:xfrm>
            <a:off x="23065" y="1845159"/>
            <a:ext cx="9909114" cy="4978485"/>
          </a:xfrm>
          <a:prstGeom prst="rect">
            <a:avLst/>
          </a:prstGeom>
          <a:noFill/>
        </p:spPr>
      </p:pic>
      <p:sp>
        <p:nvSpPr>
          <p:cNvPr id="3" name="2 Rectángulo"/>
          <p:cNvSpPr/>
          <p:nvPr/>
        </p:nvSpPr>
        <p:spPr>
          <a:xfrm>
            <a:off x="359792" y="332656"/>
            <a:ext cx="5184576" cy="1200329"/>
          </a:xfrm>
          <a:prstGeom prst="rect">
            <a:avLst/>
          </a:prstGeom>
          <a:solidFill>
            <a:srgbClr val="00FF00"/>
          </a:solidFill>
        </p:spPr>
        <p:txBody>
          <a:bodyPr wrap="square">
            <a:spAutoFit/>
          </a:bodyPr>
          <a:lstStyle/>
          <a:p>
            <a:pPr algn="ctr"/>
            <a:r>
              <a:rPr lang="es-ES" sz="2400" b="1" dirty="0"/>
              <a:t>Torombolo (también conocida como </a:t>
            </a:r>
            <a:r>
              <a:rPr lang="es-ES" sz="2400" b="1" dirty="0" smtClean="0"/>
              <a:t>carambola carambolera</a:t>
            </a:r>
            <a:r>
              <a:rPr lang="es-ES" sz="2400" b="1" dirty="0"/>
              <a:t>, carambolero, fruta estrella o fruta china).</a:t>
            </a:r>
          </a:p>
        </p:txBody>
      </p:sp>
      <p:sp>
        <p:nvSpPr>
          <p:cNvPr id="4" name="3 Rectángulo"/>
          <p:cNvSpPr/>
          <p:nvPr/>
        </p:nvSpPr>
        <p:spPr>
          <a:xfrm>
            <a:off x="6610740" y="517322"/>
            <a:ext cx="3298374" cy="1754326"/>
          </a:xfrm>
          <a:prstGeom prst="rect">
            <a:avLst/>
          </a:prstGeom>
        </p:spPr>
        <p:txBody>
          <a:bodyPr wrap="square">
            <a:spAutoFit/>
          </a:bodyPr>
          <a:lstStyle/>
          <a:p>
            <a:pPr algn="ctr"/>
            <a:r>
              <a:rPr lang="es-ES" dirty="0"/>
              <a:t>La pulpa tiene pocas o ninguna semilla, es abundante, crujiente y jugosa. Los frutos grandes son más sabrosos y dulces que los más chicos, que tienen un sabor más agridulce.</a:t>
            </a:r>
          </a:p>
        </p:txBody>
      </p:sp>
    </p:spTree>
  </p:cSld>
  <p:clrMapOvr>
    <a:masterClrMapping/>
  </p:clrMapOvr>
  <mc:AlternateContent xmlns:mc="http://schemas.openxmlformats.org/markup-compatibility/2006" xmlns:p14="http://schemas.microsoft.com/office/powerpoint/2010/main">
    <mc:Choice Requires="p14">
      <p:transition spd="slow" p14:dur="4000" advTm="20000">
        <p14:vortex dir="r"/>
      </p:transition>
    </mc:Choice>
    <mc:Fallback xmlns="">
      <p:transition spd="slow" advTm="20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20. Achiote, urucú u onoto"/>
          <p:cNvPicPr>
            <a:picLocks noChangeAspect="1" noChangeArrowheads="1"/>
          </p:cNvPicPr>
          <p:nvPr/>
        </p:nvPicPr>
        <p:blipFill>
          <a:blip r:embed="rId2"/>
          <a:srcRect/>
          <a:stretch>
            <a:fillRect/>
          </a:stretch>
        </p:blipFill>
        <p:spPr bwMode="auto">
          <a:xfrm>
            <a:off x="0" y="-4664"/>
            <a:ext cx="10087480" cy="6862664"/>
          </a:xfrm>
          <a:prstGeom prst="rect">
            <a:avLst/>
          </a:prstGeom>
          <a:noFill/>
        </p:spPr>
      </p:pic>
      <p:sp>
        <p:nvSpPr>
          <p:cNvPr id="4" name="3 Rectángulo"/>
          <p:cNvSpPr/>
          <p:nvPr/>
        </p:nvSpPr>
        <p:spPr>
          <a:xfrm>
            <a:off x="430992" y="332656"/>
            <a:ext cx="3112968" cy="461665"/>
          </a:xfrm>
          <a:prstGeom prst="rect">
            <a:avLst/>
          </a:prstGeom>
          <a:solidFill>
            <a:srgbClr val="00FF00"/>
          </a:solidFill>
        </p:spPr>
        <p:txBody>
          <a:bodyPr wrap="none">
            <a:spAutoFit/>
          </a:bodyPr>
          <a:lstStyle/>
          <a:p>
            <a:r>
              <a:rPr lang="es-ES" sz="2400" b="1" dirty="0"/>
              <a:t>Achiote, urucú u onoto</a:t>
            </a:r>
          </a:p>
        </p:txBody>
      </p:sp>
      <p:sp>
        <p:nvSpPr>
          <p:cNvPr id="5" name="4 Rectángulo"/>
          <p:cNvSpPr/>
          <p:nvPr/>
        </p:nvSpPr>
        <p:spPr>
          <a:xfrm>
            <a:off x="215776" y="5661248"/>
            <a:ext cx="3024212" cy="923330"/>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8100000" scaled="1"/>
            <a:tileRect/>
          </a:gradFill>
        </p:spPr>
        <p:txBody>
          <a:bodyPr wrap="square">
            <a:spAutoFit/>
          </a:bodyPr>
          <a:lstStyle/>
          <a:p>
            <a:pPr algn="ctr"/>
            <a:r>
              <a:rPr lang="es-ES" dirty="0"/>
              <a:t>Casi no tiene sabor, se lo usa frecuentemente como colorante para comidas.</a:t>
            </a:r>
          </a:p>
        </p:txBody>
      </p:sp>
    </p:spTree>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26. Aguaymanto o uchuva."/>
          <p:cNvPicPr>
            <a:picLocks noChangeAspect="1" noChangeArrowheads="1"/>
          </p:cNvPicPr>
          <p:nvPr/>
        </p:nvPicPr>
        <p:blipFill>
          <a:blip r:embed="rId2"/>
          <a:srcRect/>
          <a:stretch>
            <a:fillRect/>
          </a:stretch>
        </p:blipFill>
        <p:spPr bwMode="auto">
          <a:xfrm>
            <a:off x="394" y="-5950"/>
            <a:ext cx="10188481" cy="6863949"/>
          </a:xfrm>
          <a:prstGeom prst="rect">
            <a:avLst/>
          </a:prstGeom>
          <a:noFill/>
        </p:spPr>
      </p:pic>
      <p:sp>
        <p:nvSpPr>
          <p:cNvPr id="3" name="2 Rectángulo"/>
          <p:cNvSpPr/>
          <p:nvPr/>
        </p:nvSpPr>
        <p:spPr>
          <a:xfrm>
            <a:off x="359792" y="332656"/>
            <a:ext cx="1877181" cy="830997"/>
          </a:xfrm>
          <a:prstGeom prst="rect">
            <a:avLst/>
          </a:prstGeom>
          <a:solidFill>
            <a:srgbClr val="00FF00"/>
          </a:solidFill>
        </p:spPr>
        <p:txBody>
          <a:bodyPr wrap="none">
            <a:spAutoFit/>
          </a:bodyPr>
          <a:lstStyle/>
          <a:p>
            <a:pPr algn="ctr"/>
            <a:r>
              <a:rPr lang="es-ES" sz="2400" b="1" dirty="0"/>
              <a:t>Aguaymanto </a:t>
            </a:r>
            <a:endParaRPr lang="es-ES" sz="2400" b="1" dirty="0" smtClean="0"/>
          </a:p>
          <a:p>
            <a:pPr algn="ctr"/>
            <a:r>
              <a:rPr lang="es-ES" sz="2400" b="1" dirty="0" smtClean="0"/>
              <a:t>o </a:t>
            </a:r>
            <a:r>
              <a:rPr lang="es-ES" sz="2400" b="1" dirty="0"/>
              <a:t>uchuva</a:t>
            </a:r>
          </a:p>
        </p:txBody>
      </p:sp>
      <p:sp>
        <p:nvSpPr>
          <p:cNvPr id="2" name="1 Rectángulo"/>
          <p:cNvSpPr/>
          <p:nvPr/>
        </p:nvSpPr>
        <p:spPr>
          <a:xfrm>
            <a:off x="143769" y="5877272"/>
            <a:ext cx="4464496" cy="646331"/>
          </a:xfrm>
          <a:prstGeom prst="rect">
            <a:avLst/>
          </a:prstGeom>
        </p:spPr>
        <p:txBody>
          <a:bodyPr wrap="square">
            <a:spAutoFit/>
          </a:bodyPr>
          <a:lstStyle/>
          <a:p>
            <a:r>
              <a:rPr lang="es-ES" dirty="0"/>
              <a:t>Su sabor es suave, ligeramente picante pero con notas similares a la almendra y el coco.</a:t>
            </a:r>
          </a:p>
        </p:txBody>
      </p:sp>
    </p:spTree>
  </p:cSld>
  <p:clrMapOvr>
    <a:masterClrMapping/>
  </p:clrMapOvr>
  <mc:AlternateContent xmlns:mc="http://schemas.openxmlformats.org/markup-compatibility/2006" xmlns:p14="http://schemas.microsoft.com/office/powerpoint/2010/main">
    <mc:Choice Requires="p14">
      <p:transition spd="slow" p14:dur="4000" advTm="13000">
        <p14:vortex dir="r"/>
      </p:transition>
    </mc:Choice>
    <mc:Fallback xmlns="">
      <p:transition spd="slow" advTm="13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19. Ackee o seso vegetal"/>
          <p:cNvPicPr>
            <a:picLocks noChangeAspect="1" noChangeArrowheads="1"/>
          </p:cNvPicPr>
          <p:nvPr/>
        </p:nvPicPr>
        <p:blipFill rotWithShape="1">
          <a:blip r:embed="rId2"/>
          <a:srcRect b="17125"/>
          <a:stretch/>
        </p:blipFill>
        <p:spPr bwMode="auto">
          <a:xfrm>
            <a:off x="11111" y="-531440"/>
            <a:ext cx="10080625" cy="7389440"/>
          </a:xfrm>
          <a:prstGeom prst="rect">
            <a:avLst/>
          </a:prstGeom>
          <a:noFill/>
        </p:spPr>
      </p:pic>
      <p:sp>
        <p:nvSpPr>
          <p:cNvPr id="3" name="2 Rectángulo"/>
          <p:cNvSpPr/>
          <p:nvPr/>
        </p:nvSpPr>
        <p:spPr>
          <a:xfrm>
            <a:off x="359792" y="404664"/>
            <a:ext cx="2814681" cy="461665"/>
          </a:xfrm>
          <a:prstGeom prst="rect">
            <a:avLst/>
          </a:prstGeom>
          <a:solidFill>
            <a:srgbClr val="00FF00"/>
          </a:solidFill>
        </p:spPr>
        <p:txBody>
          <a:bodyPr wrap="none">
            <a:spAutoFit/>
          </a:bodyPr>
          <a:lstStyle/>
          <a:p>
            <a:r>
              <a:rPr lang="es-ES" sz="2400" b="1" dirty="0" err="1"/>
              <a:t>Ackee</a:t>
            </a:r>
            <a:r>
              <a:rPr lang="es-ES" sz="2400" b="1" dirty="0"/>
              <a:t> o seso vegetal</a:t>
            </a:r>
          </a:p>
        </p:txBody>
      </p:sp>
      <p:sp>
        <p:nvSpPr>
          <p:cNvPr id="4" name="3 Rectángulo"/>
          <p:cNvSpPr/>
          <p:nvPr/>
        </p:nvSpPr>
        <p:spPr>
          <a:xfrm>
            <a:off x="215776" y="5934670"/>
            <a:ext cx="5112568" cy="923330"/>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8100000" scaled="1"/>
            <a:tileRect/>
          </a:gradFill>
        </p:spPr>
        <p:txBody>
          <a:bodyPr wrap="square">
            <a:spAutoFit/>
          </a:bodyPr>
          <a:lstStyle/>
          <a:p>
            <a:pPr algn="ctr"/>
            <a:r>
              <a:rPr lang="es-ES" dirty="0"/>
              <a:t>Cuando la fruta aún no está madura es peligrosa </a:t>
            </a:r>
            <a:endParaRPr lang="es-ES" dirty="0" smtClean="0"/>
          </a:p>
          <a:p>
            <a:pPr algn="ctr"/>
            <a:r>
              <a:rPr lang="es-ES" dirty="0" smtClean="0"/>
              <a:t>por </a:t>
            </a:r>
            <a:r>
              <a:rPr lang="es-ES" dirty="0"/>
              <a:t>su toxicidad (puede causar envenenamiento). </a:t>
            </a:r>
            <a:endParaRPr lang="es-ES" dirty="0" smtClean="0"/>
          </a:p>
          <a:p>
            <a:pPr algn="ctr"/>
            <a:r>
              <a:rPr lang="es-ES" dirty="0" smtClean="0"/>
              <a:t>Su </a:t>
            </a:r>
            <a:r>
              <a:rPr lang="es-ES" dirty="0"/>
              <a:t>interior tiene mucha pulpa.</a:t>
            </a:r>
          </a:p>
        </p:txBody>
      </p:sp>
    </p:spTree>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9458" name="Picture 2" descr="6. Árbol de jack, yaca o panapén."/>
          <p:cNvPicPr>
            <a:picLocks noChangeAspect="1" noChangeArrowheads="1"/>
          </p:cNvPicPr>
          <p:nvPr/>
        </p:nvPicPr>
        <p:blipFill>
          <a:blip r:embed="rId2"/>
          <a:srcRect/>
          <a:stretch>
            <a:fillRect/>
          </a:stretch>
        </p:blipFill>
        <p:spPr bwMode="auto">
          <a:xfrm>
            <a:off x="0" y="-315416"/>
            <a:ext cx="10500651" cy="6408712"/>
          </a:xfrm>
          <a:prstGeom prst="rect">
            <a:avLst/>
          </a:prstGeom>
          <a:noFill/>
        </p:spPr>
      </p:pic>
      <p:sp>
        <p:nvSpPr>
          <p:cNvPr id="3" name="2 Rectángulo"/>
          <p:cNvSpPr/>
          <p:nvPr/>
        </p:nvSpPr>
        <p:spPr>
          <a:xfrm>
            <a:off x="273497" y="188640"/>
            <a:ext cx="2262094" cy="830997"/>
          </a:xfrm>
          <a:prstGeom prst="rect">
            <a:avLst/>
          </a:prstGeom>
          <a:solidFill>
            <a:srgbClr val="00FF00"/>
          </a:solidFill>
        </p:spPr>
        <p:txBody>
          <a:bodyPr wrap="none">
            <a:spAutoFit/>
          </a:bodyPr>
          <a:lstStyle/>
          <a:p>
            <a:r>
              <a:rPr lang="es-ES" sz="2400" b="1" dirty="0"/>
              <a:t> Árbol de jack, </a:t>
            </a:r>
            <a:endParaRPr lang="es-ES" sz="2400" b="1" dirty="0" smtClean="0"/>
          </a:p>
          <a:p>
            <a:r>
              <a:rPr lang="es-ES" sz="2400" b="1" dirty="0" smtClean="0"/>
              <a:t>yaca </a:t>
            </a:r>
            <a:r>
              <a:rPr lang="es-ES" sz="2400" b="1" dirty="0"/>
              <a:t>o panapén.</a:t>
            </a:r>
          </a:p>
        </p:txBody>
      </p:sp>
      <p:sp>
        <p:nvSpPr>
          <p:cNvPr id="4" name="3 Rectángulo"/>
          <p:cNvSpPr/>
          <p:nvPr/>
        </p:nvSpPr>
        <p:spPr>
          <a:xfrm>
            <a:off x="503808" y="5934670"/>
            <a:ext cx="5724403" cy="646331"/>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8100000" scaled="1"/>
            <a:tileRect/>
          </a:gradFill>
        </p:spPr>
        <p:txBody>
          <a:bodyPr wrap="square">
            <a:spAutoFit/>
          </a:bodyPr>
          <a:lstStyle/>
          <a:p>
            <a:r>
              <a:rPr lang="es-ES" dirty="0"/>
              <a:t>Su jugo es ligeramente ácido y profundamente dulce y su sabor es una mezcla entre el mango y la naranja</a:t>
            </a:r>
          </a:p>
        </p:txBody>
      </p:sp>
    </p:spTree>
  </p:cSld>
  <p:clrMapOvr>
    <a:masterClrMapping/>
  </p:clrMapOvr>
  <mc:AlternateContent xmlns:mc="http://schemas.openxmlformats.org/markup-compatibility/2006" xmlns:p14="http://schemas.microsoft.com/office/powerpoint/2010/main">
    <mc:Choice Requires="p14">
      <p:transition spd="slow" p14:dur="4000" advTm="13000">
        <p14:vortex dir="r"/>
      </p:transition>
    </mc:Choice>
    <mc:Fallback xmlns="">
      <p:transition spd="slow" advTm="13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10. Mano de Buda"/>
          <p:cNvPicPr>
            <a:picLocks noChangeAspect="1" noChangeArrowheads="1"/>
          </p:cNvPicPr>
          <p:nvPr/>
        </p:nvPicPr>
        <p:blipFill>
          <a:blip r:embed="rId2"/>
          <a:srcRect/>
          <a:stretch>
            <a:fillRect/>
          </a:stretch>
        </p:blipFill>
        <p:spPr bwMode="auto">
          <a:xfrm>
            <a:off x="0" y="0"/>
            <a:ext cx="10070294" cy="6858000"/>
          </a:xfrm>
          <a:prstGeom prst="rect">
            <a:avLst/>
          </a:prstGeom>
          <a:noFill/>
        </p:spPr>
      </p:pic>
      <p:sp>
        <p:nvSpPr>
          <p:cNvPr id="3" name="2 Rectángulo"/>
          <p:cNvSpPr/>
          <p:nvPr/>
        </p:nvSpPr>
        <p:spPr>
          <a:xfrm>
            <a:off x="515529" y="332657"/>
            <a:ext cx="2154379" cy="461665"/>
          </a:xfrm>
          <a:prstGeom prst="rect">
            <a:avLst/>
          </a:prstGeom>
          <a:solidFill>
            <a:srgbClr val="00FF00"/>
          </a:solidFill>
        </p:spPr>
        <p:txBody>
          <a:bodyPr wrap="square">
            <a:spAutoFit/>
          </a:bodyPr>
          <a:lstStyle/>
          <a:p>
            <a:r>
              <a:rPr lang="es-ES" sz="2400" b="1" dirty="0"/>
              <a:t>Mano de Buda</a:t>
            </a:r>
          </a:p>
        </p:txBody>
      </p:sp>
      <p:sp>
        <p:nvSpPr>
          <p:cNvPr id="4" name="3 Rectángulo"/>
          <p:cNvSpPr/>
          <p:nvPr/>
        </p:nvSpPr>
        <p:spPr>
          <a:xfrm>
            <a:off x="515529" y="5805264"/>
            <a:ext cx="4308759" cy="646331"/>
          </a:xfrm>
          <a:prstGeom prst="rect">
            <a:avLst/>
          </a:prstGeom>
        </p:spPr>
        <p:txBody>
          <a:bodyPr wrap="square">
            <a:spAutoFit/>
          </a:bodyPr>
          <a:lstStyle/>
          <a:p>
            <a:r>
              <a:rPr lang="es-ES" dirty="0"/>
              <a:t>Es una fruta dulce y fragante, por lo que se suele utilizar para aromatizar ambientes.</a:t>
            </a:r>
          </a:p>
        </p:txBody>
      </p:sp>
    </p:spTree>
  </p:cSld>
  <p:clrMapOvr>
    <a:masterClrMapping/>
  </p:clrMapOvr>
  <mc:AlternateContent xmlns:mc="http://schemas.openxmlformats.org/markup-compatibility/2006" xmlns:p14="http://schemas.microsoft.com/office/powerpoint/2010/main">
    <mc:Choice Requires="p14">
      <p:transition spd="slow" p14:dur="4000" advTm="13000">
        <p14:vortex dir="r"/>
      </p:transition>
    </mc:Choice>
    <mc:Fallback xmlns="">
      <p:transition spd="slow" advTm="13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platano-rojo"/>
          <p:cNvPicPr>
            <a:picLocks noChangeAspect="1" noChangeArrowheads="1"/>
          </p:cNvPicPr>
          <p:nvPr/>
        </p:nvPicPr>
        <p:blipFill>
          <a:blip r:embed="rId2"/>
          <a:srcRect/>
          <a:stretch>
            <a:fillRect/>
          </a:stretch>
        </p:blipFill>
        <p:spPr bwMode="auto">
          <a:xfrm>
            <a:off x="0" y="0"/>
            <a:ext cx="10080625" cy="6858000"/>
          </a:xfrm>
          <a:prstGeom prst="rect">
            <a:avLst/>
          </a:prstGeom>
          <a:noFill/>
        </p:spPr>
      </p:pic>
      <p:sp>
        <p:nvSpPr>
          <p:cNvPr id="3" name="2 Rectángulo"/>
          <p:cNvSpPr/>
          <p:nvPr/>
        </p:nvSpPr>
        <p:spPr>
          <a:xfrm>
            <a:off x="359792" y="409547"/>
            <a:ext cx="1800429" cy="461665"/>
          </a:xfrm>
          <a:prstGeom prst="rect">
            <a:avLst/>
          </a:prstGeom>
          <a:solidFill>
            <a:srgbClr val="00FF00"/>
          </a:solidFill>
        </p:spPr>
        <p:txBody>
          <a:bodyPr wrap="none">
            <a:spAutoFit/>
          </a:bodyPr>
          <a:lstStyle/>
          <a:p>
            <a:r>
              <a:rPr lang="es-ES" sz="2400" b="1" dirty="0" smtClean="0"/>
              <a:t>Plátano </a:t>
            </a:r>
            <a:r>
              <a:rPr lang="es-ES" sz="2400" b="1" dirty="0"/>
              <a:t>rojo</a:t>
            </a:r>
            <a:r>
              <a:rPr lang="es-ES" dirty="0"/>
              <a:t>.</a:t>
            </a:r>
          </a:p>
        </p:txBody>
      </p:sp>
      <p:sp>
        <p:nvSpPr>
          <p:cNvPr id="4" name="3 Rectángulo"/>
          <p:cNvSpPr/>
          <p:nvPr/>
        </p:nvSpPr>
        <p:spPr>
          <a:xfrm>
            <a:off x="7056536" y="419093"/>
            <a:ext cx="2652760" cy="1754326"/>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8100000" scaled="1"/>
            <a:tileRect/>
          </a:gradFill>
        </p:spPr>
        <p:txBody>
          <a:bodyPr wrap="square">
            <a:spAutoFit/>
          </a:bodyPr>
          <a:lstStyle/>
          <a:p>
            <a:pPr algn="ctr"/>
            <a:r>
              <a:rPr lang="es-ES" sz="1200" dirty="0"/>
              <a:t>El plátano rojo es muy apreciado por su hermosa coloración y delicioso sabor con un ligero toque de frambuesa. Su pulpa es blanca </a:t>
            </a:r>
            <a:r>
              <a:rPr lang="es-ES" sz="1200" dirty="0" err="1"/>
              <a:t>ycremosa</a:t>
            </a:r>
            <a:r>
              <a:rPr lang="es-ES" sz="1200" dirty="0"/>
              <a:t> con un tono pálido rosado o anaranjado. Es más pequeño y más dulce que el banano </a:t>
            </a:r>
            <a:r>
              <a:rPr lang="es-ES" sz="1200" dirty="0" err="1"/>
              <a:t>Cavendish</a:t>
            </a:r>
            <a:r>
              <a:rPr lang="es-ES" sz="1200" dirty="0"/>
              <a:t> y está listo para ser consumido cuando su piel adquiere un color rojizo-marrón casi púrpura.</a:t>
            </a:r>
          </a:p>
        </p:txBody>
      </p:sp>
    </p:spTree>
  </p:cSld>
  <p:clrMapOvr>
    <a:masterClrMapping/>
  </p:clrMapOvr>
  <mc:AlternateContent xmlns:mc="http://schemas.openxmlformats.org/markup-compatibility/2006" xmlns:p14="http://schemas.microsoft.com/office/powerpoint/2010/main">
    <mc:Choice Requires="p14">
      <p:transition spd="slow" p14:dur="4000" advTm="19000">
        <p14:vortex dir="r"/>
      </p:transition>
    </mc:Choice>
    <mc:Fallback xmlns="">
      <p:transition spd="slow" advTm="19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17. Chirimoya o chirimoyo"/>
          <p:cNvPicPr>
            <a:picLocks noChangeAspect="1" noChangeArrowheads="1"/>
          </p:cNvPicPr>
          <p:nvPr/>
        </p:nvPicPr>
        <p:blipFill>
          <a:blip r:embed="rId3"/>
          <a:srcRect/>
          <a:stretch>
            <a:fillRect/>
          </a:stretch>
        </p:blipFill>
        <p:spPr bwMode="auto">
          <a:xfrm>
            <a:off x="-3153" y="0"/>
            <a:ext cx="10083777" cy="6882410"/>
          </a:xfrm>
          <a:prstGeom prst="rect">
            <a:avLst/>
          </a:prstGeom>
          <a:noFill/>
        </p:spPr>
      </p:pic>
      <p:sp>
        <p:nvSpPr>
          <p:cNvPr id="3" name="2 Rectángulo"/>
          <p:cNvSpPr/>
          <p:nvPr/>
        </p:nvSpPr>
        <p:spPr>
          <a:xfrm>
            <a:off x="241447" y="404664"/>
            <a:ext cx="1782796" cy="830997"/>
          </a:xfrm>
          <a:prstGeom prst="rect">
            <a:avLst/>
          </a:prstGeom>
          <a:solidFill>
            <a:srgbClr val="00FF00"/>
          </a:solidFill>
        </p:spPr>
        <p:txBody>
          <a:bodyPr wrap="none">
            <a:spAutoFit/>
          </a:bodyPr>
          <a:lstStyle/>
          <a:p>
            <a:r>
              <a:rPr lang="es-ES" sz="2400" b="1" dirty="0"/>
              <a:t>Chirimoya o </a:t>
            </a:r>
            <a:endParaRPr lang="es-ES" sz="2400" b="1" dirty="0" smtClean="0"/>
          </a:p>
          <a:p>
            <a:r>
              <a:rPr lang="es-ES" sz="2400" b="1" dirty="0" smtClean="0"/>
              <a:t>chirimoyo</a:t>
            </a:r>
            <a:endParaRPr lang="es-ES" sz="2400" b="1" dirty="0"/>
          </a:p>
        </p:txBody>
      </p:sp>
      <p:sp>
        <p:nvSpPr>
          <p:cNvPr id="4" name="3 Rectángulo"/>
          <p:cNvSpPr/>
          <p:nvPr/>
        </p:nvSpPr>
        <p:spPr>
          <a:xfrm>
            <a:off x="431801" y="5661248"/>
            <a:ext cx="4032447" cy="923330"/>
          </a:xfrm>
          <a:prstGeom prst="rect">
            <a:avLst/>
          </a:prstGeom>
        </p:spPr>
        <p:txBody>
          <a:bodyPr wrap="square">
            <a:spAutoFit/>
          </a:bodyPr>
          <a:lstStyle/>
          <a:p>
            <a:r>
              <a:rPr lang="es-ES" dirty="0"/>
              <a:t>El sabor de la chirimoya varía en función de su punto de maduración: cuanto más madura, más dulce la pulpa.</a:t>
            </a:r>
          </a:p>
        </p:txBody>
      </p:sp>
    </p:spTree>
  </p:cSld>
  <p:clrMapOvr>
    <a:masterClrMapping/>
  </p:clrMapOvr>
  <mc:AlternateContent xmlns:mc="http://schemas.openxmlformats.org/markup-compatibility/2006" xmlns:p14="http://schemas.microsoft.com/office/powerpoint/2010/main">
    <mc:Choice Requires="p14">
      <p:transition spd="slow" p14:dur="4000" advTm="15000">
        <p14:vortex dir="r"/>
        <p:sndAc>
          <p:stSnd>
            <p:snd r:embed="rId2" name="PacodeluciaEntredosaguas.wav"/>
          </p:stSnd>
        </p:sndAc>
      </p:transition>
    </mc:Choice>
    <mc:Fallback xmlns="">
      <p:transition spd="slow" advTm="15000">
        <p:fade/>
        <p:sndAc>
          <p:stSnd>
            <p:snd r:embed="rId4" name="PacodeluciaEntredosaguas.wav"/>
          </p:stSnd>
        </p:sndAc>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24. Zapote negro o sapote negro."/>
          <p:cNvPicPr>
            <a:picLocks noChangeAspect="1" noChangeArrowheads="1"/>
          </p:cNvPicPr>
          <p:nvPr/>
        </p:nvPicPr>
        <p:blipFill>
          <a:blip r:embed="rId2"/>
          <a:srcRect/>
          <a:stretch>
            <a:fillRect/>
          </a:stretch>
        </p:blipFill>
        <p:spPr bwMode="auto">
          <a:xfrm>
            <a:off x="-4620" y="0"/>
            <a:ext cx="10154425" cy="6858000"/>
          </a:xfrm>
          <a:prstGeom prst="rect">
            <a:avLst/>
          </a:prstGeom>
          <a:noFill/>
        </p:spPr>
      </p:pic>
      <p:sp>
        <p:nvSpPr>
          <p:cNvPr id="3" name="2 Rectángulo"/>
          <p:cNvSpPr/>
          <p:nvPr/>
        </p:nvSpPr>
        <p:spPr>
          <a:xfrm>
            <a:off x="265449" y="332656"/>
            <a:ext cx="2171235" cy="830997"/>
          </a:xfrm>
          <a:prstGeom prst="rect">
            <a:avLst/>
          </a:prstGeom>
          <a:solidFill>
            <a:srgbClr val="00FF00"/>
          </a:solidFill>
          <a:ln>
            <a:solidFill>
              <a:schemeClr val="accent1"/>
            </a:solidFill>
          </a:ln>
        </p:spPr>
        <p:txBody>
          <a:bodyPr wrap="none">
            <a:spAutoFit/>
          </a:bodyPr>
          <a:lstStyle/>
          <a:p>
            <a:r>
              <a:rPr lang="pt-BR" sz="2400" b="1" dirty="0"/>
              <a:t>Zapote negro </a:t>
            </a:r>
            <a:endParaRPr lang="pt-BR" sz="2400" b="1" dirty="0" smtClean="0"/>
          </a:p>
          <a:p>
            <a:r>
              <a:rPr lang="pt-BR" sz="2400" b="1" dirty="0" smtClean="0"/>
              <a:t>o </a:t>
            </a:r>
            <a:r>
              <a:rPr lang="pt-BR" sz="2400" b="1" dirty="0"/>
              <a:t>sapote negro.</a:t>
            </a:r>
            <a:endParaRPr lang="es-ES" sz="2400" b="1" dirty="0"/>
          </a:p>
        </p:txBody>
      </p:sp>
      <p:sp>
        <p:nvSpPr>
          <p:cNvPr id="4" name="3 Rectángulo"/>
          <p:cNvSpPr/>
          <p:nvPr/>
        </p:nvSpPr>
        <p:spPr>
          <a:xfrm>
            <a:off x="431800" y="5661248"/>
            <a:ext cx="3096344" cy="646331"/>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8100000" scaled="1"/>
            <a:tileRect/>
          </a:gradFill>
        </p:spPr>
        <p:txBody>
          <a:bodyPr wrap="square">
            <a:spAutoFit/>
          </a:bodyPr>
          <a:lstStyle/>
          <a:p>
            <a:pPr algn="ctr"/>
            <a:r>
              <a:rPr lang="es-ES" dirty="0"/>
              <a:t>La pulpa es gelatinosa, blanda, dulce y de sabor suave.</a:t>
            </a:r>
          </a:p>
        </p:txBody>
      </p:sp>
    </p:spTree>
  </p:cSld>
  <p:clrMapOvr>
    <a:masterClrMapping/>
  </p:clrMapOvr>
  <mc:AlternateContent xmlns:mc="http://schemas.openxmlformats.org/markup-compatibility/2006" xmlns:p14="http://schemas.microsoft.com/office/powerpoint/2010/main">
    <mc:Choice Requires="p14">
      <p:transition spd="slow" p14:dur="4000" advTm="12000">
        <p14:vortex dir="r"/>
      </p:transition>
    </mc:Choice>
    <mc:Fallback xmlns="">
      <p:transition spd="slow" advTm="12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26362" y="1857364"/>
            <a:ext cx="2867645" cy="369332"/>
          </a:xfrm>
          <a:prstGeom prst="rect">
            <a:avLst/>
          </a:prstGeom>
        </p:spPr>
        <p:txBody>
          <a:bodyPr wrap="none">
            <a:spAutoFit/>
          </a:bodyPr>
          <a:lstStyle/>
          <a:p>
            <a:r>
              <a:rPr lang="es-ES" dirty="0"/>
              <a:t>Salak o fruto de la serpiente.</a:t>
            </a:r>
          </a:p>
        </p:txBody>
      </p:sp>
      <p:pic>
        <p:nvPicPr>
          <p:cNvPr id="27650" name="Picture 2" descr="13. Salak o fruto de la serpiente."/>
          <p:cNvPicPr>
            <a:picLocks noChangeAspect="1" noChangeArrowheads="1"/>
          </p:cNvPicPr>
          <p:nvPr/>
        </p:nvPicPr>
        <p:blipFill>
          <a:blip r:embed="rId2"/>
          <a:srcRect/>
          <a:stretch>
            <a:fillRect/>
          </a:stretch>
        </p:blipFill>
        <p:spPr bwMode="auto">
          <a:xfrm>
            <a:off x="-1" y="-34281"/>
            <a:ext cx="10080625" cy="7014755"/>
          </a:xfrm>
          <a:prstGeom prst="rect">
            <a:avLst/>
          </a:prstGeom>
          <a:noFill/>
        </p:spPr>
      </p:pic>
      <p:sp>
        <p:nvSpPr>
          <p:cNvPr id="4" name="3 Rectángulo"/>
          <p:cNvSpPr/>
          <p:nvPr/>
        </p:nvSpPr>
        <p:spPr>
          <a:xfrm>
            <a:off x="575817" y="5805264"/>
            <a:ext cx="3888432" cy="646331"/>
          </a:xfrm>
          <a:prstGeom prst="rect">
            <a:avLst/>
          </a:prstGeom>
        </p:spPr>
        <p:txBody>
          <a:bodyPr wrap="square">
            <a:spAutoFit/>
          </a:bodyPr>
          <a:lstStyle/>
          <a:p>
            <a:r>
              <a:rPr lang="es-ES" dirty="0"/>
              <a:t>Tiene un sabor ligeramente ácido pero dulce y la consistencia de una manzana.</a:t>
            </a:r>
          </a:p>
        </p:txBody>
      </p:sp>
      <p:sp>
        <p:nvSpPr>
          <p:cNvPr id="3" name="2 Rectángulo"/>
          <p:cNvSpPr/>
          <p:nvPr/>
        </p:nvSpPr>
        <p:spPr>
          <a:xfrm>
            <a:off x="287784" y="491480"/>
            <a:ext cx="2232249" cy="830997"/>
          </a:xfrm>
          <a:prstGeom prst="rect">
            <a:avLst/>
          </a:prstGeom>
          <a:solidFill>
            <a:srgbClr val="00FF00"/>
          </a:solidFill>
        </p:spPr>
        <p:txBody>
          <a:bodyPr wrap="square">
            <a:spAutoFit/>
          </a:bodyPr>
          <a:lstStyle/>
          <a:p>
            <a:pPr algn="ctr"/>
            <a:r>
              <a:rPr lang="es-ES" sz="2400" b="1" dirty="0"/>
              <a:t>Salak o fruto de la serpiente.</a:t>
            </a:r>
          </a:p>
        </p:txBody>
      </p:sp>
    </p:spTree>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7. Lichi o litchi"/>
          <p:cNvPicPr>
            <a:picLocks noChangeAspect="1" noChangeArrowheads="1"/>
          </p:cNvPicPr>
          <p:nvPr/>
        </p:nvPicPr>
        <p:blipFill>
          <a:blip r:embed="rId2"/>
          <a:srcRect/>
          <a:stretch>
            <a:fillRect/>
          </a:stretch>
        </p:blipFill>
        <p:spPr bwMode="auto">
          <a:xfrm>
            <a:off x="-210014" y="0"/>
            <a:ext cx="10500651" cy="7400389"/>
          </a:xfrm>
          <a:prstGeom prst="rect">
            <a:avLst/>
          </a:prstGeom>
          <a:noFill/>
        </p:spPr>
      </p:pic>
      <p:sp>
        <p:nvSpPr>
          <p:cNvPr id="3" name="2 Rectángulo"/>
          <p:cNvSpPr/>
          <p:nvPr/>
        </p:nvSpPr>
        <p:spPr>
          <a:xfrm>
            <a:off x="431800" y="404664"/>
            <a:ext cx="1684244" cy="461665"/>
          </a:xfrm>
          <a:prstGeom prst="rect">
            <a:avLst/>
          </a:prstGeom>
          <a:solidFill>
            <a:srgbClr val="00FF00"/>
          </a:solidFill>
        </p:spPr>
        <p:txBody>
          <a:bodyPr wrap="none">
            <a:spAutoFit/>
          </a:bodyPr>
          <a:lstStyle/>
          <a:p>
            <a:r>
              <a:rPr lang="es-ES" sz="2400" b="1" dirty="0"/>
              <a:t>Lichi o litchi</a:t>
            </a:r>
          </a:p>
        </p:txBody>
      </p:sp>
      <p:sp>
        <p:nvSpPr>
          <p:cNvPr id="4" name="3 Rectángulo"/>
          <p:cNvSpPr/>
          <p:nvPr/>
        </p:nvSpPr>
        <p:spPr>
          <a:xfrm>
            <a:off x="5040311" y="266164"/>
            <a:ext cx="5040313" cy="646331"/>
          </a:xfrm>
          <a:prstGeom prst="rect">
            <a:avLst/>
          </a:prstGeom>
        </p:spPr>
        <p:txBody>
          <a:bodyPr wrap="square">
            <a:spAutoFit/>
          </a:bodyPr>
          <a:lstStyle/>
          <a:p>
            <a:pPr algn="ctr"/>
            <a:r>
              <a:rPr lang="es-ES" dirty="0" smtClean="0"/>
              <a:t>Esta </a:t>
            </a:r>
            <a:r>
              <a:rPr lang="es-ES" dirty="0"/>
              <a:t>fruta tiene una textura similar a la uva, es muy dulce y tiene un leve aroma similar a las rosas.</a:t>
            </a:r>
          </a:p>
        </p:txBody>
      </p:sp>
    </p:spTree>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7106" name="Picture 2" descr="frutas raras 16"/>
          <p:cNvPicPr>
            <a:picLocks noChangeAspect="1" noChangeArrowheads="1"/>
          </p:cNvPicPr>
          <p:nvPr/>
        </p:nvPicPr>
        <p:blipFill>
          <a:blip r:embed="rId2"/>
          <a:srcRect/>
          <a:stretch>
            <a:fillRect/>
          </a:stretch>
        </p:blipFill>
        <p:spPr bwMode="auto">
          <a:xfrm>
            <a:off x="1063338" y="-18997"/>
            <a:ext cx="7644474" cy="5381626"/>
          </a:xfrm>
          <a:prstGeom prst="rect">
            <a:avLst/>
          </a:prstGeom>
          <a:noFill/>
        </p:spPr>
      </p:pic>
      <p:sp>
        <p:nvSpPr>
          <p:cNvPr id="3" name="2 Rectángulo"/>
          <p:cNvSpPr/>
          <p:nvPr/>
        </p:nvSpPr>
        <p:spPr>
          <a:xfrm>
            <a:off x="466780" y="620689"/>
            <a:ext cx="1685654" cy="584775"/>
          </a:xfrm>
          <a:prstGeom prst="rect">
            <a:avLst/>
          </a:prstGeom>
          <a:solidFill>
            <a:srgbClr val="00FF00"/>
          </a:solidFill>
        </p:spPr>
        <p:txBody>
          <a:bodyPr wrap="none">
            <a:spAutoFit/>
          </a:bodyPr>
          <a:lstStyle/>
          <a:p>
            <a:r>
              <a:rPr lang="es-ES" sz="3200" b="1" dirty="0"/>
              <a:t>Granada</a:t>
            </a:r>
            <a:r>
              <a:rPr lang="es-ES" dirty="0"/>
              <a:t>.</a:t>
            </a:r>
          </a:p>
        </p:txBody>
      </p:sp>
      <p:sp>
        <p:nvSpPr>
          <p:cNvPr id="4" name="3 Rectángulo"/>
          <p:cNvSpPr/>
          <p:nvPr/>
        </p:nvSpPr>
        <p:spPr>
          <a:xfrm>
            <a:off x="436051" y="5362629"/>
            <a:ext cx="8899049" cy="1477328"/>
          </a:xfrm>
          <a:prstGeom prst="rect">
            <a:avLst/>
          </a:prstGeom>
        </p:spPr>
        <p:txBody>
          <a:bodyPr wrap="square">
            <a:spAutoFit/>
          </a:bodyPr>
          <a:lstStyle/>
          <a:p>
            <a:pPr algn="ctr"/>
            <a:r>
              <a:rPr lang="es-ES" dirty="0"/>
              <a:t>Al contrario de lo que podamos pensar, la granada es un fruto originario de la cordillera del Himalaya en el norte de la India , aun así fue cultivado y naturalizado en toda la región mediterránea desde tiempos antiguos.</a:t>
            </a:r>
          </a:p>
          <a:p>
            <a:pPr algn="ctr"/>
            <a:r>
              <a:rPr lang="es-ES" dirty="0"/>
              <a:t>La revista Times la ha nombrado como “una de las frutas más versátiles y más de moda en el mercado», debido a sus altas propiedades antioxidantes.</a:t>
            </a:r>
          </a:p>
        </p:txBody>
      </p:sp>
    </p:spTree>
  </p:cSld>
  <p:clrMapOvr>
    <a:masterClrMapping/>
  </p:clrMapOvr>
  <mc:AlternateContent xmlns:mc="http://schemas.openxmlformats.org/markup-compatibility/2006" xmlns:p14="http://schemas.microsoft.com/office/powerpoint/2010/main">
    <mc:Choice Requires="p14">
      <p:transition spd="slow" p14:dur="4000" advTm="24000">
        <p14:vortex dir="r"/>
      </p:transition>
    </mc:Choice>
    <mc:Fallback xmlns="">
      <p:transition spd="slow" advTm="24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14. Gac, fruta del cielo o calabaza cochinchin."/>
          <p:cNvPicPr>
            <a:picLocks noChangeAspect="1" noChangeArrowheads="1"/>
          </p:cNvPicPr>
          <p:nvPr/>
        </p:nvPicPr>
        <p:blipFill>
          <a:blip r:embed="rId2"/>
          <a:srcRect/>
          <a:stretch>
            <a:fillRect/>
          </a:stretch>
        </p:blipFill>
        <p:spPr bwMode="auto">
          <a:xfrm>
            <a:off x="0" y="0"/>
            <a:ext cx="10080625" cy="6858000"/>
          </a:xfrm>
          <a:prstGeom prst="rect">
            <a:avLst/>
          </a:prstGeom>
          <a:noFill/>
        </p:spPr>
      </p:pic>
      <p:sp>
        <p:nvSpPr>
          <p:cNvPr id="3" name="2 Rectángulo"/>
          <p:cNvSpPr/>
          <p:nvPr/>
        </p:nvSpPr>
        <p:spPr>
          <a:xfrm>
            <a:off x="359792" y="260648"/>
            <a:ext cx="2857705" cy="830997"/>
          </a:xfrm>
          <a:prstGeom prst="rect">
            <a:avLst/>
          </a:prstGeom>
          <a:solidFill>
            <a:srgbClr val="00FF00"/>
          </a:solidFill>
        </p:spPr>
        <p:txBody>
          <a:bodyPr wrap="none">
            <a:spAutoFit/>
          </a:bodyPr>
          <a:lstStyle/>
          <a:p>
            <a:r>
              <a:rPr lang="es-ES" sz="2400" b="1" dirty="0"/>
              <a:t>Gac, fruta del cielo </a:t>
            </a:r>
            <a:r>
              <a:rPr lang="es-ES" sz="2400" b="1" dirty="0" smtClean="0"/>
              <a:t>o</a:t>
            </a:r>
          </a:p>
          <a:p>
            <a:r>
              <a:rPr lang="es-ES" sz="2400" b="1" dirty="0" smtClean="0"/>
              <a:t> </a:t>
            </a:r>
            <a:r>
              <a:rPr lang="es-ES" sz="2400" b="1" dirty="0"/>
              <a:t>calabaza cochinchin.</a:t>
            </a:r>
          </a:p>
        </p:txBody>
      </p:sp>
      <p:sp>
        <p:nvSpPr>
          <p:cNvPr id="4" name="3 Rectángulo"/>
          <p:cNvSpPr/>
          <p:nvPr/>
        </p:nvSpPr>
        <p:spPr>
          <a:xfrm>
            <a:off x="359792" y="6021288"/>
            <a:ext cx="3759299" cy="369332"/>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8100000" scaled="1"/>
            <a:tileRect/>
          </a:gradFill>
        </p:spPr>
        <p:txBody>
          <a:bodyPr wrap="none">
            <a:spAutoFit/>
          </a:bodyPr>
          <a:lstStyle/>
          <a:p>
            <a:r>
              <a:rPr lang="es-ES" dirty="0"/>
              <a:t>Su sabor es dulce y ligeramente ácido.</a:t>
            </a:r>
          </a:p>
        </p:txBody>
      </p:sp>
    </p:spTree>
  </p:cSld>
  <p:clrMapOvr>
    <a:masterClrMapping/>
  </p:clrMapOvr>
  <mc:AlternateContent xmlns:mc="http://schemas.openxmlformats.org/markup-compatibility/2006" xmlns:p14="http://schemas.microsoft.com/office/powerpoint/2010/main">
    <mc:Choice Requires="p14">
      <p:transition spd="slow" p14:dur="4000" advTm="12000">
        <p14:vortex dir="r"/>
      </p:transition>
    </mc:Choice>
    <mc:Fallback xmlns="">
      <p:transition spd="slow" advTm="12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salak"/>
          <p:cNvPicPr>
            <a:picLocks noChangeAspect="1" noChangeArrowheads="1"/>
          </p:cNvPicPr>
          <p:nvPr/>
        </p:nvPicPr>
        <p:blipFill>
          <a:blip r:embed="rId2"/>
          <a:srcRect/>
          <a:stretch>
            <a:fillRect/>
          </a:stretch>
        </p:blipFill>
        <p:spPr bwMode="auto">
          <a:xfrm>
            <a:off x="-1" y="0"/>
            <a:ext cx="10080625" cy="7605464"/>
          </a:xfrm>
          <a:prstGeom prst="rect">
            <a:avLst/>
          </a:prstGeom>
          <a:noFill/>
        </p:spPr>
      </p:pic>
      <p:sp>
        <p:nvSpPr>
          <p:cNvPr id="3" name="2 Rectángulo"/>
          <p:cNvSpPr/>
          <p:nvPr/>
        </p:nvSpPr>
        <p:spPr>
          <a:xfrm>
            <a:off x="287784" y="332656"/>
            <a:ext cx="1186350" cy="830997"/>
          </a:xfrm>
          <a:prstGeom prst="rect">
            <a:avLst/>
          </a:prstGeom>
          <a:solidFill>
            <a:srgbClr val="00FF00"/>
          </a:solidFill>
        </p:spPr>
        <p:txBody>
          <a:bodyPr wrap="none">
            <a:spAutoFit/>
          </a:bodyPr>
          <a:lstStyle/>
          <a:p>
            <a:r>
              <a:rPr lang="es-ES" sz="2400" b="1" dirty="0"/>
              <a:t>Salacca </a:t>
            </a:r>
            <a:endParaRPr lang="es-ES" sz="2400" b="1" dirty="0" smtClean="0"/>
          </a:p>
          <a:p>
            <a:r>
              <a:rPr lang="es-ES" sz="2400" b="1" dirty="0" smtClean="0"/>
              <a:t>zalacca</a:t>
            </a:r>
            <a:r>
              <a:rPr lang="es-ES" sz="2400" b="1" dirty="0"/>
              <a:t>.</a:t>
            </a:r>
          </a:p>
        </p:txBody>
      </p:sp>
      <p:sp>
        <p:nvSpPr>
          <p:cNvPr id="4" name="3 Rectángulo"/>
          <p:cNvSpPr/>
          <p:nvPr/>
        </p:nvSpPr>
        <p:spPr>
          <a:xfrm>
            <a:off x="2952080" y="293063"/>
            <a:ext cx="6828097" cy="923330"/>
          </a:xfrm>
          <a:prstGeom prst="rect">
            <a:avLst/>
          </a:prstGeom>
        </p:spPr>
        <p:txBody>
          <a:bodyPr wrap="square">
            <a:spAutoFit/>
          </a:bodyPr>
          <a:lstStyle/>
          <a:p>
            <a:r>
              <a:rPr lang="es-ES" dirty="0"/>
              <a:t>Es una fruta poco comercializada debido a su alto precio en el mercado y escaso valor nutritivo. Su característica más notable es su piel escamosa que le ha valido el sobrenombre de  “fruta de la serpiente”.</a:t>
            </a:r>
          </a:p>
        </p:txBody>
      </p:sp>
    </p:spTree>
  </p:cSld>
  <p:clrMapOvr>
    <a:masterClrMapping/>
  </p:clrMapOvr>
  <mc:AlternateContent xmlns:mc="http://schemas.openxmlformats.org/markup-compatibility/2006" xmlns:p14="http://schemas.microsoft.com/office/powerpoint/2010/main">
    <mc:Choice Requires="p14">
      <p:transition spd="slow" p14:dur="4000" advTm="20000">
        <p14:vortex dir="r"/>
      </p:transition>
    </mc:Choice>
    <mc:Fallback xmlns="">
      <p:transition spd="slow" advTm="20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9. Pineberry o alma blanca"/>
          <p:cNvPicPr>
            <a:picLocks noChangeAspect="1" noChangeArrowheads="1"/>
          </p:cNvPicPr>
          <p:nvPr/>
        </p:nvPicPr>
        <p:blipFill>
          <a:blip r:embed="rId2"/>
          <a:srcRect/>
          <a:stretch>
            <a:fillRect/>
          </a:stretch>
        </p:blipFill>
        <p:spPr bwMode="auto">
          <a:xfrm flipH="1">
            <a:off x="4968304" y="12940"/>
            <a:ext cx="5112320" cy="6862842"/>
          </a:xfrm>
          <a:prstGeom prst="rect">
            <a:avLst/>
          </a:prstGeom>
          <a:noFill/>
        </p:spPr>
      </p:pic>
      <p:pic>
        <p:nvPicPr>
          <p:cNvPr id="22530" name="Picture 2" descr="9. Pineberry o alma blanca"/>
          <p:cNvPicPr>
            <a:picLocks noChangeAspect="1" noChangeArrowheads="1"/>
          </p:cNvPicPr>
          <p:nvPr/>
        </p:nvPicPr>
        <p:blipFill>
          <a:blip r:embed="rId2"/>
          <a:srcRect/>
          <a:stretch>
            <a:fillRect/>
          </a:stretch>
        </p:blipFill>
        <p:spPr bwMode="auto">
          <a:xfrm>
            <a:off x="0" y="-23434"/>
            <a:ext cx="4968304" cy="6899215"/>
          </a:xfrm>
          <a:prstGeom prst="rect">
            <a:avLst/>
          </a:prstGeom>
          <a:noFill/>
        </p:spPr>
      </p:pic>
      <p:sp>
        <p:nvSpPr>
          <p:cNvPr id="3" name="2 Rectángulo"/>
          <p:cNvSpPr/>
          <p:nvPr/>
        </p:nvSpPr>
        <p:spPr>
          <a:xfrm>
            <a:off x="196004" y="476672"/>
            <a:ext cx="1789080" cy="830997"/>
          </a:xfrm>
          <a:prstGeom prst="rect">
            <a:avLst/>
          </a:prstGeom>
          <a:solidFill>
            <a:srgbClr val="00FF00"/>
          </a:solidFill>
        </p:spPr>
        <p:txBody>
          <a:bodyPr wrap="none">
            <a:spAutoFit/>
          </a:bodyPr>
          <a:lstStyle/>
          <a:p>
            <a:r>
              <a:rPr lang="es-ES" sz="2400" b="1" dirty="0"/>
              <a:t>Pineberry </a:t>
            </a:r>
            <a:r>
              <a:rPr lang="es-ES" sz="2400" b="1" dirty="0" smtClean="0"/>
              <a:t>o</a:t>
            </a:r>
          </a:p>
          <a:p>
            <a:r>
              <a:rPr lang="es-ES" sz="2400" b="1" dirty="0" smtClean="0"/>
              <a:t> </a:t>
            </a:r>
            <a:r>
              <a:rPr lang="es-ES" sz="2400" b="1" dirty="0"/>
              <a:t>alma blanca</a:t>
            </a:r>
          </a:p>
        </p:txBody>
      </p:sp>
      <p:sp>
        <p:nvSpPr>
          <p:cNvPr id="4" name="3 Rectángulo"/>
          <p:cNvSpPr/>
          <p:nvPr/>
        </p:nvSpPr>
        <p:spPr>
          <a:xfrm>
            <a:off x="352726" y="5949280"/>
            <a:ext cx="4345613" cy="369332"/>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8100000" scaled="1"/>
            <a:tileRect/>
          </a:gradFill>
        </p:spPr>
        <p:txBody>
          <a:bodyPr wrap="none">
            <a:spAutoFit/>
          </a:bodyPr>
          <a:lstStyle/>
          <a:p>
            <a:r>
              <a:rPr lang="es-ES" dirty="0"/>
              <a:t>Básicamente son frutillas con sabor a ananá.</a:t>
            </a:r>
          </a:p>
        </p:txBody>
      </p:sp>
    </p:spTree>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5. Rambután (también conocido como mamón chino, lichas o achotillo)."/>
          <p:cNvPicPr>
            <a:picLocks noChangeAspect="1" noChangeArrowheads="1"/>
          </p:cNvPicPr>
          <p:nvPr/>
        </p:nvPicPr>
        <p:blipFill>
          <a:blip r:embed="rId2"/>
          <a:srcRect/>
          <a:stretch>
            <a:fillRect/>
          </a:stretch>
        </p:blipFill>
        <p:spPr bwMode="auto">
          <a:xfrm>
            <a:off x="0" y="-1504"/>
            <a:ext cx="10500651" cy="6858000"/>
          </a:xfrm>
          <a:prstGeom prst="rect">
            <a:avLst/>
          </a:prstGeom>
          <a:noFill/>
        </p:spPr>
      </p:pic>
      <p:sp>
        <p:nvSpPr>
          <p:cNvPr id="3" name="2 Rectángulo"/>
          <p:cNvSpPr/>
          <p:nvPr/>
        </p:nvSpPr>
        <p:spPr>
          <a:xfrm>
            <a:off x="301848" y="5517232"/>
            <a:ext cx="4962293" cy="1200329"/>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8100000" scaled="1"/>
            <a:tileRect/>
          </a:gradFill>
        </p:spPr>
        <p:txBody>
          <a:bodyPr wrap="square">
            <a:spAutoFit/>
          </a:bodyPr>
          <a:lstStyle/>
          <a:p>
            <a:pPr algn="ctr" fontAlgn="base"/>
            <a:r>
              <a:rPr lang="es-ES" dirty="0"/>
              <a:t>Su sabor es meloso, dulce y sumamente azucarado. Es una mezcla entre el durazno y la frambuesa, aunque también se lo compara con el sabor agridulce de las ciruelas o las uvas</a:t>
            </a:r>
            <a:r>
              <a:rPr lang="es-ES" dirty="0" smtClean="0"/>
              <a:t>.</a:t>
            </a:r>
            <a:endParaRPr lang="es-ES" dirty="0"/>
          </a:p>
        </p:txBody>
      </p:sp>
      <p:sp>
        <p:nvSpPr>
          <p:cNvPr id="2" name="1 Rectángulo"/>
          <p:cNvSpPr/>
          <p:nvPr/>
        </p:nvSpPr>
        <p:spPr>
          <a:xfrm>
            <a:off x="431800" y="404664"/>
            <a:ext cx="2494594" cy="830997"/>
          </a:xfrm>
          <a:prstGeom prst="rect">
            <a:avLst/>
          </a:prstGeom>
          <a:solidFill>
            <a:srgbClr val="00FF00"/>
          </a:solidFill>
        </p:spPr>
        <p:txBody>
          <a:bodyPr wrap="none">
            <a:spAutoFit/>
          </a:bodyPr>
          <a:lstStyle/>
          <a:p>
            <a:pPr algn="ctr"/>
            <a:r>
              <a:rPr lang="es-ES" sz="2400" b="1" dirty="0"/>
              <a:t>mamón chino, </a:t>
            </a:r>
            <a:endParaRPr lang="es-ES" sz="2400" b="1" dirty="0" smtClean="0"/>
          </a:p>
          <a:p>
            <a:pPr algn="ctr"/>
            <a:r>
              <a:rPr lang="es-ES" sz="2400" b="1" dirty="0" smtClean="0"/>
              <a:t>lichas </a:t>
            </a:r>
            <a:r>
              <a:rPr lang="es-ES" sz="2400" b="1" dirty="0"/>
              <a:t>o achotillo).</a:t>
            </a:r>
          </a:p>
        </p:txBody>
      </p:sp>
    </p:spTree>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30. Platonia"/>
          <p:cNvPicPr>
            <a:picLocks noChangeAspect="1" noChangeArrowheads="1"/>
          </p:cNvPicPr>
          <p:nvPr/>
        </p:nvPicPr>
        <p:blipFill>
          <a:blip r:embed="rId2"/>
          <a:srcRect/>
          <a:stretch>
            <a:fillRect/>
          </a:stretch>
        </p:blipFill>
        <p:spPr bwMode="auto">
          <a:xfrm>
            <a:off x="-51089" y="-99392"/>
            <a:ext cx="10131714" cy="7040335"/>
          </a:xfrm>
          <a:prstGeom prst="rect">
            <a:avLst/>
          </a:prstGeom>
          <a:noFill/>
        </p:spPr>
      </p:pic>
      <p:sp>
        <p:nvSpPr>
          <p:cNvPr id="3" name="2 Rectángulo"/>
          <p:cNvSpPr/>
          <p:nvPr/>
        </p:nvSpPr>
        <p:spPr>
          <a:xfrm>
            <a:off x="503808" y="332656"/>
            <a:ext cx="1288045" cy="461665"/>
          </a:xfrm>
          <a:prstGeom prst="rect">
            <a:avLst/>
          </a:prstGeom>
          <a:solidFill>
            <a:srgbClr val="00FF00"/>
          </a:solidFill>
        </p:spPr>
        <p:txBody>
          <a:bodyPr wrap="none">
            <a:spAutoFit/>
          </a:bodyPr>
          <a:lstStyle/>
          <a:p>
            <a:r>
              <a:rPr lang="es-ES" dirty="0"/>
              <a:t> </a:t>
            </a:r>
            <a:r>
              <a:rPr lang="es-ES" sz="2400" b="1" dirty="0"/>
              <a:t>Platonia</a:t>
            </a:r>
          </a:p>
        </p:txBody>
      </p:sp>
      <p:sp>
        <p:nvSpPr>
          <p:cNvPr id="4" name="3 Rectángulo"/>
          <p:cNvSpPr/>
          <p:nvPr/>
        </p:nvSpPr>
        <p:spPr>
          <a:xfrm>
            <a:off x="503808" y="5805264"/>
            <a:ext cx="3168228" cy="646331"/>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8100000" scaled="1"/>
            <a:tileRect/>
          </a:gradFill>
        </p:spPr>
        <p:txBody>
          <a:bodyPr wrap="square">
            <a:spAutoFit/>
          </a:bodyPr>
          <a:lstStyle/>
          <a:p>
            <a:pPr algn="ctr"/>
            <a:r>
              <a:rPr lang="es-ES" dirty="0"/>
              <a:t>Tiene una textura cremosa y un sabor entre dulce y amargo.</a:t>
            </a:r>
          </a:p>
        </p:txBody>
      </p:sp>
    </p:spTree>
  </p:cSld>
  <p:clrMapOvr>
    <a:masterClrMapping/>
  </p:clrMapOvr>
  <mc:AlternateContent xmlns:mc="http://schemas.openxmlformats.org/markup-compatibility/2006" xmlns:p14="http://schemas.microsoft.com/office/powerpoint/2010/main">
    <mc:Choice Requires="p14">
      <p:transition spd="slow" p14:dur="4000" advTm="12000">
        <p14:vortex dir="r"/>
      </p:transition>
    </mc:Choice>
    <mc:Fallback xmlns="">
      <p:transition spd="slow" advTm="12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11. Tuna"/>
          <p:cNvPicPr>
            <a:picLocks noChangeAspect="1" noChangeArrowheads="1"/>
          </p:cNvPicPr>
          <p:nvPr/>
        </p:nvPicPr>
        <p:blipFill>
          <a:blip r:embed="rId2"/>
          <a:srcRect/>
          <a:stretch>
            <a:fillRect/>
          </a:stretch>
        </p:blipFill>
        <p:spPr bwMode="auto">
          <a:xfrm>
            <a:off x="0" y="-28266"/>
            <a:ext cx="10130684" cy="6886266"/>
          </a:xfrm>
          <a:prstGeom prst="rect">
            <a:avLst/>
          </a:prstGeom>
          <a:noFill/>
        </p:spPr>
      </p:pic>
      <p:sp>
        <p:nvSpPr>
          <p:cNvPr id="3" name="2 Rectángulo"/>
          <p:cNvSpPr/>
          <p:nvPr/>
        </p:nvSpPr>
        <p:spPr>
          <a:xfrm>
            <a:off x="359792" y="260648"/>
            <a:ext cx="2016224" cy="830997"/>
          </a:xfrm>
          <a:prstGeom prst="rect">
            <a:avLst/>
          </a:prstGeom>
          <a:solidFill>
            <a:srgbClr val="00FF00"/>
          </a:solidFill>
        </p:spPr>
        <p:txBody>
          <a:bodyPr wrap="square">
            <a:spAutoFit/>
          </a:bodyPr>
          <a:lstStyle/>
          <a:p>
            <a:pPr algn="ctr"/>
            <a:r>
              <a:rPr lang="es-ES" sz="2400" b="1" dirty="0" smtClean="0"/>
              <a:t>TUNA O HIGO CUMBO</a:t>
            </a:r>
            <a:endParaRPr lang="es-ES" sz="2400" b="1" dirty="0"/>
          </a:p>
        </p:txBody>
      </p:sp>
      <p:sp>
        <p:nvSpPr>
          <p:cNvPr id="4" name="3 Rectángulo"/>
          <p:cNvSpPr/>
          <p:nvPr/>
        </p:nvSpPr>
        <p:spPr>
          <a:xfrm>
            <a:off x="519860" y="6021288"/>
            <a:ext cx="4300216" cy="369332"/>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8100000" scaled="1"/>
            <a:tileRect/>
          </a:gradFill>
        </p:spPr>
        <p:txBody>
          <a:bodyPr wrap="none">
            <a:spAutoFit/>
          </a:bodyPr>
          <a:lstStyle/>
          <a:p>
            <a:r>
              <a:rPr lang="es-ES" dirty="0"/>
              <a:t>Es agridulce y extremadamente refrescante.</a:t>
            </a:r>
          </a:p>
        </p:txBody>
      </p:sp>
    </p:spTree>
  </p:cSld>
  <p:clrMapOvr>
    <a:masterClrMapping/>
  </p:clrMapOvr>
  <mc:AlternateContent xmlns:mc="http://schemas.openxmlformats.org/markup-compatibility/2006" xmlns:p14="http://schemas.microsoft.com/office/powerpoint/2010/main">
    <mc:Choice Requires="p14">
      <p:transition spd="slow" p14:dur="4000" advTm="12000">
        <p14:vortex dir="r"/>
      </p:transition>
    </mc:Choice>
    <mc:Fallback xmlns="">
      <p:transition spd="slow" advTm="12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21. Noni, gunábana cimarrona, fruta del diablo o mora de la India."/>
          <p:cNvPicPr>
            <a:picLocks noChangeAspect="1" noChangeArrowheads="1"/>
          </p:cNvPicPr>
          <p:nvPr/>
        </p:nvPicPr>
        <p:blipFill>
          <a:blip r:embed="rId2"/>
          <a:srcRect/>
          <a:stretch>
            <a:fillRect/>
          </a:stretch>
        </p:blipFill>
        <p:spPr bwMode="auto">
          <a:xfrm>
            <a:off x="0" y="0"/>
            <a:ext cx="10070294" cy="6858000"/>
          </a:xfrm>
          <a:prstGeom prst="rect">
            <a:avLst/>
          </a:prstGeom>
          <a:noFill/>
        </p:spPr>
      </p:pic>
      <p:sp>
        <p:nvSpPr>
          <p:cNvPr id="3" name="2 Rectángulo"/>
          <p:cNvSpPr/>
          <p:nvPr/>
        </p:nvSpPr>
        <p:spPr>
          <a:xfrm>
            <a:off x="287784" y="228407"/>
            <a:ext cx="3456384" cy="1200329"/>
          </a:xfrm>
          <a:prstGeom prst="rect">
            <a:avLst/>
          </a:prstGeom>
          <a:solidFill>
            <a:srgbClr val="00FF00"/>
          </a:solidFill>
        </p:spPr>
        <p:txBody>
          <a:bodyPr wrap="square">
            <a:spAutoFit/>
          </a:bodyPr>
          <a:lstStyle/>
          <a:p>
            <a:pPr algn="ctr"/>
            <a:r>
              <a:rPr lang="es-ES" sz="2400" b="1" dirty="0"/>
              <a:t>Noni, gunábana cimarrona, fruta del diablo o mora de la India.</a:t>
            </a:r>
          </a:p>
        </p:txBody>
      </p:sp>
      <p:sp>
        <p:nvSpPr>
          <p:cNvPr id="4" name="3 Rectángulo"/>
          <p:cNvSpPr/>
          <p:nvPr/>
        </p:nvSpPr>
        <p:spPr>
          <a:xfrm>
            <a:off x="287784" y="5373216"/>
            <a:ext cx="2736178" cy="923330"/>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8100000" scaled="1"/>
            <a:tileRect/>
          </a:gradFill>
        </p:spPr>
        <p:txBody>
          <a:bodyPr wrap="square">
            <a:spAutoFit/>
          </a:bodyPr>
          <a:lstStyle/>
          <a:p>
            <a:pPr algn="ctr"/>
            <a:r>
              <a:rPr lang="es-ES" dirty="0"/>
              <a:t>Posee olor y sabor fuertes y desagradables, se utiliza con fines medicinales.</a:t>
            </a:r>
          </a:p>
        </p:txBody>
      </p:sp>
    </p:spTree>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15. Akebia o fruta del chocolate"/>
          <p:cNvPicPr>
            <a:picLocks noChangeAspect="1" noChangeArrowheads="1"/>
          </p:cNvPicPr>
          <p:nvPr/>
        </p:nvPicPr>
        <p:blipFill>
          <a:blip r:embed="rId2"/>
          <a:srcRect/>
          <a:stretch>
            <a:fillRect/>
          </a:stretch>
        </p:blipFill>
        <p:spPr bwMode="auto">
          <a:xfrm>
            <a:off x="0" y="0"/>
            <a:ext cx="11324750" cy="6858000"/>
          </a:xfrm>
          <a:prstGeom prst="rect">
            <a:avLst/>
          </a:prstGeom>
          <a:noFill/>
        </p:spPr>
      </p:pic>
      <p:sp>
        <p:nvSpPr>
          <p:cNvPr id="2" name="1 Rectángulo"/>
          <p:cNvSpPr/>
          <p:nvPr/>
        </p:nvSpPr>
        <p:spPr>
          <a:xfrm>
            <a:off x="431800" y="188640"/>
            <a:ext cx="2058384" cy="830997"/>
          </a:xfrm>
          <a:prstGeom prst="rect">
            <a:avLst/>
          </a:prstGeom>
          <a:solidFill>
            <a:srgbClr val="00FF00"/>
          </a:solidFill>
        </p:spPr>
        <p:txBody>
          <a:bodyPr wrap="none">
            <a:spAutoFit/>
          </a:bodyPr>
          <a:lstStyle/>
          <a:p>
            <a:r>
              <a:rPr lang="it-IT" sz="2400" b="1" dirty="0"/>
              <a:t>Akebia o fruta </a:t>
            </a:r>
            <a:endParaRPr lang="it-IT" sz="2400" b="1" dirty="0" smtClean="0"/>
          </a:p>
          <a:p>
            <a:pPr algn="ctr"/>
            <a:r>
              <a:rPr lang="it-IT" sz="2400" b="1" dirty="0" smtClean="0"/>
              <a:t>del </a:t>
            </a:r>
            <a:r>
              <a:rPr lang="it-IT" sz="2400" b="1" dirty="0"/>
              <a:t>chocolate</a:t>
            </a:r>
            <a:endParaRPr lang="es-ES" sz="2400" b="1" dirty="0"/>
          </a:p>
        </p:txBody>
      </p:sp>
      <p:sp>
        <p:nvSpPr>
          <p:cNvPr id="4" name="3 Rectángulo"/>
          <p:cNvSpPr/>
          <p:nvPr/>
        </p:nvSpPr>
        <p:spPr>
          <a:xfrm>
            <a:off x="402014" y="5805264"/>
            <a:ext cx="4176339" cy="646331"/>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8100000" scaled="1"/>
            <a:tileRect/>
          </a:gradFill>
        </p:spPr>
        <p:txBody>
          <a:bodyPr wrap="square">
            <a:spAutoFit/>
          </a:bodyPr>
          <a:lstStyle/>
          <a:p>
            <a:pPr algn="ctr"/>
            <a:r>
              <a:rPr lang="es-ES" dirty="0"/>
              <a:t>Tiene una pulpa suave y pegajosa de sabor dulce con un leve aroma a chocolate.</a:t>
            </a:r>
          </a:p>
        </p:txBody>
      </p:sp>
    </p:spTree>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18. Copoazú, copoasu, cupuazú, cupuassu, cupu assu o cacao blanco."/>
          <p:cNvPicPr>
            <a:picLocks noChangeAspect="1" noChangeArrowheads="1"/>
          </p:cNvPicPr>
          <p:nvPr/>
        </p:nvPicPr>
        <p:blipFill>
          <a:blip r:embed="rId2"/>
          <a:srcRect/>
          <a:stretch>
            <a:fillRect/>
          </a:stretch>
        </p:blipFill>
        <p:spPr bwMode="auto">
          <a:xfrm rot="10800000" flipV="1">
            <a:off x="-32373" y="-215761"/>
            <a:ext cx="10112997" cy="7095723"/>
          </a:xfrm>
          <a:prstGeom prst="rect">
            <a:avLst/>
          </a:prstGeom>
          <a:noFill/>
        </p:spPr>
      </p:pic>
      <p:sp>
        <p:nvSpPr>
          <p:cNvPr id="3" name="2 Rectángulo"/>
          <p:cNvSpPr/>
          <p:nvPr/>
        </p:nvSpPr>
        <p:spPr>
          <a:xfrm>
            <a:off x="359792" y="260648"/>
            <a:ext cx="2736304" cy="830997"/>
          </a:xfrm>
          <a:prstGeom prst="rect">
            <a:avLst/>
          </a:prstGeom>
          <a:solidFill>
            <a:srgbClr val="00FF00"/>
          </a:solidFill>
        </p:spPr>
        <p:txBody>
          <a:bodyPr wrap="square">
            <a:spAutoFit/>
          </a:bodyPr>
          <a:lstStyle/>
          <a:p>
            <a:pPr algn="ctr"/>
            <a:r>
              <a:rPr lang="es-ES" sz="2400" b="1" dirty="0"/>
              <a:t> Copoazú, copoasu</a:t>
            </a:r>
            <a:r>
              <a:rPr lang="es-ES" sz="2400" b="1" dirty="0" smtClean="0"/>
              <a:t>,, o </a:t>
            </a:r>
            <a:r>
              <a:rPr lang="es-ES" sz="2400" b="1" dirty="0"/>
              <a:t>cacao blanco.</a:t>
            </a:r>
          </a:p>
        </p:txBody>
      </p:sp>
      <p:sp>
        <p:nvSpPr>
          <p:cNvPr id="4" name="3 Rectángulo"/>
          <p:cNvSpPr/>
          <p:nvPr/>
        </p:nvSpPr>
        <p:spPr>
          <a:xfrm>
            <a:off x="6048424" y="6021288"/>
            <a:ext cx="2827121" cy="369332"/>
          </a:xfrm>
          <a:prstGeom prst="rect">
            <a:avLst/>
          </a:prstGeom>
          <a:solidFill>
            <a:srgbClr val="FFFF00"/>
          </a:solidFill>
        </p:spPr>
        <p:txBody>
          <a:bodyPr wrap="none">
            <a:spAutoFit/>
          </a:bodyPr>
          <a:lstStyle/>
          <a:p>
            <a:r>
              <a:rPr lang="es-ES" dirty="0"/>
              <a:t>Tiene un sabor dulce fuerte.</a:t>
            </a:r>
          </a:p>
        </p:txBody>
      </p:sp>
    </p:spTree>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iene una consistencia parecida a la de la manza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9146"/>
            <a:ext cx="10080625" cy="702683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03808" y="332656"/>
            <a:ext cx="1612108" cy="369332"/>
          </a:xfrm>
          <a:prstGeom prst="rect">
            <a:avLst/>
          </a:prstGeom>
        </p:spPr>
        <p:txBody>
          <a:bodyPr wrap="none">
            <a:spAutoFit/>
          </a:bodyPr>
          <a:lstStyle/>
          <a:p>
            <a:r>
              <a:rPr lang="es-ES" b="1" dirty="0"/>
              <a:t>Salacca zalacca</a:t>
            </a:r>
            <a:endParaRPr lang="es-ES" dirty="0"/>
          </a:p>
        </p:txBody>
      </p:sp>
      <p:sp>
        <p:nvSpPr>
          <p:cNvPr id="3" name="2 Rectángulo"/>
          <p:cNvSpPr/>
          <p:nvPr/>
        </p:nvSpPr>
        <p:spPr>
          <a:xfrm>
            <a:off x="528302" y="313528"/>
            <a:ext cx="2091150" cy="461665"/>
          </a:xfrm>
          <a:prstGeom prst="rect">
            <a:avLst/>
          </a:prstGeom>
          <a:solidFill>
            <a:srgbClr val="00FF00"/>
          </a:solidFill>
        </p:spPr>
        <p:txBody>
          <a:bodyPr wrap="none">
            <a:spAutoFit/>
          </a:bodyPr>
          <a:lstStyle/>
          <a:p>
            <a:r>
              <a:rPr lang="es-ES" sz="2400" b="1" dirty="0"/>
              <a:t>Salacca zalacca</a:t>
            </a:r>
          </a:p>
        </p:txBody>
      </p:sp>
      <p:sp>
        <p:nvSpPr>
          <p:cNvPr id="4" name="3 Rectángulo"/>
          <p:cNvSpPr/>
          <p:nvPr/>
        </p:nvSpPr>
        <p:spPr>
          <a:xfrm>
            <a:off x="719832" y="5877272"/>
            <a:ext cx="4952574" cy="369332"/>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8100000" scaled="1"/>
            <a:tileRect/>
          </a:gradFill>
        </p:spPr>
        <p:txBody>
          <a:bodyPr wrap="none">
            <a:spAutoFit/>
          </a:bodyPr>
          <a:lstStyle/>
          <a:p>
            <a:r>
              <a:rPr lang="es-ES" dirty="0"/>
              <a:t>Tiene una consistencia parecida a la de la manzana</a:t>
            </a:r>
          </a:p>
        </p:txBody>
      </p:sp>
    </p:spTree>
    <p:extLst>
      <p:ext uri="{BB962C8B-B14F-4D97-AF65-F5344CB8AC3E}">
        <p14:creationId xmlns:p14="http://schemas.microsoft.com/office/powerpoint/2010/main" val="2105627947"/>
      </p:ext>
    </p:extLst>
  </p:cSld>
  <p:clrMapOvr>
    <a:masterClrMapping/>
  </p:clrMapOvr>
  <mc:AlternateContent xmlns:mc="http://schemas.openxmlformats.org/markup-compatibility/2006" xmlns:p14="http://schemas.microsoft.com/office/powerpoint/2010/main">
    <mc:Choice Requires="p14">
      <p:transition spd="slow" p14:dur="4000" advTm="18000">
        <p14:vortex dir="r"/>
      </p:transition>
    </mc:Choice>
    <mc:Fallback xmlns="">
      <p:transition spd="slow" advTm="18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29. Pepino dulce."/>
          <p:cNvPicPr>
            <a:picLocks noChangeAspect="1" noChangeArrowheads="1"/>
          </p:cNvPicPr>
          <p:nvPr/>
        </p:nvPicPr>
        <p:blipFill>
          <a:blip r:embed="rId2"/>
          <a:srcRect/>
          <a:stretch>
            <a:fillRect/>
          </a:stretch>
        </p:blipFill>
        <p:spPr bwMode="auto">
          <a:xfrm>
            <a:off x="-30387" y="9178"/>
            <a:ext cx="10111011" cy="6848822"/>
          </a:xfrm>
          <a:prstGeom prst="rect">
            <a:avLst/>
          </a:prstGeom>
          <a:noFill/>
        </p:spPr>
      </p:pic>
      <p:sp>
        <p:nvSpPr>
          <p:cNvPr id="3" name="2 Rectángulo"/>
          <p:cNvSpPr/>
          <p:nvPr/>
        </p:nvSpPr>
        <p:spPr>
          <a:xfrm>
            <a:off x="359792" y="404664"/>
            <a:ext cx="1880944" cy="461665"/>
          </a:xfrm>
          <a:prstGeom prst="rect">
            <a:avLst/>
          </a:prstGeom>
          <a:solidFill>
            <a:srgbClr val="00FF00"/>
          </a:solidFill>
        </p:spPr>
        <p:txBody>
          <a:bodyPr wrap="square">
            <a:spAutoFit/>
          </a:bodyPr>
          <a:lstStyle/>
          <a:p>
            <a:r>
              <a:rPr lang="es-ES" sz="2400" b="1" dirty="0"/>
              <a:t>Pepino dulce</a:t>
            </a:r>
            <a:r>
              <a:rPr lang="es-ES" dirty="0"/>
              <a:t>.</a:t>
            </a:r>
          </a:p>
        </p:txBody>
      </p:sp>
      <p:sp>
        <p:nvSpPr>
          <p:cNvPr id="4" name="3 Rectángulo"/>
          <p:cNvSpPr/>
          <p:nvPr/>
        </p:nvSpPr>
        <p:spPr>
          <a:xfrm>
            <a:off x="444359" y="6165304"/>
            <a:ext cx="4256678" cy="369332"/>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8100000" scaled="1"/>
            <a:tileRect/>
          </a:gradFill>
        </p:spPr>
        <p:txBody>
          <a:bodyPr wrap="none">
            <a:spAutoFit/>
          </a:bodyPr>
          <a:lstStyle/>
          <a:p>
            <a:r>
              <a:rPr lang="es-ES" dirty="0"/>
              <a:t>Es como una cruza entre el melón y la pera.</a:t>
            </a:r>
          </a:p>
        </p:txBody>
      </p:sp>
    </p:spTree>
  </p:cSld>
  <p:clrMapOvr>
    <a:masterClrMapping/>
  </p:clrMapOvr>
  <mc:AlternateContent xmlns:mc="http://schemas.openxmlformats.org/markup-compatibility/2006" xmlns:p14="http://schemas.microsoft.com/office/powerpoint/2010/main">
    <mc:Choice Requires="p14">
      <p:transition spd="slow" p14:dur="4000" advTm="12000">
        <p14:vortex dir="r"/>
      </p:transition>
    </mc:Choice>
    <mc:Fallback xmlns="">
      <p:transition spd="slow" advTm="12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22. Marang"/>
          <p:cNvPicPr>
            <a:picLocks noChangeAspect="1" noChangeArrowheads="1"/>
          </p:cNvPicPr>
          <p:nvPr/>
        </p:nvPicPr>
        <p:blipFill>
          <a:blip r:embed="rId2"/>
          <a:srcRect/>
          <a:stretch>
            <a:fillRect/>
          </a:stretch>
        </p:blipFill>
        <p:spPr bwMode="auto">
          <a:xfrm>
            <a:off x="-278779" y="0"/>
            <a:ext cx="10364692" cy="7101407"/>
          </a:xfrm>
          <a:prstGeom prst="rect">
            <a:avLst/>
          </a:prstGeom>
          <a:noFill/>
        </p:spPr>
      </p:pic>
      <p:sp>
        <p:nvSpPr>
          <p:cNvPr id="3" name="2 Rectángulo"/>
          <p:cNvSpPr/>
          <p:nvPr/>
        </p:nvSpPr>
        <p:spPr>
          <a:xfrm>
            <a:off x="380596" y="514036"/>
            <a:ext cx="1170193" cy="461665"/>
          </a:xfrm>
          <a:prstGeom prst="rect">
            <a:avLst/>
          </a:prstGeom>
          <a:solidFill>
            <a:srgbClr val="00FF00"/>
          </a:solidFill>
        </p:spPr>
        <p:txBody>
          <a:bodyPr wrap="none">
            <a:spAutoFit/>
          </a:bodyPr>
          <a:lstStyle/>
          <a:p>
            <a:pPr algn="ctr"/>
            <a:r>
              <a:rPr lang="es-ES" sz="2400" b="1" dirty="0"/>
              <a:t>Marang</a:t>
            </a:r>
          </a:p>
        </p:txBody>
      </p:sp>
      <p:sp>
        <p:nvSpPr>
          <p:cNvPr id="4" name="3 Rectángulo"/>
          <p:cNvSpPr/>
          <p:nvPr/>
        </p:nvSpPr>
        <p:spPr>
          <a:xfrm>
            <a:off x="215776" y="6237312"/>
            <a:ext cx="2670026" cy="369332"/>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8100000" scaled="1"/>
            <a:tileRect/>
          </a:gradFill>
        </p:spPr>
        <p:txBody>
          <a:bodyPr wrap="none">
            <a:spAutoFit/>
          </a:bodyPr>
          <a:lstStyle/>
          <a:p>
            <a:r>
              <a:rPr lang="es-ES" dirty="0"/>
              <a:t>Es una fruta suave y dulce.</a:t>
            </a:r>
          </a:p>
        </p:txBody>
      </p:sp>
    </p:spTree>
  </p:cSld>
  <p:clrMapOvr>
    <a:masterClrMapping/>
  </p:clrMapOvr>
  <mc:AlternateContent xmlns:mc="http://schemas.openxmlformats.org/markup-compatibility/2006" xmlns:p14="http://schemas.microsoft.com/office/powerpoint/2010/main">
    <mc:Choice Requires="p14">
      <p:transition spd="slow" p14:dur="4000" advTm="13000">
        <p14:vortex dir="r"/>
      </p:transition>
    </mc:Choice>
    <mc:Fallback xmlns="">
      <p:transition spd="slow" advTm="13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APAYA - Petit Fit by Cr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062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184328" y="392410"/>
            <a:ext cx="4697638" cy="2031325"/>
          </a:xfrm>
          <a:prstGeom prst="rect">
            <a:avLst/>
          </a:prstGeom>
          <a:solidFill>
            <a:schemeClr val="accent6">
              <a:lumMod val="60000"/>
              <a:lumOff val="40000"/>
            </a:schemeClr>
          </a:solidFill>
        </p:spPr>
        <p:txBody>
          <a:bodyPr wrap="square">
            <a:spAutoFit/>
          </a:bodyPr>
          <a:lstStyle/>
          <a:p>
            <a:pPr algn="ctr"/>
            <a:r>
              <a:rPr lang="es-ES" dirty="0"/>
              <a:t>La papaya es muy apreciada por sus propiedades nutritivas pero es importante que sepas que no es un producto milagro ni un superalimento. Es cierto que destaca por su alto contenido en Vitamina C y Vitamina A, calcio, magnesio y potasio pero al igual que lo puedan tener otras frutas.</a:t>
            </a:r>
          </a:p>
        </p:txBody>
      </p:sp>
      <p:sp>
        <p:nvSpPr>
          <p:cNvPr id="3" name="2 Rectángulo"/>
          <p:cNvSpPr/>
          <p:nvPr/>
        </p:nvSpPr>
        <p:spPr>
          <a:xfrm>
            <a:off x="215776" y="332656"/>
            <a:ext cx="1762214" cy="707886"/>
          </a:xfrm>
          <a:prstGeom prst="rect">
            <a:avLst/>
          </a:prstGeom>
          <a:solidFill>
            <a:srgbClr val="00FF00"/>
          </a:solidFill>
        </p:spPr>
        <p:txBody>
          <a:bodyPr wrap="none">
            <a:spAutoFit/>
          </a:bodyPr>
          <a:lstStyle/>
          <a:p>
            <a:r>
              <a:rPr lang="es-ES" sz="4000" b="1" dirty="0" smtClean="0"/>
              <a:t>Papaya</a:t>
            </a:r>
            <a:r>
              <a:rPr lang="es-ES" dirty="0" smtClean="0"/>
              <a:t> </a:t>
            </a:r>
            <a:endParaRPr lang="es-ES" dirty="0"/>
          </a:p>
        </p:txBody>
      </p:sp>
    </p:spTree>
    <p:extLst>
      <p:ext uri="{BB962C8B-B14F-4D97-AF65-F5344CB8AC3E}">
        <p14:creationId xmlns:p14="http://schemas.microsoft.com/office/powerpoint/2010/main" val="4183239933"/>
      </p:ext>
    </p:extLst>
  </p:cSld>
  <p:clrMapOvr>
    <a:masterClrMapping/>
  </p:clrMapOvr>
  <mc:AlternateContent xmlns:mc="http://schemas.openxmlformats.org/markup-compatibility/2006" xmlns:p14="http://schemas.microsoft.com/office/powerpoint/2010/main">
    <mc:Choice Requires="p14">
      <p:transition spd="slow" p14:dur="4000" advTm="17000">
        <p14:vortex dir="r"/>
      </p:transition>
    </mc:Choice>
    <mc:Fallback xmlns="">
      <p:transition spd="slow" advTm="17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23. Pequi o nuez souari."/>
          <p:cNvPicPr>
            <a:picLocks noChangeAspect="1" noChangeArrowheads="1"/>
          </p:cNvPicPr>
          <p:nvPr/>
        </p:nvPicPr>
        <p:blipFill>
          <a:blip r:embed="rId3"/>
          <a:srcRect/>
          <a:stretch>
            <a:fillRect/>
          </a:stretch>
        </p:blipFill>
        <p:spPr bwMode="auto">
          <a:xfrm>
            <a:off x="0" y="-29952"/>
            <a:ext cx="10118322" cy="6887951"/>
          </a:xfrm>
          <a:prstGeom prst="rect">
            <a:avLst/>
          </a:prstGeom>
          <a:noFill/>
        </p:spPr>
      </p:pic>
      <p:sp>
        <p:nvSpPr>
          <p:cNvPr id="3" name="2 Rectángulo"/>
          <p:cNvSpPr/>
          <p:nvPr/>
        </p:nvSpPr>
        <p:spPr>
          <a:xfrm>
            <a:off x="359792" y="188640"/>
            <a:ext cx="2752741" cy="461665"/>
          </a:xfrm>
          <a:prstGeom prst="rect">
            <a:avLst/>
          </a:prstGeom>
          <a:solidFill>
            <a:srgbClr val="00FF00"/>
          </a:solidFill>
        </p:spPr>
        <p:txBody>
          <a:bodyPr wrap="none">
            <a:spAutoFit/>
          </a:bodyPr>
          <a:lstStyle/>
          <a:p>
            <a:r>
              <a:rPr lang="es-ES" sz="2400" b="1" dirty="0"/>
              <a:t>Pequi o nuez souari.</a:t>
            </a:r>
          </a:p>
        </p:txBody>
      </p:sp>
      <p:sp>
        <p:nvSpPr>
          <p:cNvPr id="4" name="3 Rectángulo"/>
          <p:cNvSpPr/>
          <p:nvPr/>
        </p:nvSpPr>
        <p:spPr>
          <a:xfrm>
            <a:off x="647824" y="5517232"/>
            <a:ext cx="2952328" cy="646331"/>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8100000" scaled="1"/>
            <a:tileRect/>
          </a:gradFill>
        </p:spPr>
        <p:txBody>
          <a:bodyPr wrap="square">
            <a:spAutoFit/>
          </a:bodyPr>
          <a:lstStyle/>
          <a:p>
            <a:pPr algn="ctr"/>
            <a:r>
              <a:rPr lang="es-ES" dirty="0"/>
              <a:t>Tiene sabor y olor fuerte y se la suele combinar con arroz.</a:t>
            </a:r>
          </a:p>
        </p:txBody>
      </p:sp>
    </p:spTree>
  </p:cSld>
  <p:clrMapOvr>
    <a:masterClrMapping/>
  </p:clrMapOvr>
  <mc:AlternateContent xmlns:mc="http://schemas.openxmlformats.org/markup-compatibility/2006" xmlns:p14="http://schemas.microsoft.com/office/powerpoint/2010/main">
    <mc:Choice Requires="p14">
      <p:transition spd="slow" p14:dur="4000" advTm="13000">
        <p14:vortex dir="r"/>
        <p:sndAc>
          <p:stSnd loop="1">
            <p:snd r:embed="rId2" name="Peliculas-Dosmulasyunamujer.wav"/>
          </p:stSnd>
        </p:sndAc>
      </p:transition>
    </mc:Choice>
    <mc:Fallback xmlns="">
      <p:transition spd="slow" advTm="13000">
        <p:fade/>
        <p:sndAc>
          <p:stSnd loop="1">
            <p:snd r:embed="rId4" name="Peliculas-Dosmulasyunamujer.wav"/>
          </p:stSnd>
        </p:sndAc>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28. Longan, longana u ojo de dragon."/>
          <p:cNvPicPr>
            <a:picLocks noChangeAspect="1" noChangeArrowheads="1"/>
          </p:cNvPicPr>
          <p:nvPr/>
        </p:nvPicPr>
        <p:blipFill>
          <a:blip r:embed="rId2"/>
          <a:srcRect/>
          <a:stretch>
            <a:fillRect/>
          </a:stretch>
        </p:blipFill>
        <p:spPr bwMode="auto">
          <a:xfrm>
            <a:off x="-72108" y="-171400"/>
            <a:ext cx="10343242" cy="7029400"/>
          </a:xfrm>
          <a:prstGeom prst="rect">
            <a:avLst/>
          </a:prstGeom>
          <a:noFill/>
        </p:spPr>
      </p:pic>
      <p:sp>
        <p:nvSpPr>
          <p:cNvPr id="3" name="2 Rectángulo"/>
          <p:cNvSpPr/>
          <p:nvPr/>
        </p:nvSpPr>
        <p:spPr>
          <a:xfrm>
            <a:off x="359792" y="188640"/>
            <a:ext cx="2336602" cy="830997"/>
          </a:xfrm>
          <a:prstGeom prst="rect">
            <a:avLst/>
          </a:prstGeom>
          <a:solidFill>
            <a:srgbClr val="00FF00"/>
          </a:solidFill>
        </p:spPr>
        <p:txBody>
          <a:bodyPr wrap="none">
            <a:spAutoFit/>
          </a:bodyPr>
          <a:lstStyle/>
          <a:p>
            <a:pPr algn="ctr"/>
            <a:r>
              <a:rPr lang="es-ES" sz="2400" b="1" dirty="0"/>
              <a:t>Longan, longana </a:t>
            </a:r>
            <a:endParaRPr lang="es-ES" sz="2400" b="1" dirty="0" smtClean="0"/>
          </a:p>
          <a:p>
            <a:pPr algn="ctr"/>
            <a:r>
              <a:rPr lang="es-ES" sz="2400" b="1" dirty="0" smtClean="0"/>
              <a:t>u </a:t>
            </a:r>
            <a:r>
              <a:rPr lang="es-ES" sz="2400" b="1" dirty="0"/>
              <a:t>ojo de </a:t>
            </a:r>
            <a:r>
              <a:rPr lang="es-ES" sz="2400" b="1" dirty="0" smtClean="0"/>
              <a:t>dragón</a:t>
            </a:r>
            <a:r>
              <a:rPr lang="es-ES" dirty="0" smtClean="0"/>
              <a:t>.</a:t>
            </a:r>
            <a:endParaRPr lang="es-ES" dirty="0"/>
          </a:p>
        </p:txBody>
      </p:sp>
      <p:sp>
        <p:nvSpPr>
          <p:cNvPr id="4" name="3 Rectángulo"/>
          <p:cNvSpPr/>
          <p:nvPr/>
        </p:nvSpPr>
        <p:spPr>
          <a:xfrm>
            <a:off x="359792" y="5805264"/>
            <a:ext cx="3312244" cy="646331"/>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8100000" scaled="1"/>
            <a:tileRect/>
          </a:gradFill>
        </p:spPr>
        <p:txBody>
          <a:bodyPr wrap="square">
            <a:spAutoFit/>
          </a:bodyPr>
          <a:lstStyle/>
          <a:p>
            <a:r>
              <a:rPr lang="es-ES" dirty="0"/>
              <a:t>Tiene la textura y sabor similar a la uva, pero con menos acidez.</a:t>
            </a:r>
          </a:p>
        </p:txBody>
      </p:sp>
    </p:spTree>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25. Fruta milagrosa"/>
          <p:cNvPicPr>
            <a:picLocks noChangeAspect="1" noChangeArrowheads="1"/>
          </p:cNvPicPr>
          <p:nvPr/>
        </p:nvPicPr>
        <p:blipFill>
          <a:blip r:embed="rId2"/>
          <a:srcRect/>
          <a:stretch>
            <a:fillRect/>
          </a:stretch>
        </p:blipFill>
        <p:spPr bwMode="auto">
          <a:xfrm>
            <a:off x="-170508" y="-98145"/>
            <a:ext cx="10224889" cy="6956145"/>
          </a:xfrm>
          <a:prstGeom prst="rect">
            <a:avLst/>
          </a:prstGeom>
          <a:noFill/>
        </p:spPr>
      </p:pic>
      <p:sp>
        <p:nvSpPr>
          <p:cNvPr id="3" name="2 Rectángulo"/>
          <p:cNvSpPr/>
          <p:nvPr/>
        </p:nvSpPr>
        <p:spPr>
          <a:xfrm>
            <a:off x="349754" y="332656"/>
            <a:ext cx="2170402" cy="461665"/>
          </a:xfrm>
          <a:prstGeom prst="rect">
            <a:avLst/>
          </a:prstGeom>
          <a:solidFill>
            <a:srgbClr val="00FF00"/>
          </a:solidFill>
        </p:spPr>
        <p:txBody>
          <a:bodyPr wrap="none">
            <a:spAutoFit/>
          </a:bodyPr>
          <a:lstStyle/>
          <a:p>
            <a:r>
              <a:rPr lang="es-ES" sz="2400" b="1" dirty="0"/>
              <a:t>Fruta milagrosa</a:t>
            </a:r>
          </a:p>
        </p:txBody>
      </p:sp>
      <p:sp>
        <p:nvSpPr>
          <p:cNvPr id="4" name="3 Rectángulo"/>
          <p:cNvSpPr/>
          <p:nvPr/>
        </p:nvSpPr>
        <p:spPr>
          <a:xfrm>
            <a:off x="143768" y="5661248"/>
            <a:ext cx="4248348" cy="923330"/>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8100000" scaled="1"/>
            <a:tileRect/>
          </a:gradFill>
        </p:spPr>
        <p:txBody>
          <a:bodyPr wrap="square">
            <a:spAutoFit/>
          </a:bodyPr>
          <a:lstStyle/>
          <a:p>
            <a:pPr algn="ctr"/>
            <a:r>
              <a:rPr lang="es-ES" dirty="0"/>
              <a:t>Esta fruta "engaña" a las papilas gustativas y hace que los alimentos se perciban mas dulces de lo que son en realidad.</a:t>
            </a:r>
          </a:p>
        </p:txBody>
      </p:sp>
    </p:spTree>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27. Tomate de árbol, sachatomate, chilto, tomate andino o tamarillo"/>
          <p:cNvPicPr>
            <a:picLocks noChangeAspect="1" noChangeArrowheads="1"/>
          </p:cNvPicPr>
          <p:nvPr/>
        </p:nvPicPr>
        <p:blipFill>
          <a:blip r:embed="rId2"/>
          <a:srcRect/>
          <a:stretch>
            <a:fillRect/>
          </a:stretch>
        </p:blipFill>
        <p:spPr bwMode="auto">
          <a:xfrm>
            <a:off x="0" y="0"/>
            <a:ext cx="10080625" cy="7186311"/>
          </a:xfrm>
          <a:prstGeom prst="rect">
            <a:avLst/>
          </a:prstGeom>
          <a:noFill/>
        </p:spPr>
      </p:pic>
      <p:sp>
        <p:nvSpPr>
          <p:cNvPr id="3" name="2 Rectángulo"/>
          <p:cNvSpPr/>
          <p:nvPr/>
        </p:nvSpPr>
        <p:spPr>
          <a:xfrm>
            <a:off x="472498" y="282340"/>
            <a:ext cx="3420726" cy="830997"/>
          </a:xfrm>
          <a:prstGeom prst="rect">
            <a:avLst/>
          </a:prstGeom>
          <a:solidFill>
            <a:srgbClr val="00FF00"/>
          </a:solidFill>
        </p:spPr>
        <p:txBody>
          <a:bodyPr wrap="square">
            <a:spAutoFit/>
          </a:bodyPr>
          <a:lstStyle/>
          <a:p>
            <a:pPr algn="ctr"/>
            <a:r>
              <a:rPr lang="es-ES" sz="2400" b="1" dirty="0"/>
              <a:t> Tomate de árbol, </a:t>
            </a:r>
            <a:r>
              <a:rPr lang="es-ES" sz="2400" b="1" dirty="0" smtClean="0"/>
              <a:t>tomate </a:t>
            </a:r>
            <a:r>
              <a:rPr lang="es-ES" sz="2400" b="1" dirty="0"/>
              <a:t>andino o tamarillo</a:t>
            </a:r>
          </a:p>
        </p:txBody>
      </p:sp>
      <p:sp>
        <p:nvSpPr>
          <p:cNvPr id="4" name="3 Rectángulo"/>
          <p:cNvSpPr/>
          <p:nvPr/>
        </p:nvSpPr>
        <p:spPr>
          <a:xfrm>
            <a:off x="439408" y="6021288"/>
            <a:ext cx="2102820" cy="369332"/>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8100000" scaled="1"/>
            <a:tileRect/>
          </a:gradFill>
        </p:spPr>
        <p:txBody>
          <a:bodyPr wrap="none">
            <a:spAutoFit/>
          </a:bodyPr>
          <a:lstStyle/>
          <a:p>
            <a:r>
              <a:rPr lang="es-ES" dirty="0"/>
              <a:t>De sabor algo ácido.</a:t>
            </a:r>
          </a:p>
        </p:txBody>
      </p:sp>
    </p:spTree>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l caqu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9512" y="0"/>
            <a:ext cx="10286997"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5731" y="5373216"/>
            <a:ext cx="5038725" cy="1077218"/>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8100000" scaled="1"/>
            <a:tileRect/>
          </a:gradFill>
        </p:spPr>
        <p:txBody>
          <a:bodyPr>
            <a:spAutoFit/>
          </a:bodyPr>
          <a:lstStyle/>
          <a:p>
            <a:pPr algn="ctr"/>
            <a:r>
              <a:rPr lang="es-ES" sz="1600" dirty="0" smtClean="0"/>
              <a:t>Ligeramente </a:t>
            </a:r>
            <a:r>
              <a:rPr lang="es-ES" sz="1600" dirty="0"/>
              <a:t>parecido a un tomate, el caqui es rico en carotenos y lipocenos. Es un ingrediente utilizado en diferentes preparaciones de repostería (especialmente en cheesecakes) y también en ensaladas de frutas</a:t>
            </a:r>
            <a:r>
              <a:rPr lang="es-ES" sz="1600" dirty="0" smtClean="0"/>
              <a:t>..</a:t>
            </a:r>
            <a:endParaRPr lang="es-ES" sz="1600" dirty="0"/>
          </a:p>
        </p:txBody>
      </p:sp>
      <p:sp>
        <p:nvSpPr>
          <p:cNvPr id="4" name="3 Rectángulo"/>
          <p:cNvSpPr/>
          <p:nvPr/>
        </p:nvSpPr>
        <p:spPr>
          <a:xfrm>
            <a:off x="0" y="296884"/>
            <a:ext cx="1368152" cy="461665"/>
          </a:xfrm>
          <a:prstGeom prst="rect">
            <a:avLst/>
          </a:prstGeom>
          <a:solidFill>
            <a:srgbClr val="00FF00"/>
          </a:solidFill>
        </p:spPr>
        <p:txBody>
          <a:bodyPr wrap="square">
            <a:spAutoFit/>
          </a:bodyPr>
          <a:lstStyle/>
          <a:p>
            <a:r>
              <a:rPr lang="es-ES" sz="2400" b="1" dirty="0"/>
              <a:t>EL </a:t>
            </a:r>
            <a:r>
              <a:rPr lang="es-ES" sz="2400" b="1" dirty="0" smtClean="0"/>
              <a:t>CAQUI</a:t>
            </a:r>
            <a:endParaRPr lang="es-ES" sz="2400" b="1" dirty="0"/>
          </a:p>
        </p:txBody>
      </p:sp>
    </p:spTree>
    <p:extLst>
      <p:ext uri="{BB962C8B-B14F-4D97-AF65-F5344CB8AC3E}">
        <p14:creationId xmlns:p14="http://schemas.microsoft.com/office/powerpoint/2010/main" val="3806308822"/>
      </p:ext>
    </p:extLst>
  </p:cSld>
  <p:clrMapOvr>
    <a:masterClrMapping/>
  </p:clrMapOvr>
  <mc:AlternateContent xmlns:mc="http://schemas.openxmlformats.org/markup-compatibility/2006" xmlns:p14="http://schemas.microsoft.com/office/powerpoint/2010/main">
    <mc:Choice Requires="p14">
      <p:transition spd="slow" p14:dur="4000" advTm="18000">
        <p14:vortex dir="r"/>
      </p:transition>
    </mc:Choice>
    <mc:Fallback xmlns="">
      <p:transition spd="slow" advTm="18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recetariococina.net/fotos/f4-4-300x16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169907"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502345" y="5515967"/>
            <a:ext cx="4582608" cy="923330"/>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8100000" scaled="1"/>
            <a:tileRect/>
          </a:gradFill>
        </p:spPr>
        <p:txBody>
          <a:bodyPr wrap="square">
            <a:spAutoFit/>
          </a:bodyPr>
          <a:lstStyle/>
          <a:p>
            <a:pPr algn="ctr"/>
            <a:r>
              <a:rPr lang="es-ES" dirty="0"/>
              <a:t>Peras Ginseng, que se hacen crecer con forma de pequeño Buda de la suerte, para luego venderlas a 3 euros la unidad.</a:t>
            </a:r>
          </a:p>
        </p:txBody>
      </p:sp>
      <p:sp>
        <p:nvSpPr>
          <p:cNvPr id="4" name="3 Rectángulo"/>
          <p:cNvSpPr/>
          <p:nvPr/>
        </p:nvSpPr>
        <p:spPr>
          <a:xfrm>
            <a:off x="503808" y="332656"/>
            <a:ext cx="2082173" cy="461665"/>
          </a:xfrm>
          <a:prstGeom prst="rect">
            <a:avLst/>
          </a:prstGeom>
          <a:solidFill>
            <a:srgbClr val="00FF00"/>
          </a:solidFill>
        </p:spPr>
        <p:txBody>
          <a:bodyPr wrap="none">
            <a:spAutoFit/>
          </a:bodyPr>
          <a:lstStyle/>
          <a:p>
            <a:r>
              <a:rPr lang="es-ES" sz="2400" b="1" dirty="0"/>
              <a:t>Peras Ginseng</a:t>
            </a:r>
            <a:r>
              <a:rPr lang="es-ES" dirty="0"/>
              <a:t>, </a:t>
            </a:r>
          </a:p>
        </p:txBody>
      </p:sp>
    </p:spTree>
    <p:extLst>
      <p:ext uri="{BB962C8B-B14F-4D97-AF65-F5344CB8AC3E}">
        <p14:creationId xmlns:p14="http://schemas.microsoft.com/office/powerpoint/2010/main" val="3957974039"/>
      </p:ext>
    </p:extLst>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0080626"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90632" y="3390640"/>
            <a:ext cx="6858000" cy="76735"/>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6613259" y="3390640"/>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7"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7" y="6783317"/>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05898" y="5803928"/>
            <a:ext cx="664272" cy="684513"/>
          </a:xfrm>
          <a:prstGeom prst="rect">
            <a:avLst/>
          </a:prstGeom>
          <a:noFill/>
          <a:ln w="38100">
            <a:solidFill>
              <a:srgbClr val="1CDEF8"/>
            </a:solidFill>
            <a:miter lim="800000"/>
            <a:headEnd/>
            <a:tailEnd/>
          </a:ln>
        </p:spPr>
      </p:pic>
      <p:sp>
        <p:nvSpPr>
          <p:cNvPr id="19" name="18 Rectángulo"/>
          <p:cNvSpPr/>
          <p:nvPr/>
        </p:nvSpPr>
        <p:spPr>
          <a:xfrm>
            <a:off x="2183206" y="4572019"/>
            <a:ext cx="2967989"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10198" y="501226"/>
            <a:ext cx="3538026" cy="3146799"/>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693961" y="925700"/>
            <a:ext cx="3856521" cy="5704247"/>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a:solidFill>
                  <a:srgbClr val="FFFF00"/>
                </a:solidFill>
                <a:latin typeface="Comic Sans MS" pitchFamily="66" charset="0"/>
                <a:cs typeface="Arial" charset="0"/>
              </a:rPr>
              <a:t>Hoy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sábado, 17 de octubre de 2020</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a:solidFill>
                  <a:srgbClr val="FFFF00"/>
                </a:solidFill>
                <a:latin typeface="Comic Sans MS" pitchFamily="66" charset="0"/>
                <a:cs typeface="Arial" charset="0"/>
              </a:rPr>
              <a:t>Ahora mismo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22:03</a:t>
            </a:fld>
            <a:r>
              <a:rPr lang="fr-FR" sz="3600" dirty="0">
                <a:solidFill>
                  <a:srgbClr val="FFFF00"/>
                </a:solidFill>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397971" y="5611367"/>
            <a:ext cx="2214603" cy="934065"/>
          </a:xfrm>
          <a:prstGeom prst="rect">
            <a:avLst/>
          </a:prstGeom>
          <a:noFill/>
        </p:spPr>
      </p:pic>
    </p:spTree>
    <p:extLst>
      <p:ext uri="{BB962C8B-B14F-4D97-AF65-F5344CB8AC3E}">
        <p14:creationId xmlns:p14="http://schemas.microsoft.com/office/powerpoint/2010/main" val="3613920473"/>
      </p:ext>
    </p:extLst>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4137"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60078" y="4724402"/>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6387"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s frutas exóticas más hermosas del mun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Las frutas exóticas más hermosas del mundo</Template>
  <TotalTime>3</TotalTime>
  <Words>1127</Words>
  <Application>Microsoft Office PowerPoint</Application>
  <PresentationFormat>Personalizado</PresentationFormat>
  <Paragraphs>134</Paragraphs>
  <Slides>48</Slides>
  <Notes>1</Notes>
  <HiddenSlides>0</HiddenSlides>
  <MMClips>0</MMClips>
  <ScaleCrop>false</ScaleCrop>
  <HeadingPairs>
    <vt:vector size="4" baseType="variant">
      <vt:variant>
        <vt:lpstr>Tema</vt:lpstr>
      </vt:variant>
      <vt:variant>
        <vt:i4>2</vt:i4>
      </vt:variant>
      <vt:variant>
        <vt:lpstr>Títulos de diapositiva</vt:lpstr>
      </vt:variant>
      <vt:variant>
        <vt:i4>48</vt:i4>
      </vt:variant>
    </vt:vector>
  </HeadingPairs>
  <TitlesOfParts>
    <vt:vector size="50" baseType="lpstr">
      <vt:lpstr>Las frutas exóticas más hermosas del mundo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3</cp:revision>
  <dcterms:created xsi:type="dcterms:W3CDTF">2020-10-17T20:02:56Z</dcterms:created>
  <dcterms:modified xsi:type="dcterms:W3CDTF">2020-10-17T20:06:32Z</dcterms:modified>
</cp:coreProperties>
</file>