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1"/>
  </p:notesMasterIdLst>
  <p:sldIdLst>
    <p:sldId id="316" r:id="rId3"/>
    <p:sldId id="298" r:id="rId4"/>
    <p:sldId id="301" r:id="rId5"/>
    <p:sldId id="257" r:id="rId6"/>
    <p:sldId id="274" r:id="rId7"/>
    <p:sldId id="256" r:id="rId8"/>
    <p:sldId id="306" r:id="rId9"/>
    <p:sldId id="258" r:id="rId10"/>
    <p:sldId id="275" r:id="rId11"/>
    <p:sldId id="310" r:id="rId12"/>
    <p:sldId id="259" r:id="rId13"/>
    <p:sldId id="282" r:id="rId14"/>
    <p:sldId id="297" r:id="rId15"/>
    <p:sldId id="260" r:id="rId16"/>
    <p:sldId id="288" r:id="rId17"/>
    <p:sldId id="273" r:id="rId18"/>
    <p:sldId id="261" r:id="rId19"/>
    <p:sldId id="284" r:id="rId20"/>
    <p:sldId id="271" r:id="rId21"/>
    <p:sldId id="262" r:id="rId22"/>
    <p:sldId id="322" r:id="rId23"/>
    <p:sldId id="287" r:id="rId24"/>
    <p:sldId id="319" r:id="rId25"/>
    <p:sldId id="263" r:id="rId26"/>
    <p:sldId id="285" r:id="rId27"/>
    <p:sldId id="302" r:id="rId28"/>
    <p:sldId id="289" r:id="rId29"/>
    <p:sldId id="292" r:id="rId30"/>
    <p:sldId id="265" r:id="rId31"/>
    <p:sldId id="280" r:id="rId32"/>
    <p:sldId id="321" r:id="rId33"/>
    <p:sldId id="277" r:id="rId34"/>
    <p:sldId id="279" r:id="rId35"/>
    <p:sldId id="300" r:id="rId36"/>
    <p:sldId id="266" r:id="rId37"/>
    <p:sldId id="295" r:id="rId38"/>
    <p:sldId id="278" r:id="rId39"/>
    <p:sldId id="294" r:id="rId40"/>
    <p:sldId id="286" r:id="rId41"/>
    <p:sldId id="299" r:id="rId42"/>
    <p:sldId id="293" r:id="rId43"/>
    <p:sldId id="267" r:id="rId44"/>
    <p:sldId id="281" r:id="rId45"/>
    <p:sldId id="303" r:id="rId46"/>
    <p:sldId id="268" r:id="rId47"/>
    <p:sldId id="309" r:id="rId48"/>
    <p:sldId id="304" r:id="rId49"/>
    <p:sldId id="323" r:id="rId50"/>
    <p:sldId id="276" r:id="rId51"/>
    <p:sldId id="283" r:id="rId52"/>
    <p:sldId id="269" r:id="rId53"/>
    <p:sldId id="270" r:id="rId54"/>
    <p:sldId id="291" r:id="rId55"/>
    <p:sldId id="320" r:id="rId56"/>
    <p:sldId id="296" r:id="rId57"/>
    <p:sldId id="326" r:id="rId58"/>
    <p:sldId id="317" r:id="rId59"/>
    <p:sldId id="325" r:id="rId60"/>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KcVzhL1m3t4QUjas20Nrig==" hashData="w2K1VQ6Yjm4bmqyqp1sr4vuChpQ="/>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19" autoAdjust="0"/>
    <p:restoredTop sz="94643" autoAdjust="0"/>
  </p:normalViewPr>
  <p:slideViewPr>
    <p:cSldViewPr>
      <p:cViewPr>
        <p:scale>
          <a:sx n="70" d="100"/>
          <a:sy n="70" d="100"/>
        </p:scale>
        <p:origin x="-996" y="-150"/>
      </p:cViewPr>
      <p:guideLst>
        <p:guide orient="horz" pos="2160"/>
        <p:guide pos="2880"/>
      </p:guideLst>
    </p:cSldViewPr>
  </p:slideViewPr>
  <p:outlineViewPr>
    <p:cViewPr>
      <p:scale>
        <a:sx n="33" d="100"/>
        <a:sy n="33" d="100"/>
      </p:scale>
      <p:origin x="246" y="0"/>
    </p:cViewPr>
  </p:outlin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A25AE13-BFBB-4CF8-AC8B-158F1D384249}" type="datetimeFigureOut">
              <a:rPr lang="es-ES" smtClean="0"/>
              <a:pPr/>
              <a:t>13/02/2015</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BFD09A1-0136-4F8C-8B26-3C82022ED6A6}"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94644E67-1756-4389-B1C1-F7E8ADBE92E6}" type="slidenum">
              <a:rPr lang="es-ES" smtClean="0"/>
              <a:pPr/>
              <a:t>1</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06529243-3255-47AA-BA4D-932FEA64604C}" type="datetimeFigureOut">
              <a:rPr lang="es-ES" smtClean="0"/>
              <a:pPr/>
              <a:t>13/02/2015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C8935A5-1597-4D1B-9AE9-CC2804055E8B}" type="slidenum">
              <a:rPr lang="es-ES" smtClean="0"/>
              <a:pPr/>
              <a:t>‹Nº›</a:t>
            </a:fld>
            <a:endParaRPr lang="es-ES"/>
          </a:p>
        </p:txBody>
      </p:sp>
    </p:spTree>
  </p:cSld>
  <p:clrMapOvr>
    <a:masterClrMapping/>
  </p:clrMapOvr>
  <p:transition spd="med" advTm="5000">
    <p:blinds dir="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6529243-3255-47AA-BA4D-932FEA64604C}" type="datetimeFigureOut">
              <a:rPr lang="es-ES" smtClean="0"/>
              <a:pPr/>
              <a:t>13/02/2015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C8935A5-1597-4D1B-9AE9-CC2804055E8B}" type="slidenum">
              <a:rPr lang="es-ES" smtClean="0"/>
              <a:pPr/>
              <a:t>‹Nº›</a:t>
            </a:fld>
            <a:endParaRPr lang="es-ES"/>
          </a:p>
        </p:txBody>
      </p:sp>
    </p:spTree>
  </p:cSld>
  <p:clrMapOvr>
    <a:masterClrMapping/>
  </p:clrMapOvr>
  <p:transition spd="med" advTm="5000">
    <p:blinds dir="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06529243-3255-47AA-BA4D-932FEA64604C}" type="datetimeFigureOut">
              <a:rPr lang="es-ES" smtClean="0"/>
              <a:pPr/>
              <a:t>13/02/2015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C8935A5-1597-4D1B-9AE9-CC2804055E8B}" type="slidenum">
              <a:rPr lang="es-ES" smtClean="0"/>
              <a:pPr/>
              <a:t>‹Nº›</a:t>
            </a:fld>
            <a:endParaRPr lang="es-ES"/>
          </a:p>
        </p:txBody>
      </p:sp>
    </p:spTree>
  </p:cSld>
  <p:clrMapOvr>
    <a:masterClrMapping/>
  </p:clrMapOvr>
  <p:transition spd="med" advTm="5000">
    <p:blinds dir="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06529243-3255-47AA-BA4D-932FEA64604C}" type="datetimeFigureOut">
              <a:rPr lang="es-ES" smtClean="0"/>
              <a:pPr/>
              <a:t>13/02/2015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0C8935A5-1597-4D1B-9AE9-CC2804055E8B}" type="slidenum">
              <a:rPr lang="es-ES" smtClean="0"/>
              <a:pPr/>
              <a:t>‹Nº›</a:t>
            </a:fld>
            <a:endParaRPr lang="es-ES"/>
          </a:p>
        </p:txBody>
      </p:sp>
    </p:spTree>
  </p:cSld>
  <p:clrMapOvr>
    <a:masterClrMapping/>
  </p:clrMapOvr>
  <p:transition spd="med" advTm="5000">
    <p:blinds dir="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06529243-3255-47AA-BA4D-932FEA64604C}" type="datetimeFigureOut">
              <a:rPr lang="es-ES" smtClean="0"/>
              <a:pPr/>
              <a:t>13/02/2015</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0C8935A5-1597-4D1B-9AE9-CC2804055E8B}" type="slidenum">
              <a:rPr lang="es-ES" smtClean="0"/>
              <a:pPr/>
              <a:t>‹Nº›</a:t>
            </a:fld>
            <a:endParaRPr lang="es-ES"/>
          </a:p>
        </p:txBody>
      </p:sp>
    </p:spTree>
  </p:cSld>
  <p:clrMapOvr>
    <a:masterClrMapping/>
  </p:clrMapOvr>
  <p:transition spd="med" advTm="5000">
    <p:blinds dir="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06529243-3255-47AA-BA4D-932FEA64604C}" type="datetimeFigureOut">
              <a:rPr lang="es-ES" smtClean="0"/>
              <a:pPr/>
              <a:t>13/02/2015</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0C8935A5-1597-4D1B-9AE9-CC2804055E8B}" type="slidenum">
              <a:rPr lang="es-ES" smtClean="0"/>
              <a:pPr/>
              <a:t>‹Nº›</a:t>
            </a:fld>
            <a:endParaRPr lang="es-ES"/>
          </a:p>
        </p:txBody>
      </p:sp>
    </p:spTree>
  </p:cSld>
  <p:clrMapOvr>
    <a:masterClrMapping/>
  </p:clrMapOvr>
  <p:transition spd="med" advTm="5000">
    <p:blinds dir="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06529243-3255-47AA-BA4D-932FEA64604C}" type="datetimeFigureOut">
              <a:rPr lang="es-ES" smtClean="0"/>
              <a:pPr/>
              <a:t>13/02/2015</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0C8935A5-1597-4D1B-9AE9-CC2804055E8B}" type="slidenum">
              <a:rPr lang="es-ES" smtClean="0"/>
              <a:pPr/>
              <a:t>‹Nº›</a:t>
            </a:fld>
            <a:endParaRPr lang="es-ES"/>
          </a:p>
        </p:txBody>
      </p:sp>
    </p:spTree>
  </p:cSld>
  <p:clrMapOvr>
    <a:masterClrMapping/>
  </p:clrMapOvr>
  <p:transition spd="med" advTm="5000">
    <p:blinds dir="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6529243-3255-47AA-BA4D-932FEA64604C}" type="datetimeFigureOut">
              <a:rPr lang="es-ES" smtClean="0"/>
              <a:pPr/>
              <a:t>13/02/2015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0C8935A5-1597-4D1B-9AE9-CC2804055E8B}" type="slidenum">
              <a:rPr lang="es-ES" smtClean="0"/>
              <a:pPr/>
              <a:t>‹Nº›</a:t>
            </a:fld>
            <a:endParaRPr lang="es-ES"/>
          </a:p>
        </p:txBody>
      </p:sp>
    </p:spTree>
  </p:cSld>
  <p:clrMapOvr>
    <a:masterClrMapping/>
  </p:clrMapOvr>
  <p:transition spd="med" advTm="5000">
    <p:blinds dir="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6529243-3255-47AA-BA4D-932FEA64604C}" type="datetimeFigureOut">
              <a:rPr lang="es-ES" smtClean="0"/>
              <a:pPr/>
              <a:t>13/02/2015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0C8935A5-1597-4D1B-9AE9-CC2804055E8B}" type="slidenum">
              <a:rPr lang="es-ES" smtClean="0"/>
              <a:pPr/>
              <a:t>‹Nº›</a:t>
            </a:fld>
            <a:endParaRPr lang="es-ES"/>
          </a:p>
        </p:txBody>
      </p:sp>
    </p:spTree>
  </p:cSld>
  <p:clrMapOvr>
    <a:masterClrMapping/>
  </p:clrMapOvr>
  <p:transition spd="med" advTm="5000">
    <p:blinds dir="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6529243-3255-47AA-BA4D-932FEA64604C}" type="datetimeFigureOut">
              <a:rPr lang="es-ES" smtClean="0"/>
              <a:pPr/>
              <a:t>13/02/2015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C8935A5-1597-4D1B-9AE9-CC2804055E8B}" type="slidenum">
              <a:rPr lang="es-ES" smtClean="0"/>
              <a:pPr/>
              <a:t>‹Nº›</a:t>
            </a:fld>
            <a:endParaRPr lang="es-ES"/>
          </a:p>
        </p:txBody>
      </p:sp>
    </p:spTree>
  </p:cSld>
  <p:clrMapOvr>
    <a:masterClrMapping/>
  </p:clrMapOvr>
  <p:transition spd="med" advTm="5000">
    <p:blinds dir="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6529243-3255-47AA-BA4D-932FEA64604C}" type="datetimeFigureOut">
              <a:rPr lang="es-ES" smtClean="0"/>
              <a:pPr/>
              <a:t>13/02/2015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C8935A5-1597-4D1B-9AE9-CC2804055E8B}" type="slidenum">
              <a:rPr lang="es-ES" smtClean="0"/>
              <a:pPr/>
              <a:t>‹Nº›</a:t>
            </a:fld>
            <a:endParaRPr lang="es-ES"/>
          </a:p>
        </p:txBody>
      </p:sp>
    </p:spTree>
  </p:cSld>
  <p:clrMapOvr>
    <a:masterClrMapping/>
  </p:clrMapOvr>
  <p:transition spd="med" advTm="5000">
    <p:blinds dir="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3722118F-C189-46CD-9C96-9351226E3E58}"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6">
            <a:lumMod val="75000"/>
          </a:schemeClr>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6529243-3255-47AA-BA4D-932FEA64604C}" type="datetimeFigureOut">
              <a:rPr lang="es-ES" smtClean="0"/>
              <a:pPr/>
              <a:t>13/02/2015</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C8935A5-1597-4D1B-9AE9-CC2804055E8B}"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advTm="5000">
    <p:blinds dir="vert"/>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B8C41FC7-D18E-4A98-8885-9A3B7D9F93D3}" type="slidenum">
              <a:rPr lang="es-ES_tradnl" smtClean="0">
                <a:solidFill>
                  <a:srgbClr val="000000"/>
                </a:solidFill>
              </a:rPr>
              <a:pPr fontAlgn="base">
                <a:spcBef>
                  <a:spcPct val="0"/>
                </a:spcBef>
                <a:spcAft>
                  <a:spcPct val="0"/>
                </a:spcAft>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gif"/><Relationship Id="rId3" Type="http://schemas.openxmlformats.org/officeDocument/2006/relationships/audio" Target="../media/audio1.wav"/><Relationship Id="rId7"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3.gif"/><Relationship Id="rId5" Type="http://schemas.openxmlformats.org/officeDocument/2006/relationships/image" Target="../media/image2.gif"/><Relationship Id="rId10" Type="http://schemas.openxmlformats.org/officeDocument/2006/relationships/image" Target="../media/image7.gif"/><Relationship Id="rId4" Type="http://schemas.openxmlformats.org/officeDocument/2006/relationships/image" Target="../media/image1.jpeg"/><Relationship Id="rId9" Type="http://schemas.openxmlformats.org/officeDocument/2006/relationships/image" Target="../media/image6.gif"/></Relationships>
</file>

<file path=ppt/slides/_rels/slide2.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8.jpeg"/><Relationship Id="rId1" Type="http://schemas.openxmlformats.org/officeDocument/2006/relationships/slideLayout" Target="../slideLayouts/slideLayout7.xml"/><Relationship Id="rId4" Type="http://schemas.openxmlformats.org/officeDocument/2006/relationships/image" Target="../media/image9.gif"/></Relationships>
</file>

<file path=ppt/slides/_rels/slide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9.jpeg"/><Relationship Id="rId1" Type="http://schemas.openxmlformats.org/officeDocument/2006/relationships/slideLayout" Target="../slideLayouts/slideLayout7.xml"/><Relationship Id="rId4" Type="http://schemas.openxmlformats.org/officeDocument/2006/relationships/image" Target="../media/image9.gif"/></Relationships>
</file>

<file path=ppt/slides/_rels/slide1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4.gif"/><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6.gif"/><Relationship Id="rId2" Type="http://schemas.openxmlformats.org/officeDocument/2006/relationships/hyperlink" Target="http://www.google.es/url?sa=i&amp;rct=j&amp;q=&amp;esrc=s&amp;frm=1&amp;source=images&amp;cd=&amp;cad=rja&amp;uact=8&amp;ved=0CAcQjRw&amp;url=http://antidepresivo.net/2014/11/10/ilustraciones-de-martin-sati/&amp;ei=WO7ZVOWWN8KBU57dgrAB&amp;psig=AFQjCNFXEcxb5O_OafqGLteQ3m_JfrnX2w&amp;ust=1423654848079161" TargetMode="Externa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7.gif"/><Relationship Id="rId2" Type="http://schemas.openxmlformats.org/officeDocument/2006/relationships/hyperlink" Target="https://agaudi.files.wordpress.com/2010/03/tumblr_ky4haxtzxa1qzt4vjo1_500.gif" TargetMode="External"/><Relationship Id="rId1" Type="http://schemas.openxmlformats.org/officeDocument/2006/relationships/slideLayout" Target="../slideLayouts/slideLayout7.xml"/><Relationship Id="rId4" Type="http://schemas.openxmlformats.org/officeDocument/2006/relationships/image" Target="../media/image28.jpeg"/></Relationships>
</file>

<file path=ppt/slides/_rels/slide26.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gif"/><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27.gif"/><Relationship Id="rId2" Type="http://schemas.openxmlformats.org/officeDocument/2006/relationships/hyperlink" Target="https://agaudi.files.wordpress.com/2010/03/tumblr_ky4haxtzxa1qzt4vjo1_500.gif" TargetMode="External"/><Relationship Id="rId1" Type="http://schemas.openxmlformats.org/officeDocument/2006/relationships/slideLayout" Target="../slideLayouts/slideLayout7.xml"/><Relationship Id="rId4" Type="http://schemas.openxmlformats.org/officeDocument/2006/relationships/image" Target="../media/image36.jpeg"/></Relationships>
</file>

<file path=ppt/slides/_rels/slide35.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audio" Target="../media/audio4.wav"/><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27.gif"/><Relationship Id="rId2" Type="http://schemas.openxmlformats.org/officeDocument/2006/relationships/hyperlink" Target="https://agaudi.files.wordpress.com/2010/03/tumblr_ky4haxtzxa1qzt4vjo1_500.gif" TargetMode="External"/><Relationship Id="rId1" Type="http://schemas.openxmlformats.org/officeDocument/2006/relationships/slideLayout" Target="../slideLayouts/slideLayout7.xml"/><Relationship Id="rId5" Type="http://schemas.openxmlformats.org/officeDocument/2006/relationships/image" Target="../media/image39.gif"/><Relationship Id="rId4" Type="http://schemas.openxmlformats.org/officeDocument/2006/relationships/image" Target="../media/image38.jpeg"/></Relationships>
</file>

<file path=ppt/slides/_rels/slide38.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43.jpeg"/><Relationship Id="rId1" Type="http://schemas.openxmlformats.org/officeDocument/2006/relationships/slideLayout" Target="../slideLayouts/slideLayout7.xml"/><Relationship Id="rId4" Type="http://schemas.openxmlformats.org/officeDocument/2006/relationships/image" Target="../media/image39.gif"/></Relationships>
</file>

<file path=ppt/slides/_rels/slide42.xml.rels><?xml version="1.0" encoding="UTF-8" standalone="yes"?>
<Relationships xmlns="http://schemas.openxmlformats.org/package/2006/relationships"><Relationship Id="rId3" Type="http://schemas.openxmlformats.org/officeDocument/2006/relationships/image" Target="../media/image44.gif"/><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27.gif"/><Relationship Id="rId7" Type="http://schemas.openxmlformats.org/officeDocument/2006/relationships/image" Target="../media/image48.gif"/><Relationship Id="rId2" Type="http://schemas.openxmlformats.org/officeDocument/2006/relationships/hyperlink" Target="https://agaudi.files.wordpress.com/2010/03/tumblr_ky4haxtzxa1qzt4vjo1_500.gif" TargetMode="External"/><Relationship Id="rId1" Type="http://schemas.openxmlformats.org/officeDocument/2006/relationships/slideLayout" Target="../slideLayouts/slideLayout7.xml"/><Relationship Id="rId6" Type="http://schemas.openxmlformats.org/officeDocument/2006/relationships/image" Target="../media/image47.jpeg"/><Relationship Id="rId5" Type="http://schemas.openxmlformats.org/officeDocument/2006/relationships/image" Target="../media/image46.jpeg"/><Relationship Id="rId4" Type="http://schemas.openxmlformats.org/officeDocument/2006/relationships/image" Target="../media/image45.jpeg"/></Relationships>
</file>

<file path=ppt/slides/_rels/slide44.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44.gif"/><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27.gif"/><Relationship Id="rId2" Type="http://schemas.openxmlformats.org/officeDocument/2006/relationships/hyperlink" Target="https://agaudi.files.wordpress.com/2010/03/tumblr_ky4haxtzxa1qzt4vjo1_500.gif" TargetMode="External"/><Relationship Id="rId1" Type="http://schemas.openxmlformats.org/officeDocument/2006/relationships/slideLayout" Target="../slideLayouts/slideLayout7.xml"/><Relationship Id="rId4" Type="http://schemas.openxmlformats.org/officeDocument/2006/relationships/image" Target="../media/image51.jpeg"/></Relationships>
</file>

<file path=ppt/slides/_rels/slide48.xml.rels><?xml version="1.0" encoding="UTF-8" standalone="yes"?>
<Relationships xmlns="http://schemas.openxmlformats.org/package/2006/relationships"><Relationship Id="rId3" Type="http://schemas.openxmlformats.org/officeDocument/2006/relationships/image" Target="../media/image53.gif"/><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hyperlink" Target="https://agaudi.files.wordpress.com/2010/03/tumblr_ky4haxtzxa1qzt4vjo1_500.gif" TargetMode="External"/><Relationship Id="rId2" Type="http://schemas.openxmlformats.org/officeDocument/2006/relationships/audio" Target="../media/audio5.wav"/><Relationship Id="rId1" Type="http://schemas.openxmlformats.org/officeDocument/2006/relationships/slideLayout" Target="../slideLayouts/slideLayout7.xml"/><Relationship Id="rId5" Type="http://schemas.openxmlformats.org/officeDocument/2006/relationships/image" Target="../media/image54.jpeg"/><Relationship Id="rId4" Type="http://schemas.openxmlformats.org/officeDocument/2006/relationships/image" Target="../media/image27.gif"/></Relationships>
</file>

<file path=ppt/slides/_rels/slide51.xml.rels><?xml version="1.0" encoding="UTF-8" standalone="yes"?>
<Relationships xmlns="http://schemas.openxmlformats.org/package/2006/relationships"><Relationship Id="rId2" Type="http://schemas.openxmlformats.org/officeDocument/2006/relationships/image" Target="../media/image44.gif"/><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27.gif"/><Relationship Id="rId2" Type="http://schemas.openxmlformats.org/officeDocument/2006/relationships/hyperlink" Target="https://agaudi.files.wordpress.com/2010/03/tumblr_ky4haxtzxa1qzt4vjo1_500.gif" TargetMode="External"/><Relationship Id="rId1" Type="http://schemas.openxmlformats.org/officeDocument/2006/relationships/slideLayout" Target="../slideLayouts/slideLayout7.xml"/><Relationship Id="rId5" Type="http://schemas.openxmlformats.org/officeDocument/2006/relationships/image" Target="../media/image56.jpeg"/><Relationship Id="rId4" Type="http://schemas.openxmlformats.org/officeDocument/2006/relationships/image" Target="../media/image55.jpeg"/></Relationships>
</file>

<file path=ppt/slides/_rels/slide53.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27.gif"/><Relationship Id="rId2" Type="http://schemas.openxmlformats.org/officeDocument/2006/relationships/hyperlink" Target="https://agaudi.files.wordpress.com/2010/03/tumblr_ky4haxtzxa1qzt4vjo1_500.gif" TargetMode="External"/><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48.gif"/><Relationship Id="rId2" Type="http://schemas.openxmlformats.org/officeDocument/2006/relationships/image" Target="../media/image59.pn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60.gif"/><Relationship Id="rId7" Type="http://schemas.openxmlformats.org/officeDocument/2006/relationships/image" Target="../media/image7.gif"/><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5.gif"/><Relationship Id="rId5" Type="http://schemas.openxmlformats.org/officeDocument/2006/relationships/image" Target="../media/image61.jpeg"/><Relationship Id="rId4" Type="http://schemas.openxmlformats.org/officeDocument/2006/relationships/image" Target="../media/image3.gif"/></Relationships>
</file>

<file path=ppt/slides/_rels/slide58.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62.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63.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6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2" descr="C:\Documents and Settings\Dell\Escritorio\CIGUEÑAS\fotocigeas0003.jpg"/>
          <p:cNvPicPr>
            <a:picLocks noChangeAspect="1" noChangeArrowheads="1"/>
          </p:cNvPicPr>
          <p:nvPr/>
        </p:nvPicPr>
        <p:blipFill>
          <a:blip r:embed="rId4" cstate="print"/>
          <a:srcRect/>
          <a:stretch>
            <a:fillRect/>
          </a:stretch>
        </p:blipFill>
        <p:spPr bwMode="auto">
          <a:xfrm>
            <a:off x="0" y="0"/>
            <a:ext cx="9157854" cy="6858000"/>
          </a:xfrm>
          <a:prstGeom prst="rect">
            <a:avLst/>
          </a:prstGeom>
          <a:noFill/>
        </p:spPr>
      </p:pic>
      <p:pic>
        <p:nvPicPr>
          <p:cNvPr id="2053" name="Picture 8"/>
          <p:cNvPicPr>
            <a:picLocks noChangeAspect="1" noChangeArrowheads="1"/>
          </p:cNvPicPr>
          <p:nvPr/>
        </p:nvPicPr>
        <p:blipFill>
          <a:blip r:embed="rId5" cstate="print"/>
          <a:srcRect/>
          <a:stretch>
            <a:fillRect/>
          </a:stretch>
        </p:blipFill>
        <p:spPr bwMode="auto">
          <a:xfrm>
            <a:off x="467544" y="764704"/>
            <a:ext cx="1025525" cy="723900"/>
          </a:xfrm>
          <a:prstGeom prst="rect">
            <a:avLst/>
          </a:prstGeom>
          <a:noFill/>
          <a:ln w="9525">
            <a:noFill/>
            <a:round/>
            <a:headEnd/>
            <a:tailEnd/>
          </a:ln>
        </p:spPr>
      </p:pic>
      <p:pic>
        <p:nvPicPr>
          <p:cNvPr id="2054" name="Image 2" descr="swirlrainbw3.gif"/>
          <p:cNvPicPr>
            <a:picLocks noChangeAspect="1"/>
          </p:cNvPicPr>
          <p:nvPr/>
        </p:nvPicPr>
        <p:blipFill>
          <a:blip r:embed="rId6" cstate="print"/>
          <a:srcRect/>
          <a:stretch>
            <a:fillRect/>
          </a:stretch>
        </p:blipFill>
        <p:spPr bwMode="auto">
          <a:xfrm rot="10800000">
            <a:off x="0" y="0"/>
            <a:ext cx="9144000" cy="69850"/>
          </a:xfrm>
          <a:prstGeom prst="rect">
            <a:avLst/>
          </a:prstGeom>
          <a:noFill/>
          <a:ln w="9525">
            <a:noFill/>
            <a:miter lim="800000"/>
            <a:headEnd/>
            <a:tailEnd/>
          </a:ln>
        </p:spPr>
      </p:pic>
      <p:pic>
        <p:nvPicPr>
          <p:cNvPr id="2055" name="Image 2" descr="swirlrainbw3.gif"/>
          <p:cNvPicPr>
            <a:picLocks noChangeAspect="1"/>
          </p:cNvPicPr>
          <p:nvPr/>
        </p:nvPicPr>
        <p:blipFill>
          <a:blip r:embed="rId6" cstate="print"/>
          <a:srcRect/>
          <a:stretch>
            <a:fillRect/>
          </a:stretch>
        </p:blipFill>
        <p:spPr bwMode="auto">
          <a:xfrm rot="10800000">
            <a:off x="0" y="6788150"/>
            <a:ext cx="9144000" cy="69850"/>
          </a:xfrm>
          <a:prstGeom prst="rect">
            <a:avLst/>
          </a:prstGeom>
          <a:noFill/>
          <a:ln w="9525">
            <a:noFill/>
            <a:miter lim="800000"/>
            <a:headEnd/>
            <a:tailEnd/>
          </a:ln>
        </p:spPr>
      </p:pic>
      <p:pic>
        <p:nvPicPr>
          <p:cNvPr id="2056" name="Image 2" descr="swirlrainbw3.gif"/>
          <p:cNvPicPr>
            <a:picLocks noChangeAspect="1"/>
          </p:cNvPicPr>
          <p:nvPr/>
        </p:nvPicPr>
        <p:blipFill>
          <a:blip r:embed="rId6"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2057" name="Image 2" descr="swirlrainbw3.gif"/>
          <p:cNvPicPr>
            <a:picLocks noChangeAspect="1"/>
          </p:cNvPicPr>
          <p:nvPr/>
        </p:nvPicPr>
        <p:blipFill>
          <a:blip r:embed="rId6"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2058" name="Picture 2" descr="CARA"/>
          <p:cNvPicPr>
            <a:picLocks noChangeAspect="1" noChangeArrowheads="1"/>
          </p:cNvPicPr>
          <p:nvPr/>
        </p:nvPicPr>
        <p:blipFill>
          <a:blip r:embed="rId7" cstate="print"/>
          <a:srcRect/>
          <a:stretch>
            <a:fillRect/>
          </a:stretch>
        </p:blipFill>
        <p:spPr bwMode="auto">
          <a:xfrm>
            <a:off x="7884368" y="5661248"/>
            <a:ext cx="794853" cy="836488"/>
          </a:xfrm>
          <a:prstGeom prst="rect">
            <a:avLst/>
          </a:prstGeom>
          <a:noFill/>
          <a:ln w="38100">
            <a:solidFill>
              <a:srgbClr val="1CDEF8"/>
            </a:solidFill>
            <a:miter lim="800000"/>
            <a:headEnd/>
            <a:tailEnd/>
          </a:ln>
        </p:spPr>
      </p:pic>
      <p:sp>
        <p:nvSpPr>
          <p:cNvPr id="15" name="14 Rectángulo"/>
          <p:cNvSpPr/>
          <p:nvPr/>
        </p:nvSpPr>
        <p:spPr>
          <a:xfrm>
            <a:off x="5148064" y="5949280"/>
            <a:ext cx="3071834" cy="461665"/>
          </a:xfrm>
          <a:prstGeom prst="rect">
            <a:avLst/>
          </a:prstGeom>
          <a:ln>
            <a:noFill/>
          </a:ln>
        </p:spPr>
        <p:txBody>
          <a:bodyPr>
            <a:spAutoFit/>
          </a:bodyPr>
          <a:lstStyle/>
          <a:p>
            <a:pPr algn="ctr">
              <a:defRPr/>
            </a:pPr>
            <a:r>
              <a:rPr lang="es-ES" sz="2400" b="1" kern="10" dirty="0">
                <a:ln w="9525">
                  <a:solidFill>
                    <a:srgbClr val="1CDEF8"/>
                  </a:solidFill>
                  <a:round/>
                  <a:headEnd/>
                  <a:tailEnd/>
                </a:ln>
                <a:blipFill dpi="0" rotWithShape="1">
                  <a:blip r:embed="rId8"/>
                  <a:srcRect/>
                  <a:stretch>
                    <a:fillRect/>
                  </a:stretch>
                </a:blipFill>
                <a:effectLst>
                  <a:outerShdw dist="35921" dir="2700000" algn="ctr" rotWithShape="0">
                    <a:schemeClr val="folHlink">
                      <a:alpha val="80000"/>
                    </a:schemeClr>
                  </a:outerShdw>
                </a:effectLst>
                <a:latin typeface="Snap ITC"/>
              </a:rPr>
              <a:t>JOSE LUIS</a:t>
            </a:r>
          </a:p>
        </p:txBody>
      </p:sp>
      <p:pic>
        <p:nvPicPr>
          <p:cNvPr id="13" name="Picture 12" descr="Image1"/>
          <p:cNvPicPr>
            <a:picLocks noChangeAspect="1" noChangeArrowheads="1" noCrop="1"/>
          </p:cNvPicPr>
          <p:nvPr/>
        </p:nvPicPr>
        <p:blipFill>
          <a:blip r:embed="rId9" cstate="print"/>
          <a:srcRect/>
          <a:stretch>
            <a:fillRect/>
          </a:stretch>
        </p:blipFill>
        <p:spPr bwMode="auto">
          <a:xfrm>
            <a:off x="179512" y="188640"/>
            <a:ext cx="781050" cy="1066800"/>
          </a:xfrm>
          <a:prstGeom prst="rect">
            <a:avLst/>
          </a:prstGeom>
          <a:noFill/>
          <a:ln w="9525">
            <a:noFill/>
            <a:miter lim="800000"/>
            <a:headEnd/>
            <a:tailEnd/>
          </a:ln>
        </p:spPr>
      </p:pic>
      <p:sp>
        <p:nvSpPr>
          <p:cNvPr id="12" name="11 Rectángulo"/>
          <p:cNvSpPr/>
          <p:nvPr/>
        </p:nvSpPr>
        <p:spPr>
          <a:xfrm>
            <a:off x="928662" y="1928802"/>
            <a:ext cx="6737972" cy="830997"/>
          </a:xfrm>
          <a:prstGeom prst="rect">
            <a:avLst/>
          </a:prstGeom>
        </p:spPr>
        <p:txBody>
          <a:bodyPr wrap="square">
            <a:spAutoFit/>
          </a:bodyPr>
          <a:lstStyle/>
          <a:p>
            <a:pPr algn="ctr"/>
            <a:endParaRPr lang="es-ES" sz="48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Ravie" pitchFamily="82" charset="0"/>
            </a:endParaRPr>
          </a:p>
        </p:txBody>
      </p:sp>
      <p:sp>
        <p:nvSpPr>
          <p:cNvPr id="16" name="15 Rectángulo"/>
          <p:cNvSpPr/>
          <p:nvPr/>
        </p:nvSpPr>
        <p:spPr>
          <a:xfrm>
            <a:off x="1331640" y="980728"/>
            <a:ext cx="6215106" cy="4524315"/>
          </a:xfrm>
          <a:prstGeom prst="rect">
            <a:avLst/>
          </a:prstGeom>
        </p:spPr>
        <p:txBody>
          <a:bodyPr wrap="square">
            <a:spAutoFit/>
          </a:bodyPr>
          <a:lstStyle/>
          <a:p>
            <a:pPr algn="ctr"/>
            <a:r>
              <a:rPr lang="es-ES" sz="7200" b="1" i="1" kern="10"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Snap ITC" pitchFamily="82" charset="0"/>
                <a:cs typeface="Times New Roman"/>
              </a:rPr>
              <a:t>Las Cigüeñas de</a:t>
            </a:r>
            <a:endParaRPr lang="es-ES" sz="7200" dirty="0" smtClean="0"/>
          </a:p>
          <a:p>
            <a:pPr algn="ctr"/>
            <a:r>
              <a:rPr lang="es-ES" sz="7200" b="1" i="1" kern="10"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Snap ITC" pitchFamily="82" charset="0"/>
                <a:cs typeface="Times New Roman"/>
              </a:rPr>
              <a:t>ALFARO</a:t>
            </a:r>
          </a:p>
        </p:txBody>
      </p:sp>
      <p:pic>
        <p:nvPicPr>
          <p:cNvPr id="14" name="Picture 2" descr="C:\Documents and Settings\Dell\Escritorio\gifs-animados-ciguenas-3526585.gif"/>
          <p:cNvPicPr>
            <a:picLocks noChangeAspect="1" noChangeArrowheads="1"/>
          </p:cNvPicPr>
          <p:nvPr/>
        </p:nvPicPr>
        <p:blipFill>
          <a:blip r:embed="rId10" cstate="print"/>
          <a:srcRect/>
          <a:stretch>
            <a:fillRect/>
          </a:stretch>
        </p:blipFill>
        <p:spPr bwMode="auto">
          <a:xfrm>
            <a:off x="-3564904" y="1412776"/>
            <a:ext cx="3096344" cy="1611771"/>
          </a:xfrm>
          <a:prstGeom prst="rect">
            <a:avLst/>
          </a:prstGeom>
          <a:noFill/>
        </p:spPr>
      </p:pic>
      <p:pic>
        <p:nvPicPr>
          <p:cNvPr id="18" name="Picture 2" descr="C:\Documents and Settings\Dell\Escritorio\gifs-animados-ciguenas-3526585.gif"/>
          <p:cNvPicPr>
            <a:picLocks noChangeAspect="1" noChangeArrowheads="1"/>
          </p:cNvPicPr>
          <p:nvPr/>
        </p:nvPicPr>
        <p:blipFill>
          <a:blip r:embed="rId10" cstate="print"/>
          <a:srcRect/>
          <a:stretch>
            <a:fillRect/>
          </a:stretch>
        </p:blipFill>
        <p:spPr bwMode="auto">
          <a:xfrm>
            <a:off x="-3412504" y="1565176"/>
            <a:ext cx="3096344" cy="1611771"/>
          </a:xfrm>
          <a:prstGeom prst="rect">
            <a:avLst/>
          </a:prstGeom>
          <a:noFill/>
        </p:spPr>
      </p:pic>
    </p:spTree>
  </p:cSld>
  <p:clrMapOvr>
    <a:masterClrMapping/>
  </p:clrMapOvr>
  <p:transition spd="med" advTm="12000">
    <p:blinds dir="vert"/>
    <p:sndAc>
      <p:stSnd>
        <p:snd r:embed="rId3" name="The-Shadows-The-Lady-In-Red.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afterEffect">
                                  <p:stCondLst>
                                    <p:cond delay="0"/>
                                  </p:stCondLst>
                                  <p:iterate type="lt">
                                    <p:tmPct val="5000"/>
                                  </p:iterate>
                                  <p:childTnLst>
                                    <p:set>
                                      <p:cBhvr>
                                        <p:cTn id="6" dur="1" fill="hold">
                                          <p:stCondLst>
                                            <p:cond delay="0"/>
                                          </p:stCondLst>
                                        </p:cTn>
                                        <p:tgtEl>
                                          <p:spTgt spid="16"/>
                                        </p:tgtEl>
                                        <p:attrNameLst>
                                          <p:attrName>style.visibility</p:attrName>
                                        </p:attrNameLst>
                                      </p:cBhvr>
                                      <p:to>
                                        <p:strVal val="visible"/>
                                      </p:to>
                                    </p:set>
                                    <p:anim calcmode="lin" valueType="num">
                                      <p:cBhvr>
                                        <p:cTn id="7" dur="5000" fill="hold"/>
                                        <p:tgtEl>
                                          <p:spTgt spid="16"/>
                                        </p:tgtEl>
                                        <p:attrNameLst>
                                          <p:attrName>ppt_w</p:attrName>
                                        </p:attrNameLst>
                                      </p:cBhvr>
                                      <p:tavLst>
                                        <p:tav tm="0">
                                          <p:val>
                                            <p:fltVal val="0"/>
                                          </p:val>
                                        </p:tav>
                                        <p:tav tm="100000">
                                          <p:val>
                                            <p:strVal val="#ppt_w"/>
                                          </p:val>
                                        </p:tav>
                                      </p:tavLst>
                                    </p:anim>
                                    <p:anim calcmode="lin" valueType="num">
                                      <p:cBhvr>
                                        <p:cTn id="8" dur="5000" fill="hold"/>
                                        <p:tgtEl>
                                          <p:spTgt spid="16"/>
                                        </p:tgtEl>
                                        <p:attrNameLst>
                                          <p:attrName>ppt_h</p:attrName>
                                        </p:attrNameLst>
                                      </p:cBhvr>
                                      <p:tavLst>
                                        <p:tav tm="0">
                                          <p:val>
                                            <p:fltVal val="0"/>
                                          </p:val>
                                        </p:tav>
                                        <p:tav tm="100000">
                                          <p:val>
                                            <p:strVal val="#ppt_h"/>
                                          </p:val>
                                        </p:tav>
                                      </p:tavLst>
                                    </p:anim>
                                    <p:anim calcmode="lin" valueType="num">
                                      <p:cBhvr>
                                        <p:cTn id="9" dur="5000" fill="hold"/>
                                        <p:tgtEl>
                                          <p:spTgt spid="16"/>
                                        </p:tgtEl>
                                        <p:attrNameLst>
                                          <p:attrName>style.rotation</p:attrName>
                                        </p:attrNameLst>
                                      </p:cBhvr>
                                      <p:tavLst>
                                        <p:tav tm="0">
                                          <p:val>
                                            <p:fltVal val="90"/>
                                          </p:val>
                                        </p:tav>
                                        <p:tav tm="100000">
                                          <p:val>
                                            <p:fltVal val="0"/>
                                          </p:val>
                                        </p:tav>
                                      </p:tavLst>
                                    </p:anim>
                                    <p:animEffect transition="in" filter="fade">
                                      <p:cBhvr>
                                        <p:cTn id="10" dur="5000"/>
                                        <p:tgtEl>
                                          <p:spTgt spid="16"/>
                                        </p:tgtEl>
                                      </p:cBhvr>
                                    </p:animEffect>
                                  </p:childTnLst>
                                </p:cTn>
                              </p:par>
                            </p:childTnLst>
                          </p:cTn>
                        </p:par>
                        <p:par>
                          <p:cTn id="11" fill="hold">
                            <p:stCondLst>
                              <p:cond delay="9500"/>
                            </p:stCondLst>
                            <p:childTnLst>
                              <p:par>
                                <p:cTn id="12" presetID="63" presetClass="path" presetSubtype="0" accel="50000" decel="50000" fill="hold" nodeType="afterEffect">
                                  <p:stCondLst>
                                    <p:cond delay="0"/>
                                  </p:stCondLst>
                                  <p:childTnLst>
                                    <p:animMotion origin="layout" path="M -3.88889E-6 3.7037E-7 L 1.38195 -0.32338 " pathEditMode="relative" rAng="0" ptsTypes="AA">
                                      <p:cBhvr>
                                        <p:cTn id="13" dur="5000" fill="hold"/>
                                        <p:tgtEl>
                                          <p:spTgt spid="14"/>
                                        </p:tgtEl>
                                        <p:attrNameLst>
                                          <p:attrName>ppt_x</p:attrName>
                                          <p:attrName>ppt_y</p:attrName>
                                        </p:attrNameLst>
                                      </p:cBhvr>
                                      <p:rCtr x="691" y="-162"/>
                                    </p:animMotion>
                                  </p:childTnLst>
                                </p:cTn>
                              </p:par>
                            </p:childTnLst>
                          </p:cTn>
                        </p:par>
                        <p:par>
                          <p:cTn id="14" fill="hold">
                            <p:stCondLst>
                              <p:cond delay="14500"/>
                            </p:stCondLst>
                            <p:childTnLst>
                              <p:par>
                                <p:cTn id="15" presetID="63" presetClass="path" presetSubtype="0" accel="50000" decel="50000" fill="hold" nodeType="afterEffect">
                                  <p:stCondLst>
                                    <p:cond delay="0"/>
                                  </p:stCondLst>
                                  <p:childTnLst>
                                    <p:animMotion origin="layout" path="M -3.88889E-6 3.7037E-7 L 1.38195 -0.32338 " pathEditMode="relative" rAng="0" ptsTypes="AA">
                                      <p:cBhvr>
                                        <p:cTn id="16" dur="5000" fill="hold"/>
                                        <p:tgtEl>
                                          <p:spTgt spid="18"/>
                                        </p:tgtEl>
                                        <p:attrNameLst>
                                          <p:attrName>ppt_x</p:attrName>
                                          <p:attrName>ppt_y</p:attrName>
                                        </p:attrNameLst>
                                      </p:cBhvr>
                                      <p:rCtr x="691" y="-162"/>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descr="C:\Documents and Settings\Dell\Escritorio\85624695.jpg"/>
          <p:cNvPicPr>
            <a:picLocks noChangeAspect="1" noChangeArrowheads="1"/>
          </p:cNvPicPr>
          <p:nvPr/>
        </p:nvPicPr>
        <p:blipFill>
          <a:blip r:embed="rId2" cstate="print"/>
          <a:srcRect/>
          <a:stretch>
            <a:fillRect/>
          </a:stretch>
        </p:blipFill>
        <p:spPr bwMode="auto">
          <a:xfrm>
            <a:off x="0" y="0"/>
            <a:ext cx="9232526" cy="6858000"/>
          </a:xfrm>
          <a:prstGeom prst="rect">
            <a:avLst/>
          </a:prstGeom>
          <a:noFill/>
        </p:spPr>
      </p:pic>
      <p:pic>
        <p:nvPicPr>
          <p:cNvPr id="3" name="Picture 2" descr="C:\Documents and Settings\Dell\Escritorio\gifs-animados-ciguenas-3526585.gif"/>
          <p:cNvPicPr>
            <a:picLocks noChangeAspect="1" noChangeArrowheads="1"/>
          </p:cNvPicPr>
          <p:nvPr/>
        </p:nvPicPr>
        <p:blipFill>
          <a:blip r:embed="rId3" cstate="print"/>
          <a:srcRect/>
          <a:stretch>
            <a:fillRect/>
          </a:stretch>
        </p:blipFill>
        <p:spPr bwMode="auto">
          <a:xfrm>
            <a:off x="0" y="692696"/>
            <a:ext cx="3096344" cy="1611771"/>
          </a:xfrm>
          <a:prstGeom prst="rect">
            <a:avLst/>
          </a:prstGeom>
          <a:noFill/>
        </p:spPr>
      </p:pic>
      <p:pic>
        <p:nvPicPr>
          <p:cNvPr id="5" name="Picture 2" descr="C:\Documents and Settings\Dell\Escritorio\gifs-animados-ciguenas-3526585.gif"/>
          <p:cNvPicPr>
            <a:picLocks noChangeAspect="1" noChangeArrowheads="1"/>
          </p:cNvPicPr>
          <p:nvPr/>
        </p:nvPicPr>
        <p:blipFill>
          <a:blip r:embed="rId3" cstate="print"/>
          <a:srcRect/>
          <a:stretch>
            <a:fillRect/>
          </a:stretch>
        </p:blipFill>
        <p:spPr bwMode="auto">
          <a:xfrm>
            <a:off x="4139952" y="836712"/>
            <a:ext cx="3096344" cy="1611771"/>
          </a:xfrm>
          <a:prstGeom prst="rect">
            <a:avLst/>
          </a:prstGeom>
          <a:noFill/>
        </p:spPr>
      </p:pic>
      <p:pic>
        <p:nvPicPr>
          <p:cNvPr id="6" name="Picture 2" descr="https://lh5.googleusercontent.com/-Xn49uuNKY7s/UzzZWEMTGsI/AAAAAAAATcE/Ik7rcShBW0Q/w500-h333-no/tumblr_mipzbzlB911qfjvexo2_r1_500.gif"/>
          <p:cNvPicPr>
            <a:picLocks noChangeAspect="1" noChangeArrowheads="1" noCrop="1"/>
          </p:cNvPicPr>
          <p:nvPr/>
        </p:nvPicPr>
        <p:blipFill>
          <a:blip r:embed="rId4" cstate="print">
            <a:duotone>
              <a:schemeClr val="accent1">
                <a:shade val="45000"/>
                <a:satMod val="135000"/>
              </a:schemeClr>
              <a:prstClr val="white"/>
            </a:duotone>
          </a:blip>
          <a:srcRect/>
          <a:stretch>
            <a:fillRect/>
          </a:stretch>
        </p:blipFill>
        <p:spPr bwMode="auto">
          <a:xfrm>
            <a:off x="0" y="0"/>
            <a:ext cx="9224688" cy="6858000"/>
          </a:xfrm>
          <a:prstGeom prst="rect">
            <a:avLst/>
          </a:prstGeom>
          <a:noFill/>
        </p:spPr>
      </p:pic>
    </p:spTree>
  </p:cSld>
  <p:clrMapOvr>
    <a:masterClrMapping/>
  </p:clrMapOvr>
  <p:transition spd="med" advTm="9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6"/>
                                        </p:tgtEl>
                                        <p:attrNameLst>
                                          <p:attrName>style.opacity</p:attrName>
                                        </p:attrNameLst>
                                      </p:cBhvr>
                                      <p:to>
                                        <p:strVal val="0.5"/>
                                      </p:to>
                                    </p:set>
                                    <p:animEffect filter="image" prLst="opacity: 0.5">
                                      <p:cBhvr rctx="IE">
                                        <p:cTn id="7" dur="indefinite"/>
                                        <p:tgtEl>
                                          <p:spTgt spid="6"/>
                                        </p:tgtEl>
                                      </p:cBhvr>
                                    </p:animEffect>
                                  </p:childTnLst>
                                </p:cTn>
                              </p:par>
                            </p:childTnLst>
                          </p:cTn>
                        </p:par>
                        <p:par>
                          <p:cTn id="8" fill="hold">
                            <p:stCondLst>
                              <p:cond delay="0"/>
                            </p:stCondLst>
                            <p:childTnLst>
                              <p:par>
                                <p:cTn id="9" presetID="21" presetClass="exit" presetSubtype="8" fill="hold" nodeType="afterEffect">
                                  <p:stCondLst>
                                    <p:cond delay="0"/>
                                  </p:stCondLst>
                                  <p:childTnLst>
                                    <p:animEffect transition="out" filter="wheel(8)">
                                      <p:cBhvr>
                                        <p:cTn id="10" dur="5000"/>
                                        <p:tgtEl>
                                          <p:spTgt spid="6"/>
                                        </p:tgtEl>
                                      </p:cBhvr>
                                    </p:animEffect>
                                    <p:set>
                                      <p:cBhvr>
                                        <p:cTn id="11" dur="1" fill="hold">
                                          <p:stCondLst>
                                            <p:cond delay="4999"/>
                                          </p:stCondLst>
                                        </p:cTn>
                                        <p:tgtEl>
                                          <p:spTgt spid="6"/>
                                        </p:tgtEl>
                                        <p:attrNameLst>
                                          <p:attrName>style.visibility</p:attrName>
                                        </p:attrNameLst>
                                      </p:cBhvr>
                                      <p:to>
                                        <p:strVal val="hidden"/>
                                      </p:to>
                                    </p:set>
                                  </p:childTnLst>
                                </p:cTn>
                              </p:par>
                            </p:childTnLst>
                          </p:cTn>
                        </p:par>
                        <p:par>
                          <p:cTn id="12" fill="hold">
                            <p:stCondLst>
                              <p:cond delay="5000"/>
                            </p:stCondLst>
                            <p:childTnLst>
                              <p:par>
                                <p:cTn id="13" presetID="63" presetClass="path" presetSubtype="0" accel="50000" decel="50000" fill="hold" nodeType="afterEffect">
                                  <p:stCondLst>
                                    <p:cond delay="0"/>
                                  </p:stCondLst>
                                  <p:childTnLst>
                                    <p:animMotion origin="layout" path="M 4.44444E-6 0 L 0.70885 -0.3044 " pathEditMode="relative" rAng="0" ptsTypes="AA">
                                      <p:cBhvr>
                                        <p:cTn id="14" dur="5000" fill="hold"/>
                                        <p:tgtEl>
                                          <p:spTgt spid="5"/>
                                        </p:tgtEl>
                                        <p:attrNameLst>
                                          <p:attrName>ppt_x</p:attrName>
                                          <p:attrName>ppt_y</p:attrName>
                                        </p:attrNameLst>
                                      </p:cBhvr>
                                      <p:rCtr x="354" y="-152"/>
                                    </p:animMotion>
                                  </p:childTnLst>
                                </p:cTn>
                              </p:par>
                              <p:par>
                                <p:cTn id="15" presetID="63" presetClass="path" presetSubtype="0" accel="50000" decel="50000" fill="hold" nodeType="withEffect">
                                  <p:stCondLst>
                                    <p:cond delay="0"/>
                                  </p:stCondLst>
                                  <p:childTnLst>
                                    <p:animMotion origin="layout" path="M -8.33333E-7 1.48148E-6 L 0.83073 -0.21852 " pathEditMode="relative" rAng="0" ptsTypes="AA">
                                      <p:cBhvr>
                                        <p:cTn id="16" dur="5000" fill="hold"/>
                                        <p:tgtEl>
                                          <p:spTgt spid="3"/>
                                        </p:tgtEl>
                                        <p:attrNameLst>
                                          <p:attrName>ppt_x</p:attrName>
                                          <p:attrName>ppt_y</p:attrName>
                                        </p:attrNameLst>
                                      </p:cBhvr>
                                      <p:rCtr x="415" y="-109"/>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Picture 2" descr="C:\Documents and Settings\Dell\Escritorio\ciconiaciconia3.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med" advTm="5000">
    <p:blinds dir="vert"/>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267744" y="3284984"/>
            <a:ext cx="6174432" cy="2862322"/>
          </a:xfrm>
          <a:prstGeom prst="rect">
            <a:avLst/>
          </a:prstGeom>
        </p:spPr>
        <p:txBody>
          <a:bodyPr wrap="square">
            <a:spAutoFit/>
          </a:bodyPr>
          <a:lstStyle/>
          <a:p>
            <a:r>
              <a:rPr lang="es-ES" sz="2000" b="1" i="1" dirty="0" smtClean="0"/>
              <a:t>En raras ocasiones una especie  de nuestra fauna cobra el protagonismo de una ciudad o pueblo. Uno de estos casos excepcionales lo encontramos en Alfaro, que, en el último lustro, ha visto cómo su colonia de cigüeñas blancas aumenta su número de individuos año tras año, dejando perplejos y maravillados no sólo a sus diez mil habitantes, sino al cada vez mayor número de personas que se acercan a este rincón de La Rioja para contemplar tan fascinante y único espectáculo.</a:t>
            </a:r>
            <a:endParaRPr lang="es-ES" sz="2000" b="1" i="1" dirty="0"/>
          </a:p>
        </p:txBody>
      </p:sp>
      <p:pic>
        <p:nvPicPr>
          <p:cNvPr id="3" name="Picture 2" descr="C:\Documents and Settings\Dell\Escritorio\465px-Escudo_de_Alfaro_svg.png"/>
          <p:cNvPicPr>
            <a:picLocks noChangeAspect="1" noChangeArrowheads="1"/>
          </p:cNvPicPr>
          <p:nvPr/>
        </p:nvPicPr>
        <p:blipFill>
          <a:blip r:embed="rId2" cstate="print"/>
          <a:srcRect/>
          <a:stretch>
            <a:fillRect/>
          </a:stretch>
        </p:blipFill>
        <p:spPr bwMode="auto">
          <a:xfrm>
            <a:off x="539552" y="404664"/>
            <a:ext cx="1440160" cy="1855174"/>
          </a:xfrm>
          <a:prstGeom prst="rect">
            <a:avLst/>
          </a:prstGeom>
          <a:noFill/>
        </p:spPr>
      </p:pic>
      <p:pic>
        <p:nvPicPr>
          <p:cNvPr id="4" name="Picture 2" descr="https://lh5.googleusercontent.com/-Xn49uuNKY7s/UzzZWEMTGsI/AAAAAAAATcE/Ik7rcShBW0Q/w500-h333-no/tumblr_mipzbzlB911qfjvexo2_r1_500.gif"/>
          <p:cNvPicPr>
            <a:picLocks noChangeAspect="1" noChangeArrowheads="1" noCrop="1"/>
          </p:cNvPicPr>
          <p:nvPr/>
        </p:nvPicPr>
        <p:blipFill>
          <a:blip r:embed="rId3" cstate="print">
            <a:duotone>
              <a:schemeClr val="accent6">
                <a:shade val="45000"/>
                <a:satMod val="135000"/>
              </a:schemeClr>
              <a:prstClr val="white"/>
            </a:duotone>
          </a:blip>
          <a:srcRect/>
          <a:stretch>
            <a:fillRect/>
          </a:stretch>
        </p:blipFill>
        <p:spPr bwMode="auto">
          <a:xfrm>
            <a:off x="0" y="0"/>
            <a:ext cx="9224688" cy="6858000"/>
          </a:xfrm>
          <a:prstGeom prst="rect">
            <a:avLst/>
          </a:prstGeom>
          <a:noFill/>
        </p:spPr>
      </p:pic>
    </p:spTree>
  </p:cSld>
  <p:clrMapOvr>
    <a:masterClrMapping/>
  </p:clrMapOvr>
  <p:transition spd="med" advTm="25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par>
                          <p:cTn id="8" fill="hold">
                            <p:stCondLst>
                              <p:cond delay="0"/>
                            </p:stCondLst>
                            <p:childTnLst>
                              <p:par>
                                <p:cTn id="9" presetID="21" presetClass="exit" presetSubtype="8" fill="hold" nodeType="afterEffect">
                                  <p:stCondLst>
                                    <p:cond delay="0"/>
                                  </p:stCondLst>
                                  <p:childTnLst>
                                    <p:animEffect transition="out" filter="wheel(8)">
                                      <p:cBhvr>
                                        <p:cTn id="10" dur="5000"/>
                                        <p:tgtEl>
                                          <p:spTgt spid="4"/>
                                        </p:tgtEl>
                                      </p:cBhvr>
                                    </p:animEffect>
                                    <p:set>
                                      <p:cBhvr>
                                        <p:cTn id="11"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2" descr="C:\Documents and Settings\Dell\Escritorio\57181353.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3" name="Picture 2" descr="C:\Documents and Settings\Dell\Escritorio\gifs-animados-ciguenas-3526585.gif"/>
          <p:cNvPicPr>
            <a:picLocks noChangeAspect="1" noChangeArrowheads="1"/>
          </p:cNvPicPr>
          <p:nvPr/>
        </p:nvPicPr>
        <p:blipFill>
          <a:blip r:embed="rId3" cstate="print"/>
          <a:srcRect/>
          <a:stretch>
            <a:fillRect/>
          </a:stretch>
        </p:blipFill>
        <p:spPr bwMode="auto">
          <a:xfrm>
            <a:off x="0" y="908720"/>
            <a:ext cx="3096344" cy="1611771"/>
          </a:xfrm>
          <a:prstGeom prst="rect">
            <a:avLst/>
          </a:prstGeom>
          <a:noFill/>
        </p:spPr>
      </p:pic>
      <p:pic>
        <p:nvPicPr>
          <p:cNvPr id="4" name="Picture 2" descr="C:\Documents and Settings\Dell\Escritorio\gifs-animados-ciguenas-3526585.gif"/>
          <p:cNvPicPr>
            <a:picLocks noChangeAspect="1" noChangeArrowheads="1"/>
          </p:cNvPicPr>
          <p:nvPr/>
        </p:nvPicPr>
        <p:blipFill>
          <a:blip r:embed="rId3" cstate="print"/>
          <a:srcRect/>
          <a:stretch>
            <a:fillRect/>
          </a:stretch>
        </p:blipFill>
        <p:spPr bwMode="auto">
          <a:xfrm>
            <a:off x="4427984" y="404664"/>
            <a:ext cx="3096344" cy="1611771"/>
          </a:xfrm>
          <a:prstGeom prst="rect">
            <a:avLst/>
          </a:prstGeom>
          <a:noFill/>
        </p:spPr>
      </p:pic>
    </p:spTree>
  </p:cSld>
  <p:clrMapOvr>
    <a:masterClrMapping/>
  </p:clrMapOvr>
  <p:transition spd="med" advTm="5000">
    <p:blinds dir="ver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C:\Documents and Settings\Dell\Escritorio\52034423.jpg"/>
          <p:cNvPicPr>
            <a:picLocks noChangeAspect="1" noChangeArrowheads="1"/>
          </p:cNvPicPr>
          <p:nvPr/>
        </p:nvPicPr>
        <p:blipFill>
          <a:blip r:embed="rId2" cstate="print"/>
          <a:srcRect/>
          <a:stretch>
            <a:fillRect/>
          </a:stretch>
        </p:blipFill>
        <p:spPr bwMode="auto">
          <a:xfrm>
            <a:off x="-1" y="0"/>
            <a:ext cx="9170523" cy="6858000"/>
          </a:xfrm>
          <a:prstGeom prst="rect">
            <a:avLst/>
          </a:prstGeom>
          <a:noFill/>
        </p:spPr>
      </p:pic>
      <p:sp>
        <p:nvSpPr>
          <p:cNvPr id="4" name="3 Rectángulo"/>
          <p:cNvSpPr/>
          <p:nvPr/>
        </p:nvSpPr>
        <p:spPr>
          <a:xfrm>
            <a:off x="539552" y="332656"/>
            <a:ext cx="4572000" cy="1077218"/>
          </a:xfrm>
          <a:prstGeom prst="rect">
            <a:avLst/>
          </a:prstGeom>
          <a:ln>
            <a:solidFill>
              <a:schemeClr val="accent1"/>
            </a:solidFill>
          </a:ln>
        </p:spPr>
        <p:txBody>
          <a:bodyPr>
            <a:spAutoFit/>
          </a:bodyPr>
          <a:lstStyle/>
          <a:p>
            <a:r>
              <a:rPr lang="es-ES" sz="3200" b="1" i="1" dirty="0" smtClean="0"/>
              <a:t>(Más de 400 cigüeñas sobre un solo edificio)</a:t>
            </a:r>
            <a:endParaRPr lang="es-ES" sz="3200" b="1" i="1" dirty="0"/>
          </a:p>
        </p:txBody>
      </p:sp>
    </p:spTree>
  </p:cSld>
  <p:clrMapOvr>
    <a:masterClrMapping/>
  </p:clrMapOvr>
  <p:transition spd="med" advTm="9000">
    <p:blinds dir="ver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Picture 2" descr="C:\Documents and Settings\Dell\Escritorio\450px-Alfaro_-_Colegiata_de_San_Miguel_02.jpg"/>
          <p:cNvPicPr>
            <a:picLocks noChangeAspect="1" noChangeArrowheads="1"/>
          </p:cNvPicPr>
          <p:nvPr/>
        </p:nvPicPr>
        <p:blipFill>
          <a:blip r:embed="rId2" cstate="print"/>
          <a:srcRect/>
          <a:stretch>
            <a:fillRect/>
          </a:stretch>
        </p:blipFill>
        <p:spPr bwMode="auto">
          <a:xfrm>
            <a:off x="0" y="-2619672"/>
            <a:ext cx="9144000" cy="13969552"/>
          </a:xfrm>
          <a:prstGeom prst="rect">
            <a:avLst/>
          </a:prstGeom>
          <a:noFill/>
        </p:spPr>
      </p:pic>
    </p:spTree>
  </p:cSld>
  <p:clrMapOvr>
    <a:masterClrMapping/>
  </p:clrMapOvr>
  <p:transition spd="med" advTm="7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decel="50000" fill="hold" nodeType="afterEffect">
                                  <p:stCondLst>
                                    <p:cond delay="0"/>
                                  </p:stCondLst>
                                  <p:childTnLst>
                                    <p:animMotion origin="layout" path="M 0 -0.63703 L 0 0.33959 " pathEditMode="relative" rAng="0" ptsTypes="AA">
                                      <p:cBhvr>
                                        <p:cTn id="6" dur="5000" fill="hold"/>
                                        <p:tgtEl>
                                          <p:spTgt spid="60418"/>
                                        </p:tgtEl>
                                        <p:attrNameLst>
                                          <p:attrName>ppt_x</p:attrName>
                                          <p:attrName>ppt_y</p:attrName>
                                        </p:attrNameLst>
                                      </p:cBhvr>
                                      <p:rCtr x="0" y="488"/>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3203848" y="3212976"/>
            <a:ext cx="4572000" cy="2554545"/>
          </a:xfrm>
          <a:prstGeom prst="rect">
            <a:avLst/>
          </a:prstGeom>
        </p:spPr>
        <p:txBody>
          <a:bodyPr>
            <a:spAutoFit/>
          </a:bodyPr>
          <a:lstStyle/>
          <a:p>
            <a:r>
              <a:rPr lang="es-ES" sz="2000" b="1" i="1" dirty="0" smtClean="0"/>
              <a:t>Lo más curioso de tan singular colonia es que la casi totalidad de sus parejas de cigüeñas han elegido para la ubicación de sus nidos la Iglesia-Colegiata de San Miguel, templo de los siglos XVI y XVII construido </a:t>
            </a:r>
            <a:r>
              <a:rPr lang="es-ES" sz="2000" b="1" i="1" dirty="0" err="1" smtClean="0"/>
              <a:t>construido</a:t>
            </a:r>
            <a:r>
              <a:rPr lang="es-ES" sz="2000" b="1" i="1" dirty="0" smtClean="0"/>
              <a:t> con ladrillo macizo y elevada a la categoría de monumento histórico-artístico nacional en 1976.</a:t>
            </a:r>
            <a:endParaRPr lang="es-ES" sz="2000" b="1" i="1" dirty="0"/>
          </a:p>
        </p:txBody>
      </p:sp>
      <p:pic>
        <p:nvPicPr>
          <p:cNvPr id="3" name="Picture 2" descr="C:\Documents and Settings\Dell\Escritorio\465px-Escudo_de_Alfaro_svg.png"/>
          <p:cNvPicPr>
            <a:picLocks noChangeAspect="1" noChangeArrowheads="1"/>
          </p:cNvPicPr>
          <p:nvPr/>
        </p:nvPicPr>
        <p:blipFill>
          <a:blip r:embed="rId2" cstate="print"/>
          <a:srcRect/>
          <a:stretch>
            <a:fillRect/>
          </a:stretch>
        </p:blipFill>
        <p:spPr bwMode="auto">
          <a:xfrm>
            <a:off x="395536" y="332656"/>
            <a:ext cx="2036505" cy="2623369"/>
          </a:xfrm>
          <a:prstGeom prst="rect">
            <a:avLst/>
          </a:prstGeom>
          <a:noFill/>
        </p:spPr>
      </p:pic>
      <p:pic>
        <p:nvPicPr>
          <p:cNvPr id="4" name="Picture 2" descr="https://lh5.googleusercontent.com/-Xn49uuNKY7s/UzzZWEMTGsI/AAAAAAAATcE/Ik7rcShBW0Q/w500-h333-no/tumblr_mipzbzlB911qfjvexo2_r1_500.gif"/>
          <p:cNvPicPr>
            <a:picLocks noChangeAspect="1" noChangeArrowheads="1" noCrop="1"/>
          </p:cNvPicPr>
          <p:nvPr/>
        </p:nvPicPr>
        <p:blipFill>
          <a:blip r:embed="rId3" cstate="print">
            <a:duotone>
              <a:schemeClr val="accent2">
                <a:shade val="45000"/>
                <a:satMod val="135000"/>
              </a:schemeClr>
              <a:prstClr val="white"/>
            </a:duotone>
          </a:blip>
          <a:srcRect/>
          <a:stretch>
            <a:fillRect/>
          </a:stretch>
        </p:blipFill>
        <p:spPr bwMode="auto">
          <a:xfrm>
            <a:off x="0" y="0"/>
            <a:ext cx="9224688" cy="6858000"/>
          </a:xfrm>
          <a:prstGeom prst="rect">
            <a:avLst/>
          </a:prstGeom>
          <a:noFill/>
        </p:spPr>
      </p:pic>
    </p:spTree>
  </p:cSld>
  <p:clrMapOvr>
    <a:masterClrMapping/>
  </p:clrMapOvr>
  <p:transition spd="med" advTm="21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par>
                          <p:cTn id="8" fill="hold">
                            <p:stCondLst>
                              <p:cond delay="0"/>
                            </p:stCondLst>
                            <p:childTnLst>
                              <p:par>
                                <p:cTn id="9" presetID="21" presetClass="exit" presetSubtype="8" fill="hold" nodeType="afterEffect">
                                  <p:stCondLst>
                                    <p:cond delay="0"/>
                                  </p:stCondLst>
                                  <p:childTnLst>
                                    <p:animEffect transition="out" filter="wheel(8)">
                                      <p:cBhvr>
                                        <p:cTn id="10" dur="5000"/>
                                        <p:tgtEl>
                                          <p:spTgt spid="4"/>
                                        </p:tgtEl>
                                      </p:cBhvr>
                                    </p:animEffect>
                                    <p:set>
                                      <p:cBhvr>
                                        <p:cTn id="11"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descr="C:\Documents and Settings\Dell\Escritorio\52034423.jpg"/>
          <p:cNvPicPr>
            <a:picLocks noChangeAspect="1" noChangeArrowheads="1"/>
          </p:cNvPicPr>
          <p:nvPr/>
        </p:nvPicPr>
        <p:blipFill>
          <a:blip r:embed="rId2" cstate="print"/>
          <a:srcRect/>
          <a:stretch>
            <a:fillRect/>
          </a:stretch>
        </p:blipFill>
        <p:spPr bwMode="auto">
          <a:xfrm>
            <a:off x="-1" y="0"/>
            <a:ext cx="9170523" cy="6858000"/>
          </a:xfrm>
          <a:prstGeom prst="rect">
            <a:avLst/>
          </a:prstGeom>
          <a:noFill/>
        </p:spPr>
      </p:pic>
    </p:spTree>
  </p:cSld>
  <p:clrMapOvr>
    <a:masterClrMapping/>
  </p:clrMapOvr>
  <p:transition spd="med" advTm="5000">
    <p:blinds dir="ver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2" descr="C:\Documents and Settings\Dell\Escritorio\CIGEAS~1.JPG"/>
          <p:cNvPicPr>
            <a:picLocks noChangeAspect="1" noChangeArrowheads="1"/>
          </p:cNvPicPr>
          <p:nvPr/>
        </p:nvPicPr>
        <p:blipFill>
          <a:blip r:embed="rId2" cstate="print"/>
          <a:srcRect/>
          <a:stretch>
            <a:fillRect/>
          </a:stretch>
        </p:blipFill>
        <p:spPr bwMode="auto">
          <a:xfrm>
            <a:off x="0" y="0"/>
            <a:ext cx="9140902" cy="6858000"/>
          </a:xfrm>
          <a:prstGeom prst="rect">
            <a:avLst/>
          </a:prstGeom>
          <a:noFill/>
        </p:spPr>
      </p:pic>
      <p:pic>
        <p:nvPicPr>
          <p:cNvPr id="3" name="Picture 2" descr="C:\Documents and Settings\Dell\Escritorio\gifs-animados-ciguenas-3526585.gif"/>
          <p:cNvPicPr>
            <a:picLocks noChangeAspect="1" noChangeArrowheads="1"/>
          </p:cNvPicPr>
          <p:nvPr/>
        </p:nvPicPr>
        <p:blipFill>
          <a:blip r:embed="rId3" cstate="print"/>
          <a:srcRect/>
          <a:stretch>
            <a:fillRect/>
          </a:stretch>
        </p:blipFill>
        <p:spPr bwMode="auto">
          <a:xfrm>
            <a:off x="899592" y="3645024"/>
            <a:ext cx="3096344" cy="1611771"/>
          </a:xfrm>
          <a:prstGeom prst="rect">
            <a:avLst/>
          </a:prstGeom>
          <a:noFill/>
        </p:spPr>
      </p:pic>
    </p:spTree>
  </p:cSld>
  <p:clrMapOvr>
    <a:masterClrMapping/>
  </p:clrMapOvr>
  <p:transition spd="med" advTm="5000">
    <p:blinds dir="ver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3" name="Rectangle 1"/>
          <p:cNvSpPr>
            <a:spLocks noChangeArrowheads="1"/>
          </p:cNvSpPr>
          <p:nvPr/>
        </p:nvSpPr>
        <p:spPr bwMode="auto">
          <a:xfrm>
            <a:off x="971600" y="2348880"/>
            <a:ext cx="7884368" cy="424731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s-ES" sz="1800" b="1" i="1" strike="noStrike" cap="none" normalizeH="0" baseline="0" dirty="0" smtClean="0">
                <a:ln>
                  <a:noFill/>
                </a:ln>
                <a:solidFill>
                  <a:schemeClr val="tx1"/>
                </a:solidFill>
                <a:effectLst/>
                <a:latin typeface="+mj-lt"/>
              </a:rPr>
              <a:t>Durante la temporada de cría, las continuas aportaciones de ramajes para los nidos y de alimento para los pollos generan un incesante y espectacular  tránsito aéreo de cigüeñas, a la vez que sus gorgoteos se dejan oír como forma de saludo y bienvenida entre las distintas parejas. Más tarde, en plena época estival, cuando las jóvenes inician sus primeros vuelos, el espectáculo de más de cuatrocientas cigüeñas sobre San Miguel se torna grandioso e inolvidable, especialmente cuando la colonia es observada al contraluz de los rojizos crepúsculos.</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800" b="1" i="1" strike="noStrike" cap="none" normalizeH="0" baseline="0" dirty="0" smtClean="0">
                <a:ln>
                  <a:noFill/>
                </a:ln>
                <a:solidFill>
                  <a:schemeClr val="tx1"/>
                </a:solidFill>
                <a:effectLst/>
                <a:latin typeface="+mj-lt"/>
              </a:rPr>
              <a:t> </a:t>
            </a:r>
            <a:r>
              <a:rPr kumimoji="0" lang="es-ES" b="1" i="1" strike="noStrike" cap="none" normalizeH="0" baseline="0" dirty="0" smtClean="0">
                <a:ln>
                  <a:noFill/>
                </a:ln>
                <a:solidFill>
                  <a:schemeClr val="tx1"/>
                </a:solidFill>
                <a:effectLst/>
                <a:latin typeface="+mj-lt"/>
              </a:rPr>
              <a:t>   Los</a:t>
            </a:r>
            <a:r>
              <a:rPr kumimoji="0" lang="es-ES" b="1" i="1" strike="noStrike" cap="none" normalizeH="0" baseline="0" dirty="0" smtClean="0">
                <a:ln>
                  <a:noFill/>
                </a:ln>
                <a:effectLst/>
                <a:latin typeface="+mj-lt"/>
              </a:rPr>
              <a:t> </a:t>
            </a:r>
            <a:r>
              <a:rPr lang="es-ES" b="1" i="1" dirty="0" smtClean="0">
                <a:latin typeface="+mj-lt"/>
              </a:rPr>
              <a:t>Factores </a:t>
            </a:r>
            <a:r>
              <a:rPr kumimoji="0" lang="es-ES" b="1" i="1" strike="noStrike" cap="none" normalizeH="0" baseline="0" dirty="0" smtClean="0">
                <a:ln>
                  <a:noFill/>
                </a:ln>
                <a:solidFill>
                  <a:schemeClr val="tx1"/>
                </a:solidFill>
                <a:effectLst/>
                <a:latin typeface="+mj-lt"/>
              </a:rPr>
              <a:t>que han intervenido en tan próspera situación de la colonia radican en varias causas esenciales. Por una parte, tenemos la recuperación general que está experimentando la población de cigüeñas blancas españolas en los últimos siete años, después de varias décadas de desenfrenado descenso en toda Europa. Otra de las causas es el medio agrícola de esta región del Valle del Ebro, caracterizado por sus abundantes cultivos de regadío, que supone un hábitat perfecto para la biología de la especie</a:t>
            </a:r>
            <a:r>
              <a:rPr kumimoji="0" lang="es-ES" sz="1600" b="1" i="1" strike="noStrike" cap="none" normalizeH="0" baseline="0" dirty="0" smtClean="0">
                <a:ln>
                  <a:noFill/>
                </a:ln>
                <a:solidFill>
                  <a:schemeClr val="tx1"/>
                </a:solidFill>
                <a:effectLst/>
                <a:latin typeface="+mj-lt"/>
              </a:rPr>
              <a:t>.</a:t>
            </a:r>
          </a:p>
        </p:txBody>
      </p:sp>
      <p:pic>
        <p:nvPicPr>
          <p:cNvPr id="3074" name="Picture 2" descr="Gran concentración de cigüeñas"/>
          <p:cNvPicPr>
            <a:picLocks noChangeAspect="1" noChangeArrowheads="1"/>
          </p:cNvPicPr>
          <p:nvPr/>
        </p:nvPicPr>
        <p:blipFill>
          <a:blip r:embed="rId2" cstate="print"/>
          <a:srcRect/>
          <a:stretch>
            <a:fillRect/>
          </a:stretch>
        </p:blipFill>
        <p:spPr bwMode="auto">
          <a:xfrm>
            <a:off x="683568" y="332656"/>
            <a:ext cx="2476500" cy="1676400"/>
          </a:xfrm>
          <a:prstGeom prst="rect">
            <a:avLst/>
          </a:prstGeom>
          <a:noFill/>
          <a:effectLst>
            <a:softEdge rad="317500"/>
          </a:effectLst>
        </p:spPr>
      </p:pic>
      <p:pic>
        <p:nvPicPr>
          <p:cNvPr id="4" name="Picture 2" descr="https://lh5.googleusercontent.com/-Xn49uuNKY7s/UzzZWEMTGsI/AAAAAAAATcE/Ik7rcShBW0Q/w500-h333-no/tumblr_mipzbzlB911qfjvexo2_r1_500.gif"/>
          <p:cNvPicPr>
            <a:picLocks noChangeAspect="1" noChangeArrowheads="1" noCrop="1"/>
          </p:cNvPicPr>
          <p:nvPr/>
        </p:nvPicPr>
        <p:blipFill>
          <a:blip r:embed="rId3" cstate="print">
            <a:duotone>
              <a:schemeClr val="accent4">
                <a:shade val="45000"/>
                <a:satMod val="135000"/>
              </a:schemeClr>
              <a:prstClr val="white"/>
            </a:duotone>
          </a:blip>
          <a:srcRect/>
          <a:stretch>
            <a:fillRect/>
          </a:stretch>
        </p:blipFill>
        <p:spPr bwMode="auto">
          <a:xfrm>
            <a:off x="0" y="0"/>
            <a:ext cx="9224688" cy="6858000"/>
          </a:xfrm>
          <a:prstGeom prst="rect">
            <a:avLst/>
          </a:prstGeom>
          <a:noFill/>
        </p:spPr>
      </p:pic>
    </p:spTree>
  </p:cSld>
  <p:clrMapOvr>
    <a:masterClrMapping/>
  </p:clrMapOvr>
  <p:transition spd="med" advTm="60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par>
                          <p:cTn id="8" fill="hold">
                            <p:stCondLst>
                              <p:cond delay="0"/>
                            </p:stCondLst>
                            <p:childTnLst>
                              <p:par>
                                <p:cTn id="9" presetID="21" presetClass="exit" presetSubtype="8" fill="hold" nodeType="afterEffect">
                                  <p:stCondLst>
                                    <p:cond delay="0"/>
                                  </p:stCondLst>
                                  <p:childTnLst>
                                    <p:animEffect transition="out" filter="wheel(8)">
                                      <p:cBhvr>
                                        <p:cTn id="10" dur="5000"/>
                                        <p:tgtEl>
                                          <p:spTgt spid="4"/>
                                        </p:tgtEl>
                                      </p:cBhvr>
                                    </p:animEffect>
                                    <p:set>
                                      <p:cBhvr>
                                        <p:cTn id="11"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9" name="Picture 3" descr="C:\Documents and Settings\Dell\Escritorio\ciguenasg.jpg"/>
          <p:cNvPicPr>
            <a:picLocks noChangeAspect="1" noChangeArrowheads="1"/>
          </p:cNvPicPr>
          <p:nvPr/>
        </p:nvPicPr>
        <p:blipFill>
          <a:blip r:embed="rId2" cstate="print"/>
          <a:srcRect/>
          <a:stretch>
            <a:fillRect/>
          </a:stretch>
        </p:blipFill>
        <p:spPr bwMode="auto">
          <a:xfrm>
            <a:off x="0" y="0"/>
            <a:ext cx="9235104" cy="6858000"/>
          </a:xfrm>
          <a:prstGeom prst="rect">
            <a:avLst/>
          </a:prstGeom>
          <a:noFill/>
        </p:spPr>
      </p:pic>
    </p:spTree>
  </p:cSld>
  <p:clrMapOvr>
    <a:masterClrMapping/>
  </p:clrMapOvr>
  <p:transition spd="med" advTm="5000">
    <p:blinds dir="ver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descr="C:\Documents and Settings\Dell\Escritorio\AlfaroDSC00413.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med" advTm="5000">
    <p:blinds dir="ver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555776" y="3789040"/>
            <a:ext cx="6390456" cy="2862322"/>
          </a:xfrm>
          <a:prstGeom prst="rect">
            <a:avLst/>
          </a:prstGeom>
        </p:spPr>
        <p:txBody>
          <a:bodyPr wrap="square">
            <a:spAutoFit/>
          </a:bodyPr>
          <a:lstStyle/>
          <a:p>
            <a:r>
              <a:rPr lang="es-ES" b="1" i="1" dirty="0" smtClean="0"/>
              <a:t>Evidentemente, estas causas no justifican por sí solas la formación de tan fabulosa colonia, ya que otras localidades de esta región tampoco son ajenas a ellas, y, sin embargo, no se ha producido este fenómeno. Y es aquí donde llegamos a la tercera causa fundamental: las características arquitectónicas de San Miguel, con 2000 metros cuadrados de superficie con abundantes y amplias cornisas, pináculos, repisas y demás superficies que la convierten en lugar óptimo e inigualable para la ubicación de tantos nidos y, sin los cuales,  no hubiera sido posible la magnitud que ha alcanzado la colonia.</a:t>
            </a:r>
            <a:endParaRPr lang="es-ES" b="1" i="1" dirty="0"/>
          </a:p>
        </p:txBody>
      </p:sp>
      <p:pic>
        <p:nvPicPr>
          <p:cNvPr id="3" name="Picture 2" descr="C:\Documents and Settings\Dell\Escritorio\VueloCigu_06.jpg"/>
          <p:cNvPicPr>
            <a:picLocks noChangeAspect="1" noChangeArrowheads="1"/>
          </p:cNvPicPr>
          <p:nvPr/>
        </p:nvPicPr>
        <p:blipFill>
          <a:blip r:embed="rId2" cstate="print"/>
          <a:srcRect/>
          <a:stretch>
            <a:fillRect/>
          </a:stretch>
        </p:blipFill>
        <p:spPr bwMode="auto">
          <a:xfrm>
            <a:off x="0" y="0"/>
            <a:ext cx="9144000" cy="2060848"/>
          </a:xfrm>
          <a:prstGeom prst="rect">
            <a:avLst/>
          </a:prstGeom>
          <a:noFill/>
        </p:spPr>
      </p:pic>
      <p:pic>
        <p:nvPicPr>
          <p:cNvPr id="4" name="Picture 2" descr="Gran concentración de cigüeñas"/>
          <p:cNvPicPr>
            <a:picLocks noChangeAspect="1" noChangeArrowheads="1"/>
          </p:cNvPicPr>
          <p:nvPr/>
        </p:nvPicPr>
        <p:blipFill>
          <a:blip r:embed="rId3" cstate="print"/>
          <a:srcRect/>
          <a:stretch>
            <a:fillRect/>
          </a:stretch>
        </p:blipFill>
        <p:spPr bwMode="auto">
          <a:xfrm>
            <a:off x="251520" y="2204864"/>
            <a:ext cx="2476500" cy="1676400"/>
          </a:xfrm>
          <a:prstGeom prst="rect">
            <a:avLst/>
          </a:prstGeom>
          <a:noFill/>
          <a:effectLst>
            <a:softEdge rad="317500"/>
          </a:effectLst>
        </p:spPr>
      </p:pic>
      <p:pic>
        <p:nvPicPr>
          <p:cNvPr id="5" name="Picture 2" descr="https://lh5.googleusercontent.com/-Xn49uuNKY7s/UzzZWEMTGsI/AAAAAAAATcE/Ik7rcShBW0Q/w500-h333-no/tumblr_mipzbzlB911qfjvexo2_r1_500.gif"/>
          <p:cNvPicPr>
            <a:picLocks noChangeAspect="1" noChangeArrowheads="1" noCrop="1"/>
          </p:cNvPicPr>
          <p:nvPr/>
        </p:nvPicPr>
        <p:blipFill>
          <a:blip r:embed="rId4" cstate="print">
            <a:duotone>
              <a:schemeClr val="accent3">
                <a:shade val="45000"/>
                <a:satMod val="135000"/>
              </a:schemeClr>
              <a:prstClr val="white"/>
            </a:duotone>
          </a:blip>
          <a:srcRect/>
          <a:stretch>
            <a:fillRect/>
          </a:stretch>
        </p:blipFill>
        <p:spPr bwMode="auto">
          <a:xfrm>
            <a:off x="-80688" y="0"/>
            <a:ext cx="9224688" cy="6858000"/>
          </a:xfrm>
          <a:prstGeom prst="rect">
            <a:avLst/>
          </a:prstGeom>
          <a:noFill/>
        </p:spPr>
      </p:pic>
    </p:spTree>
  </p:cSld>
  <p:clrMapOvr>
    <a:masterClrMapping/>
  </p:clrMapOvr>
  <p:transition spd="med" advTm="35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5"/>
                                      </p:to>
                                    </p:set>
                                    <p:animEffect filter="image" prLst="opacity: 0.5">
                                      <p:cBhvr rctx="IE">
                                        <p:cTn id="7" dur="indefinite"/>
                                        <p:tgtEl>
                                          <p:spTgt spid="5"/>
                                        </p:tgtEl>
                                      </p:cBhvr>
                                    </p:animEffect>
                                  </p:childTnLst>
                                </p:cTn>
                              </p:par>
                            </p:childTnLst>
                          </p:cTn>
                        </p:par>
                        <p:par>
                          <p:cTn id="8" fill="hold">
                            <p:stCondLst>
                              <p:cond delay="0"/>
                            </p:stCondLst>
                            <p:childTnLst>
                              <p:par>
                                <p:cTn id="9" presetID="21" presetClass="exit" presetSubtype="8" fill="hold" nodeType="afterEffect">
                                  <p:stCondLst>
                                    <p:cond delay="0"/>
                                  </p:stCondLst>
                                  <p:childTnLst>
                                    <p:animEffect transition="out" filter="wheel(8)">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C:\Documents and Settings\Dell\Escritorio\CIGUEÑAS\fotocigeas0006.jpg"/>
          <p:cNvPicPr>
            <a:picLocks noChangeAspect="1" noChangeArrowheads="1"/>
          </p:cNvPicPr>
          <p:nvPr/>
        </p:nvPicPr>
        <p:blipFill>
          <a:blip r:embed="rId2" cstate="print"/>
          <a:srcRect/>
          <a:stretch>
            <a:fillRect/>
          </a:stretch>
        </p:blipFill>
        <p:spPr bwMode="auto">
          <a:xfrm>
            <a:off x="-1" y="0"/>
            <a:ext cx="9186609" cy="6858000"/>
          </a:xfrm>
          <a:prstGeom prst="rect">
            <a:avLst/>
          </a:prstGeom>
          <a:noFill/>
        </p:spPr>
      </p:pic>
    </p:spTree>
  </p:cSld>
  <p:clrMapOvr>
    <a:masterClrMapping/>
  </p:clrMapOvr>
  <p:transition spd="med" advTm="5000">
    <p:blinds dir="ver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descr="C:\Documents and Settings\Dell\Escritorio\AlfaroDSC00408.JP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Tree>
  </p:cSld>
  <p:clrMapOvr>
    <a:masterClrMapping/>
  </p:clrMapOvr>
  <p:transition spd="med" advTm="5000">
    <p:blinds dir="vert"/>
    <p:sndAc>
      <p:stSnd>
        <p:snd r:embed="rId2" name="The-Shadows-The-girls.wav"/>
      </p:stSnd>
    </p:sndAc>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691680" y="3212976"/>
            <a:ext cx="6858000" cy="3139321"/>
          </a:xfrm>
          <a:prstGeom prst="rect">
            <a:avLst/>
          </a:prstGeom>
        </p:spPr>
        <p:txBody>
          <a:bodyPr wrap="square">
            <a:spAutoFit/>
          </a:bodyPr>
          <a:lstStyle/>
          <a:p>
            <a:r>
              <a:rPr lang="es-ES" b="1" i="1" dirty="0" smtClean="0"/>
              <a:t>Debido a tan extraordinaria densidad, la colonia genera una auténtica aula para el conocimiento biológico y científico de la especie. Y es que, aquí, diversas pautas de su comportamiento se trastocan con relación a otros asentamientos de cigüeñas. Así,  las relaciones </a:t>
            </a:r>
            <a:r>
              <a:rPr lang="es-ES" b="1" i="1" dirty="0" err="1" smtClean="0"/>
              <a:t>intraespecíficas</a:t>
            </a:r>
            <a:r>
              <a:rPr lang="es-ES" b="1" i="1" dirty="0" smtClean="0"/>
              <a:t> habituales de la cigüeña blanca se ven alteradas en facetas tales como la territorialidad que les caracteriza. La cercanía que existe entre los distintos nidos favorece que los pollos volanderos se cambien con extraordinaria frecuencia de unos nidos a otros. Esta proximidad, a su vez, despierta en las cigüeñas adultas fuertes tendencias cleptómanas ya que se apropian de los materiales que conforman los nidos vecinos, para transportarlos a los suyos propios</a:t>
            </a:r>
            <a:endParaRPr lang="es-ES" b="1" i="1" dirty="0"/>
          </a:p>
        </p:txBody>
      </p:sp>
      <p:pic>
        <p:nvPicPr>
          <p:cNvPr id="3" name="Picture 2" descr="Gran concentración de cigüeñas"/>
          <p:cNvPicPr>
            <a:picLocks noChangeAspect="1" noChangeArrowheads="1"/>
          </p:cNvPicPr>
          <p:nvPr/>
        </p:nvPicPr>
        <p:blipFill>
          <a:blip r:embed="rId2" cstate="print"/>
          <a:srcRect/>
          <a:stretch>
            <a:fillRect/>
          </a:stretch>
        </p:blipFill>
        <p:spPr bwMode="auto">
          <a:xfrm>
            <a:off x="539552" y="332656"/>
            <a:ext cx="3084888" cy="2088232"/>
          </a:xfrm>
          <a:prstGeom prst="rect">
            <a:avLst/>
          </a:prstGeom>
          <a:noFill/>
          <a:effectLst>
            <a:softEdge rad="317500"/>
          </a:effectLst>
        </p:spPr>
      </p:pic>
      <p:pic>
        <p:nvPicPr>
          <p:cNvPr id="4" name="Picture 2" descr="https://lh5.googleusercontent.com/-Xn49uuNKY7s/UzzZWEMTGsI/AAAAAAAATcE/Ik7rcShBW0Q/w500-h333-no/tumblr_mipzbzlB911qfjvexo2_r1_500.gif"/>
          <p:cNvPicPr>
            <a:picLocks noChangeAspect="1" noChangeArrowheads="1" noCrop="1"/>
          </p:cNvPicPr>
          <p:nvPr/>
        </p:nvPicPr>
        <p:blipFill>
          <a:blip r:embed="rId3" cstate="print">
            <a:duotone>
              <a:schemeClr val="accent5">
                <a:shade val="45000"/>
                <a:satMod val="135000"/>
              </a:schemeClr>
              <a:prstClr val="white"/>
            </a:duotone>
          </a:blip>
          <a:srcRect/>
          <a:stretch>
            <a:fillRect/>
          </a:stretch>
        </p:blipFill>
        <p:spPr bwMode="auto">
          <a:xfrm>
            <a:off x="0" y="0"/>
            <a:ext cx="9224688" cy="6858000"/>
          </a:xfrm>
          <a:prstGeom prst="rect">
            <a:avLst/>
          </a:prstGeom>
          <a:noFill/>
        </p:spPr>
      </p:pic>
    </p:spTree>
  </p:cSld>
  <p:clrMapOvr>
    <a:masterClrMapping/>
  </p:clrMapOvr>
  <p:transition spd="med" advTm="40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par>
                          <p:cTn id="8" fill="hold">
                            <p:stCondLst>
                              <p:cond delay="0"/>
                            </p:stCondLst>
                            <p:childTnLst>
                              <p:par>
                                <p:cTn id="9" presetID="21" presetClass="exit" presetSubtype="8" fill="hold" nodeType="afterEffect">
                                  <p:stCondLst>
                                    <p:cond delay="0"/>
                                  </p:stCondLst>
                                  <p:childTnLst>
                                    <p:animEffect transition="out" filter="wheel(8)">
                                      <p:cBhvr>
                                        <p:cTn id="10" dur="5000"/>
                                        <p:tgtEl>
                                          <p:spTgt spid="4"/>
                                        </p:tgtEl>
                                      </p:cBhvr>
                                    </p:animEffect>
                                    <p:set>
                                      <p:cBhvr>
                                        <p:cTn id="11"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C:\Documents and Settings\Dell\Escritorio\CIGUEÑAS\fotoalfaro51pag.jpg"/>
          <p:cNvPicPr>
            <a:picLocks noChangeAspect="1" noChangeArrowheads="1"/>
          </p:cNvPicPr>
          <p:nvPr/>
        </p:nvPicPr>
        <p:blipFill>
          <a:blip r:embed="rId2" cstate="print"/>
          <a:srcRect/>
          <a:stretch>
            <a:fillRect/>
          </a:stretch>
        </p:blipFill>
        <p:spPr bwMode="auto">
          <a:xfrm>
            <a:off x="0" y="0"/>
            <a:ext cx="9280960" cy="6858000"/>
          </a:xfrm>
          <a:prstGeom prst="rect">
            <a:avLst/>
          </a:prstGeom>
          <a:noFill/>
        </p:spPr>
      </p:pic>
    </p:spTree>
  </p:cSld>
  <p:clrMapOvr>
    <a:masterClrMapping/>
  </p:clrMapOvr>
  <p:transition spd="med" advTm="5000">
    <p:blinds dir="vert"/>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C:\Documents and Settings\Dell\Escritorio\CIGUEÑAS\72-tasa-de-ocupacion-de-los-nidos-muy-alta-en-la-colegiata-san-miguel-de-alfaro-febrero-2011-640x640x80.jpg"/>
          <p:cNvPicPr>
            <a:picLocks noChangeAspect="1" noChangeArrowheads="1"/>
          </p:cNvPicPr>
          <p:nvPr/>
        </p:nvPicPr>
        <p:blipFill>
          <a:blip r:embed="rId2" cstate="print"/>
          <a:srcRect/>
          <a:stretch>
            <a:fillRect/>
          </a:stretch>
        </p:blipFill>
        <p:spPr bwMode="auto">
          <a:xfrm>
            <a:off x="0" y="0"/>
            <a:ext cx="9154248" cy="6858000"/>
          </a:xfrm>
          <a:prstGeom prst="rect">
            <a:avLst/>
          </a:prstGeom>
          <a:noFill/>
        </p:spPr>
      </p:pic>
    </p:spTree>
  </p:cSld>
  <p:clrMapOvr>
    <a:masterClrMapping/>
  </p:clrMapOvr>
  <p:transition spd="med" advTm="5000">
    <p:blinds dir="vert"/>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3923928" y="3933056"/>
            <a:ext cx="4572000" cy="2308324"/>
          </a:xfrm>
          <a:prstGeom prst="rect">
            <a:avLst/>
          </a:prstGeom>
        </p:spPr>
        <p:txBody>
          <a:bodyPr>
            <a:spAutoFit/>
          </a:bodyPr>
          <a:lstStyle/>
          <a:p>
            <a:r>
              <a:rPr lang="es-ES" b="1" i="1" dirty="0" smtClean="0"/>
              <a:t>Como consecuencia del espectáculo urbano y turístico que comienza a surgir en Alfaro por tan alto número de cigüeñas, con el añadido de que estas aves se muestran para los cultivos agrícolas como un inestimable plaguicida ecológico, no es de extrañar el interés, respeto y cariño que sienten todos los </a:t>
            </a:r>
            <a:r>
              <a:rPr lang="es-ES" b="1" i="1" dirty="0" err="1" smtClean="0"/>
              <a:t>alfareños</a:t>
            </a:r>
            <a:r>
              <a:rPr lang="es-ES" b="1" i="1" dirty="0" smtClean="0"/>
              <a:t> por sus cigüeñas.</a:t>
            </a:r>
            <a:endParaRPr lang="es-ES" b="1" i="1" dirty="0"/>
          </a:p>
        </p:txBody>
      </p:sp>
      <p:pic>
        <p:nvPicPr>
          <p:cNvPr id="3" name="Picture 2" descr="Gran concentración de cigüeñas"/>
          <p:cNvPicPr>
            <a:picLocks noChangeAspect="1" noChangeArrowheads="1"/>
          </p:cNvPicPr>
          <p:nvPr/>
        </p:nvPicPr>
        <p:blipFill>
          <a:blip r:embed="rId2" cstate="print"/>
          <a:srcRect/>
          <a:stretch>
            <a:fillRect/>
          </a:stretch>
        </p:blipFill>
        <p:spPr bwMode="auto">
          <a:xfrm>
            <a:off x="467544" y="404664"/>
            <a:ext cx="3510390" cy="2376264"/>
          </a:xfrm>
          <a:prstGeom prst="rect">
            <a:avLst/>
          </a:prstGeom>
          <a:noFill/>
          <a:effectLst>
            <a:softEdge rad="317500"/>
          </a:effectLst>
        </p:spPr>
      </p:pic>
      <p:pic>
        <p:nvPicPr>
          <p:cNvPr id="4" name="Picture 2" descr="https://lh5.googleusercontent.com/-Xn49uuNKY7s/UzzZWEMTGsI/AAAAAAAATcE/Ik7rcShBW0Q/w500-h333-no/tumblr_mipzbzlB911qfjvexo2_r1_500.gif"/>
          <p:cNvPicPr>
            <a:picLocks noChangeAspect="1" noChangeArrowheads="1" noCrop="1"/>
          </p:cNvPicPr>
          <p:nvPr/>
        </p:nvPicPr>
        <p:blipFill>
          <a:blip r:embed="rId3" cstate="print">
            <a:duotone>
              <a:schemeClr val="accent3">
                <a:shade val="45000"/>
                <a:satMod val="135000"/>
              </a:schemeClr>
              <a:prstClr val="white"/>
            </a:duotone>
          </a:blip>
          <a:srcRect/>
          <a:stretch>
            <a:fillRect/>
          </a:stretch>
        </p:blipFill>
        <p:spPr bwMode="auto">
          <a:xfrm>
            <a:off x="0" y="0"/>
            <a:ext cx="9224688" cy="6858000"/>
          </a:xfrm>
          <a:prstGeom prst="rect">
            <a:avLst/>
          </a:prstGeom>
          <a:noFill/>
        </p:spPr>
      </p:pic>
    </p:spTree>
  </p:cSld>
  <p:clrMapOvr>
    <a:masterClrMapping/>
  </p:clrMapOvr>
  <p:transition spd="med" advTm="22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par>
                          <p:cTn id="8" fill="hold">
                            <p:stCondLst>
                              <p:cond delay="0"/>
                            </p:stCondLst>
                            <p:childTnLst>
                              <p:par>
                                <p:cTn id="9" presetID="21" presetClass="exit" presetSubtype="8" fill="hold" nodeType="afterEffect">
                                  <p:stCondLst>
                                    <p:cond delay="0"/>
                                  </p:stCondLst>
                                  <p:childTnLst>
                                    <p:animEffect transition="out" filter="wheel(8)">
                                      <p:cBhvr>
                                        <p:cTn id="10" dur="5000"/>
                                        <p:tgtEl>
                                          <p:spTgt spid="4"/>
                                        </p:tgtEl>
                                      </p:cBhvr>
                                    </p:animEffect>
                                    <p:set>
                                      <p:cBhvr>
                                        <p:cTn id="11"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CIGUEA~1.GIF"/>
          <p:cNvPicPr>
            <a:picLocks noChangeAspect="1" noChangeArrowheads="1" noCrop="1"/>
          </p:cNvPicPr>
          <p:nvPr/>
        </p:nvPicPr>
        <p:blipFill>
          <a:blip r:embed="rId2" cstate="print"/>
          <a:srcRect/>
          <a:stretch>
            <a:fillRect/>
          </a:stretch>
        </p:blipFill>
        <p:spPr bwMode="auto">
          <a:xfrm>
            <a:off x="-1" y="0"/>
            <a:ext cx="9157727" cy="6858000"/>
          </a:xfrm>
          <a:prstGeom prst="rect">
            <a:avLst/>
          </a:prstGeom>
          <a:noFill/>
        </p:spPr>
      </p:pic>
    </p:spTree>
  </p:cSld>
  <p:clrMapOvr>
    <a:masterClrMapping/>
  </p:clrMapOvr>
  <p:transition spd="med" advTm="11000">
    <p:blinds dir="vert"/>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C:\Documents and Settings\Dell\Escritorio\CIGUEÑAS\fotocigeas0007.jpg"/>
          <p:cNvPicPr>
            <a:picLocks noChangeAspect="1" noChangeArrowheads="1"/>
          </p:cNvPicPr>
          <p:nvPr/>
        </p:nvPicPr>
        <p:blipFill>
          <a:blip r:embed="rId2" cstate="print"/>
          <a:srcRect/>
          <a:stretch>
            <a:fillRect/>
          </a:stretch>
        </p:blipFill>
        <p:spPr bwMode="auto">
          <a:xfrm>
            <a:off x="-1" y="0"/>
            <a:ext cx="9162851" cy="6858000"/>
          </a:xfrm>
          <a:prstGeom prst="rect">
            <a:avLst/>
          </a:prstGeom>
          <a:noFill/>
        </p:spPr>
      </p:pic>
    </p:spTree>
  </p:cSld>
  <p:clrMapOvr>
    <a:masterClrMapping/>
  </p:clrMapOvr>
  <p:transition spd="med" advTm="5000">
    <p:blinds dir="vert"/>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http://antidepresivo.net/wp-content/uploads/2014/04/gif-1.gif">
            <a:hlinkClick r:id="rId2"/>
          </p:cNvPr>
          <p:cNvPicPr>
            <a:picLocks noChangeAspect="1" noChangeArrowheads="1" noCrop="1"/>
          </p:cNvPicPr>
          <p:nvPr/>
        </p:nvPicPr>
        <p:blipFill>
          <a:blip r:embed="rId3" cstate="print"/>
          <a:srcRect/>
          <a:stretch>
            <a:fillRect/>
          </a:stretch>
        </p:blipFill>
        <p:spPr bwMode="auto">
          <a:xfrm>
            <a:off x="0" y="-1107504"/>
            <a:ext cx="9144000" cy="9117632"/>
          </a:xfrm>
          <a:prstGeom prst="rect">
            <a:avLst/>
          </a:prstGeom>
          <a:noFill/>
        </p:spPr>
      </p:pic>
      <p:pic>
        <p:nvPicPr>
          <p:cNvPr id="3" name="Picture 2" descr="http://antidepresivo.net/wp-content/uploads/2014/04/gif-1.gif">
            <a:hlinkClick r:id="rId2"/>
          </p:cNvPr>
          <p:cNvPicPr>
            <a:picLocks noChangeAspect="1" noChangeArrowheads="1" noCrop="1"/>
          </p:cNvPicPr>
          <p:nvPr/>
        </p:nvPicPr>
        <p:blipFill>
          <a:blip r:embed="rId3" cstate="print">
            <a:duotone>
              <a:prstClr val="black"/>
              <a:schemeClr val="accent5">
                <a:tint val="45000"/>
                <a:satMod val="400000"/>
              </a:schemeClr>
            </a:duotone>
          </a:blip>
          <a:srcRect/>
          <a:stretch>
            <a:fillRect/>
          </a:stretch>
        </p:blipFill>
        <p:spPr bwMode="auto">
          <a:xfrm>
            <a:off x="0" y="-1107504"/>
            <a:ext cx="9144000" cy="9117632"/>
          </a:xfrm>
          <a:prstGeom prst="rect">
            <a:avLst/>
          </a:prstGeom>
          <a:noFill/>
        </p:spPr>
      </p:pic>
      <p:pic>
        <p:nvPicPr>
          <p:cNvPr id="4" name="Picture 2" descr="http://antidepresivo.net/wp-content/uploads/2014/04/gif-1.gif">
            <a:hlinkClick r:id="rId2"/>
          </p:cNvPr>
          <p:cNvPicPr>
            <a:picLocks noChangeAspect="1" noChangeArrowheads="1" noCrop="1"/>
          </p:cNvPicPr>
          <p:nvPr/>
        </p:nvPicPr>
        <p:blipFill>
          <a:blip r:embed="rId3" cstate="print">
            <a:duotone>
              <a:prstClr val="black"/>
              <a:schemeClr val="accent2">
                <a:tint val="45000"/>
                <a:satMod val="400000"/>
              </a:schemeClr>
            </a:duotone>
          </a:blip>
          <a:srcRect/>
          <a:stretch>
            <a:fillRect/>
          </a:stretch>
        </p:blipFill>
        <p:spPr bwMode="auto">
          <a:xfrm>
            <a:off x="0" y="-1107504"/>
            <a:ext cx="9144000" cy="9117632"/>
          </a:xfrm>
          <a:prstGeom prst="rect">
            <a:avLst/>
          </a:prstGeom>
          <a:noFill/>
        </p:spPr>
      </p:pic>
    </p:spTree>
  </p:cSld>
  <p:clrMapOvr>
    <a:masterClrMapping/>
  </p:clrMapOvr>
  <p:transition spd="med" advTm="8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8" fill="hold" nodeType="afterEffect">
                                  <p:stCondLst>
                                    <p:cond delay="0"/>
                                  </p:stCondLst>
                                  <p:childTnLst>
                                    <p:animEffect transition="out" filter="wheel(8)">
                                      <p:cBhvr>
                                        <p:cTn id="6" dur="2000"/>
                                        <p:tgtEl>
                                          <p:spTgt spid="4"/>
                                        </p:tgtEl>
                                      </p:cBhvr>
                                    </p:animEffect>
                                    <p:set>
                                      <p:cBhvr>
                                        <p:cTn id="7" dur="1" fill="hold">
                                          <p:stCondLst>
                                            <p:cond delay="1999"/>
                                          </p:stCondLst>
                                        </p:cTn>
                                        <p:tgtEl>
                                          <p:spTgt spid="4"/>
                                        </p:tgtEl>
                                        <p:attrNameLst>
                                          <p:attrName>style.visibility</p:attrName>
                                        </p:attrNameLst>
                                      </p:cBhvr>
                                      <p:to>
                                        <p:strVal val="hidden"/>
                                      </p:to>
                                    </p:set>
                                  </p:childTnLst>
                                </p:cTn>
                              </p:par>
                            </p:childTnLst>
                          </p:cTn>
                        </p:par>
                        <p:par>
                          <p:cTn id="8" fill="hold">
                            <p:stCondLst>
                              <p:cond delay="200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411760" y="2210574"/>
            <a:ext cx="6390456" cy="4647426"/>
          </a:xfrm>
          <a:prstGeom prst="rect">
            <a:avLst/>
          </a:prstGeom>
        </p:spPr>
        <p:txBody>
          <a:bodyPr wrap="square">
            <a:spAutoFit/>
          </a:bodyPr>
          <a:lstStyle/>
          <a:p>
            <a:r>
              <a:rPr lang="es-ES" sz="2800" b="1" i="1" dirty="0" smtClean="0"/>
              <a:t>EL NIDO DE LA CIGÜEÑA BLANCA</a:t>
            </a:r>
            <a:r>
              <a:rPr lang="es-ES" sz="1600" b="1" i="1" dirty="0" smtClean="0"/>
              <a:t/>
            </a:r>
            <a:br>
              <a:rPr lang="es-ES" sz="1600" b="1" i="1" dirty="0" smtClean="0"/>
            </a:br>
            <a:r>
              <a:rPr lang="es-ES" sz="1600" b="1" i="1" dirty="0" smtClean="0"/>
              <a:t/>
            </a:r>
            <a:br>
              <a:rPr lang="es-ES" sz="1600" b="1" i="1" dirty="0" smtClean="0"/>
            </a:br>
            <a:r>
              <a:rPr lang="es-ES" b="1" i="1" dirty="0" smtClean="0"/>
              <a:t>Cuando llegan las cigüeñas a las zonas de cría, comienzan las tareas de construcción (de 7 a 15 días) o reconstrucción de los nidos, tarea en que participan la pareja. Durante su permanencia, las aves aportarán todo tipo de materiales (vegetales, arena, piedras, caracoles, excrementos, huesos, cuerdas, clavos, plásticos, botellas, alambres, trapos...), formando una gran masa de formas variadas, alcanzando en algunas ocasiones casi dos metros de altura y un peso de 500 kilos.</a:t>
            </a:r>
          </a:p>
          <a:p>
            <a:r>
              <a:rPr lang="es-ES" b="1" i="1" dirty="0" smtClean="0"/>
              <a:t>Si por alguna razón el nido es derribado o destruido, volverán a reconstruirlo, permaneciendo fieles a su eventual refugio.</a:t>
            </a:r>
            <a:br>
              <a:rPr lang="es-ES" b="1" i="1" dirty="0" smtClean="0"/>
            </a:br>
            <a:endParaRPr lang="es-ES" b="1" i="1" dirty="0" smtClean="0"/>
          </a:p>
          <a:p>
            <a:r>
              <a:rPr lang="es-ES" dirty="0" smtClean="0"/>
              <a:t>.</a:t>
            </a:r>
            <a:br>
              <a:rPr lang="es-ES" dirty="0" smtClean="0"/>
            </a:br>
            <a:endParaRPr lang="es-ES" dirty="0"/>
          </a:p>
        </p:txBody>
      </p:sp>
      <p:pic>
        <p:nvPicPr>
          <p:cNvPr id="3" name="Picture 2" descr="Gran concentración de cigüeñas"/>
          <p:cNvPicPr>
            <a:picLocks noChangeAspect="1" noChangeArrowheads="1"/>
          </p:cNvPicPr>
          <p:nvPr/>
        </p:nvPicPr>
        <p:blipFill>
          <a:blip r:embed="rId2" cstate="print"/>
          <a:srcRect/>
          <a:stretch>
            <a:fillRect/>
          </a:stretch>
        </p:blipFill>
        <p:spPr bwMode="auto">
          <a:xfrm>
            <a:off x="683568" y="332656"/>
            <a:ext cx="2476500" cy="1676400"/>
          </a:xfrm>
          <a:prstGeom prst="rect">
            <a:avLst/>
          </a:prstGeom>
          <a:noFill/>
          <a:effectLst>
            <a:softEdge rad="317500"/>
          </a:effectLst>
        </p:spPr>
      </p:pic>
      <p:pic>
        <p:nvPicPr>
          <p:cNvPr id="4" name="Picture 2" descr="https://lh5.googleusercontent.com/-Xn49uuNKY7s/UzzZWEMTGsI/AAAAAAAATcE/Ik7rcShBW0Q/w500-h333-no/tumblr_mipzbzlB911qfjvexo2_r1_500.gif"/>
          <p:cNvPicPr>
            <a:picLocks noChangeAspect="1" noChangeArrowheads="1" noCrop="1"/>
          </p:cNvPicPr>
          <p:nvPr/>
        </p:nvPicPr>
        <p:blipFill>
          <a:blip r:embed="rId3" cstate="print">
            <a:duotone>
              <a:schemeClr val="accent4">
                <a:shade val="45000"/>
                <a:satMod val="135000"/>
              </a:schemeClr>
              <a:prstClr val="white"/>
            </a:duotone>
          </a:blip>
          <a:srcRect/>
          <a:stretch>
            <a:fillRect/>
          </a:stretch>
        </p:blipFill>
        <p:spPr bwMode="auto">
          <a:xfrm>
            <a:off x="0" y="0"/>
            <a:ext cx="9224688" cy="6858000"/>
          </a:xfrm>
          <a:prstGeom prst="rect">
            <a:avLst/>
          </a:prstGeom>
          <a:noFill/>
        </p:spPr>
      </p:pic>
    </p:spTree>
  </p:cSld>
  <p:clrMapOvr>
    <a:masterClrMapping/>
  </p:clrMapOvr>
  <p:transition spd="med" advTm="29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par>
                          <p:cTn id="8" fill="hold">
                            <p:stCondLst>
                              <p:cond delay="0"/>
                            </p:stCondLst>
                            <p:childTnLst>
                              <p:par>
                                <p:cTn id="9" presetID="21" presetClass="exit" presetSubtype="8" fill="hold" nodeType="afterEffect">
                                  <p:stCondLst>
                                    <p:cond delay="0"/>
                                  </p:stCondLst>
                                  <p:childTnLst>
                                    <p:animEffect transition="out" filter="wheel(8)">
                                      <p:cBhvr>
                                        <p:cTn id="10" dur="5000"/>
                                        <p:tgtEl>
                                          <p:spTgt spid="4"/>
                                        </p:tgtEl>
                                      </p:cBhvr>
                                    </p:animEffect>
                                    <p:set>
                                      <p:cBhvr>
                                        <p:cTn id="11"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s://agaudi.files.wordpress.com/2010/03/tumblr_ky4haxtzxa1qzt4vjo1_500.gif?w=500&amp;h=500">
            <a:hlinkClick r:id="rId2"/>
          </p:cNvPr>
          <p:cNvPicPr>
            <a:picLocks noChangeAspect="1" noChangeArrowheads="1" noCrop="1"/>
          </p:cNvPicPr>
          <p:nvPr/>
        </p:nvPicPr>
        <p:blipFill>
          <a:blip r:embed="rId3" cstate="print">
            <a:duotone>
              <a:prstClr val="black"/>
              <a:schemeClr val="accent6">
                <a:tint val="45000"/>
                <a:satMod val="400000"/>
              </a:schemeClr>
            </a:duotone>
          </a:blip>
          <a:srcRect/>
          <a:stretch>
            <a:fillRect/>
          </a:stretch>
        </p:blipFill>
        <p:spPr bwMode="auto">
          <a:xfrm>
            <a:off x="0" y="0"/>
            <a:ext cx="9144000" cy="6858000"/>
          </a:xfrm>
          <a:prstGeom prst="rect">
            <a:avLst/>
          </a:prstGeom>
          <a:noFill/>
        </p:spPr>
      </p:pic>
      <p:pic>
        <p:nvPicPr>
          <p:cNvPr id="41986" name="Picture 2" descr="C:\Documents and Settings\Dell\Escritorio\CIGUEÑAS\fotoalfaro48.jpg"/>
          <p:cNvPicPr>
            <a:picLocks noChangeAspect="1" noChangeArrowheads="1"/>
          </p:cNvPicPr>
          <p:nvPr/>
        </p:nvPicPr>
        <p:blipFill>
          <a:blip r:embed="rId4" cstate="print"/>
          <a:srcRect/>
          <a:stretch>
            <a:fillRect/>
          </a:stretch>
        </p:blipFill>
        <p:spPr bwMode="auto">
          <a:xfrm>
            <a:off x="755576" y="980728"/>
            <a:ext cx="7249434" cy="4902630"/>
          </a:xfrm>
          <a:prstGeom prst="rect">
            <a:avLst/>
          </a:prstGeom>
          <a:noFill/>
        </p:spPr>
      </p:pic>
    </p:spTree>
  </p:cSld>
  <p:clrMapOvr>
    <a:masterClrMapping/>
  </p:clrMapOvr>
  <p:transition spd="med" advTm="5000">
    <p:blinds dir="vert"/>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2" descr="C:\Documents and Settings\Dell\Escritorio\ciconia2.jpg"/>
          <p:cNvPicPr>
            <a:picLocks noChangeAspect="1" noChangeArrowheads="1"/>
          </p:cNvPicPr>
          <p:nvPr/>
        </p:nvPicPr>
        <p:blipFill>
          <a:blip r:embed="rId3" cstate="print"/>
          <a:srcRect/>
          <a:stretch>
            <a:fillRect/>
          </a:stretch>
        </p:blipFill>
        <p:spPr bwMode="auto">
          <a:xfrm>
            <a:off x="-1" y="0"/>
            <a:ext cx="9144001" cy="6858000"/>
          </a:xfrm>
          <a:prstGeom prst="rect">
            <a:avLst/>
          </a:prstGeom>
          <a:noFill/>
        </p:spPr>
      </p:pic>
    </p:spTree>
  </p:cSld>
  <p:clrMapOvr>
    <a:masterClrMapping/>
  </p:clrMapOvr>
  <p:transition spd="med" advTm="5000">
    <p:blinds dir="vert"/>
    <p:sndAc>
      <p:stSnd>
        <p:snd r:embed="rId2" name="The-Shadows-The-Warlord.wav"/>
      </p:stSnd>
    </p:sndAc>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C:\Documents and Settings\Dell\Escritorio\CIGUEÑAS\fotocigeas0004.jpg"/>
          <p:cNvPicPr>
            <a:picLocks noChangeAspect="1" noChangeArrowheads="1"/>
          </p:cNvPicPr>
          <p:nvPr/>
        </p:nvPicPr>
        <p:blipFill>
          <a:blip r:embed="rId2" cstate="print"/>
          <a:srcRect/>
          <a:stretch>
            <a:fillRect/>
          </a:stretch>
        </p:blipFill>
        <p:spPr bwMode="auto">
          <a:xfrm>
            <a:off x="0" y="0"/>
            <a:ext cx="9224406" cy="6858000"/>
          </a:xfrm>
          <a:prstGeom prst="rect">
            <a:avLst/>
          </a:prstGeom>
          <a:noFill/>
        </p:spPr>
      </p:pic>
    </p:spTree>
  </p:cSld>
  <p:clrMapOvr>
    <a:masterClrMapping/>
  </p:clrMapOvr>
  <p:transition spd="med" advTm="5000">
    <p:blinds dir="vert"/>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C:\Documents and Settings\Dell\Escritorio\CIGUEÑAS\fotocigeas0001.jpg"/>
          <p:cNvPicPr>
            <a:picLocks noChangeAspect="1" noChangeArrowheads="1"/>
          </p:cNvPicPr>
          <p:nvPr/>
        </p:nvPicPr>
        <p:blipFill>
          <a:blip r:embed="rId2" cstate="print"/>
          <a:srcRect/>
          <a:stretch>
            <a:fillRect/>
          </a:stretch>
        </p:blipFill>
        <p:spPr bwMode="auto">
          <a:xfrm>
            <a:off x="0" y="0"/>
            <a:ext cx="9173210" cy="6858000"/>
          </a:xfrm>
          <a:prstGeom prst="rect">
            <a:avLst/>
          </a:prstGeom>
          <a:noFill/>
        </p:spPr>
      </p:pic>
    </p:spTree>
  </p:cSld>
  <p:clrMapOvr>
    <a:masterClrMapping/>
  </p:clrMapOvr>
  <p:transition spd="med" advTm="5000">
    <p:blinds dir="vert"/>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1979712" y="2780928"/>
            <a:ext cx="6678488" cy="3262432"/>
          </a:xfrm>
          <a:prstGeom prst="rect">
            <a:avLst/>
          </a:prstGeom>
        </p:spPr>
        <p:txBody>
          <a:bodyPr wrap="square">
            <a:spAutoFit/>
          </a:bodyPr>
          <a:lstStyle/>
          <a:p>
            <a:r>
              <a:rPr lang="es-ES" sz="2800" b="1" i="1" dirty="0" smtClean="0"/>
              <a:t>EL VUELO DE LA CIGÜEÑA BLANCA</a:t>
            </a:r>
            <a:r>
              <a:rPr lang="es-ES" sz="1600" i="1" dirty="0" smtClean="0"/>
              <a:t/>
            </a:r>
            <a:br>
              <a:rPr lang="es-ES" sz="1600" i="1" dirty="0" smtClean="0"/>
            </a:br>
            <a:r>
              <a:rPr lang="es-ES" sz="1600" i="1" dirty="0" smtClean="0"/>
              <a:t/>
            </a:r>
            <a:br>
              <a:rPr lang="es-ES" sz="1600" i="1" dirty="0" smtClean="0"/>
            </a:br>
            <a:r>
              <a:rPr lang="es-ES" b="1" i="1" dirty="0" smtClean="0"/>
              <a:t>Ya desde Diciembre comienzan a llegar de los viajes migratorios las primeras cigüeñas de la colonia. El resto de sus miembros lo hacen a lo largo de enero y febrero, e incluso en marzo los más rezagados. El vuelo de la cigüeña blanca es lento; aprovechando las corrientes de aire caliente, se elevan haciendo círculos. Cuando llegan a una considerable altura (650 metros de media) se dejan caer, planeando, hasta una nueva corriente térmica y así sucesivamente pudiendo, con este método, recorrer grandes distancias (200 - 350 </a:t>
            </a:r>
            <a:r>
              <a:rPr lang="es-ES" b="1" i="1" dirty="0" err="1" smtClean="0"/>
              <a:t>Kms</a:t>
            </a:r>
            <a:r>
              <a:rPr lang="es-ES" b="1" i="1" dirty="0" smtClean="0"/>
              <a:t> diarios) sin apenas gasto de energía.</a:t>
            </a:r>
            <a:endParaRPr lang="es-ES" b="1" i="1" dirty="0"/>
          </a:p>
        </p:txBody>
      </p:sp>
      <p:pic>
        <p:nvPicPr>
          <p:cNvPr id="4" name="Picture 2" descr="Gran concentración de cigüeñas"/>
          <p:cNvPicPr>
            <a:picLocks noChangeAspect="1" noChangeArrowheads="1"/>
          </p:cNvPicPr>
          <p:nvPr/>
        </p:nvPicPr>
        <p:blipFill>
          <a:blip r:embed="rId2" cstate="print"/>
          <a:srcRect/>
          <a:stretch>
            <a:fillRect/>
          </a:stretch>
        </p:blipFill>
        <p:spPr bwMode="auto">
          <a:xfrm>
            <a:off x="683568" y="332656"/>
            <a:ext cx="2476500" cy="1676400"/>
          </a:xfrm>
          <a:prstGeom prst="rect">
            <a:avLst/>
          </a:prstGeom>
          <a:noFill/>
          <a:effectLst>
            <a:softEdge rad="317500"/>
          </a:effectLst>
        </p:spPr>
      </p:pic>
      <p:pic>
        <p:nvPicPr>
          <p:cNvPr id="5" name="Picture 2" descr="https://lh5.googleusercontent.com/-Xn49uuNKY7s/UzzZWEMTGsI/AAAAAAAATcE/Ik7rcShBW0Q/w500-h333-no/tumblr_mipzbzlB911qfjvexo2_r1_500.gif"/>
          <p:cNvPicPr>
            <a:picLocks noChangeAspect="1" noChangeArrowheads="1" noCrop="1"/>
          </p:cNvPicPr>
          <p:nvPr/>
        </p:nvPicPr>
        <p:blipFill>
          <a:blip r:embed="rId3" cstate="print">
            <a:duotone>
              <a:schemeClr val="accent1">
                <a:shade val="45000"/>
                <a:satMod val="135000"/>
              </a:schemeClr>
              <a:prstClr val="white"/>
            </a:duotone>
          </a:blip>
          <a:srcRect/>
          <a:stretch>
            <a:fillRect/>
          </a:stretch>
        </p:blipFill>
        <p:spPr bwMode="auto">
          <a:xfrm>
            <a:off x="0" y="0"/>
            <a:ext cx="9224688" cy="6858000"/>
          </a:xfrm>
          <a:prstGeom prst="rect">
            <a:avLst/>
          </a:prstGeom>
          <a:noFill/>
        </p:spPr>
      </p:pic>
    </p:spTree>
  </p:cSld>
  <p:clrMapOvr>
    <a:masterClrMapping/>
  </p:clrMapOvr>
  <p:transition spd="med" advTm="34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5"/>
                                      </p:to>
                                    </p:set>
                                    <p:animEffect filter="image" prLst="opacity: 0.5">
                                      <p:cBhvr rctx="IE">
                                        <p:cTn id="7" dur="indefinite"/>
                                        <p:tgtEl>
                                          <p:spTgt spid="5"/>
                                        </p:tgtEl>
                                      </p:cBhvr>
                                    </p:animEffect>
                                  </p:childTnLst>
                                </p:cTn>
                              </p:par>
                            </p:childTnLst>
                          </p:cTn>
                        </p:par>
                        <p:par>
                          <p:cTn id="8" fill="hold">
                            <p:stCondLst>
                              <p:cond delay="0"/>
                            </p:stCondLst>
                            <p:childTnLst>
                              <p:par>
                                <p:cTn id="9" presetID="21" presetClass="exit" presetSubtype="8" fill="hold" nodeType="afterEffect">
                                  <p:stCondLst>
                                    <p:cond delay="0"/>
                                  </p:stCondLst>
                                  <p:childTnLst>
                                    <p:animEffect transition="out" filter="wheel(8)">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C:\Documents and Settings\Dell\Escritorio\VueloCigu_06.jpg"/>
          <p:cNvPicPr>
            <a:picLocks noChangeAspect="1" noChangeArrowheads="1"/>
          </p:cNvPicPr>
          <p:nvPr/>
        </p:nvPicPr>
        <p:blipFill>
          <a:blip r:embed="rId2" cstate="print"/>
          <a:srcRect/>
          <a:stretch>
            <a:fillRect/>
          </a:stretch>
        </p:blipFill>
        <p:spPr bwMode="auto">
          <a:xfrm>
            <a:off x="0" y="0"/>
            <a:ext cx="9144000" cy="1697450"/>
          </a:xfrm>
          <a:prstGeom prst="rect">
            <a:avLst/>
          </a:prstGeom>
          <a:noFill/>
        </p:spPr>
      </p:pic>
      <p:pic>
        <p:nvPicPr>
          <p:cNvPr id="3" name="Picture 3" descr="C:\Documents and Settings\Dell\Escritorio\VueloCigu_06.jpg"/>
          <p:cNvPicPr>
            <a:picLocks noChangeAspect="1" noChangeArrowheads="1"/>
          </p:cNvPicPr>
          <p:nvPr/>
        </p:nvPicPr>
        <p:blipFill>
          <a:blip r:embed="rId2" cstate="print"/>
          <a:srcRect/>
          <a:stretch>
            <a:fillRect/>
          </a:stretch>
        </p:blipFill>
        <p:spPr bwMode="auto">
          <a:xfrm>
            <a:off x="14918" y="1700808"/>
            <a:ext cx="9129082" cy="1694681"/>
          </a:xfrm>
          <a:prstGeom prst="rect">
            <a:avLst/>
          </a:prstGeom>
          <a:noFill/>
        </p:spPr>
      </p:pic>
      <p:pic>
        <p:nvPicPr>
          <p:cNvPr id="4" name="Picture 3" descr="C:\Documents and Settings\Dell\Escritorio\VueloCigu_06.jpg"/>
          <p:cNvPicPr>
            <a:picLocks noChangeAspect="1" noChangeArrowheads="1"/>
          </p:cNvPicPr>
          <p:nvPr/>
        </p:nvPicPr>
        <p:blipFill>
          <a:blip r:embed="rId2" cstate="print"/>
          <a:srcRect/>
          <a:stretch>
            <a:fillRect/>
          </a:stretch>
        </p:blipFill>
        <p:spPr bwMode="auto">
          <a:xfrm>
            <a:off x="14918" y="3356992"/>
            <a:ext cx="9129082" cy="1694681"/>
          </a:xfrm>
          <a:prstGeom prst="rect">
            <a:avLst/>
          </a:prstGeom>
          <a:noFill/>
        </p:spPr>
      </p:pic>
      <p:pic>
        <p:nvPicPr>
          <p:cNvPr id="5" name="Picture 3" descr="C:\Documents and Settings\Dell\Escritorio\VueloCigu_06.jpg"/>
          <p:cNvPicPr>
            <a:picLocks noChangeAspect="1" noChangeArrowheads="1"/>
          </p:cNvPicPr>
          <p:nvPr/>
        </p:nvPicPr>
        <p:blipFill>
          <a:blip r:embed="rId2" cstate="print"/>
          <a:srcRect/>
          <a:stretch>
            <a:fillRect/>
          </a:stretch>
        </p:blipFill>
        <p:spPr bwMode="auto">
          <a:xfrm>
            <a:off x="14918" y="4941169"/>
            <a:ext cx="9129082" cy="1916832"/>
          </a:xfrm>
          <a:prstGeom prst="rect">
            <a:avLst/>
          </a:prstGeom>
          <a:noFill/>
        </p:spPr>
      </p:pic>
    </p:spTree>
  </p:cSld>
  <p:clrMapOvr>
    <a:masterClrMapping/>
  </p:clrMapOvr>
  <p:transition spd="med" advTm="5000">
    <p:blinds dir="vert"/>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BUELO_~1.GIF"/>
          <p:cNvPicPr>
            <a:picLocks noChangeAspect="1" noChangeArrowheads="1" noCrop="1"/>
          </p:cNvPicPr>
          <p:nvPr/>
        </p:nvPicPr>
        <p:blipFill>
          <a:blip r:embed="rId2" cstate="print"/>
          <a:srcRect/>
          <a:stretch>
            <a:fillRect/>
          </a:stretch>
        </p:blipFill>
        <p:spPr bwMode="auto">
          <a:xfrm>
            <a:off x="-180528" y="-171400"/>
            <a:ext cx="9975203" cy="8280920"/>
          </a:xfrm>
          <a:prstGeom prst="rect">
            <a:avLst/>
          </a:prstGeom>
          <a:noFill/>
        </p:spPr>
      </p:pic>
    </p:spTree>
  </p:cSld>
  <p:clrMapOvr>
    <a:masterClrMapping/>
  </p:clrMapOvr>
  <p:transition spd="med" advTm="14000">
    <p:blinds dir="vert"/>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9" name="Picture 3" descr="C:\Documents and Settings\Dell\Escritorio\Huevoscigu5.jpg"/>
          <p:cNvPicPr>
            <a:picLocks noChangeAspect="1" noChangeArrowheads="1"/>
          </p:cNvPicPr>
          <p:nvPr/>
        </p:nvPicPr>
        <p:blipFill>
          <a:blip r:embed="rId2" cstate="print"/>
          <a:srcRect/>
          <a:stretch>
            <a:fillRect/>
          </a:stretch>
        </p:blipFill>
        <p:spPr bwMode="auto">
          <a:xfrm>
            <a:off x="0" y="3212976"/>
            <a:ext cx="9396536" cy="3645024"/>
          </a:xfrm>
          <a:prstGeom prst="rect">
            <a:avLst/>
          </a:prstGeom>
          <a:noFill/>
        </p:spPr>
      </p:pic>
      <p:pic>
        <p:nvPicPr>
          <p:cNvPr id="4" name="Picture 3" descr="C:\Documents and Settings\Dell\Escritorio\CopulaCigu_08.jpg"/>
          <p:cNvPicPr>
            <a:picLocks noChangeAspect="1" noChangeArrowheads="1"/>
          </p:cNvPicPr>
          <p:nvPr/>
        </p:nvPicPr>
        <p:blipFill>
          <a:blip r:embed="rId3" cstate="print"/>
          <a:srcRect/>
          <a:stretch>
            <a:fillRect/>
          </a:stretch>
        </p:blipFill>
        <p:spPr bwMode="auto">
          <a:xfrm>
            <a:off x="0" y="-1"/>
            <a:ext cx="9144000" cy="1662545"/>
          </a:xfrm>
          <a:prstGeom prst="rect">
            <a:avLst/>
          </a:prstGeom>
          <a:noFill/>
        </p:spPr>
      </p:pic>
      <p:pic>
        <p:nvPicPr>
          <p:cNvPr id="5" name="Picture 3" descr="C:\Documents and Settings\Dell\Escritorio\CopulaCigu_08.jpg"/>
          <p:cNvPicPr>
            <a:picLocks noChangeAspect="1" noChangeArrowheads="1"/>
          </p:cNvPicPr>
          <p:nvPr/>
        </p:nvPicPr>
        <p:blipFill>
          <a:blip r:embed="rId3" cstate="print"/>
          <a:srcRect/>
          <a:stretch>
            <a:fillRect/>
          </a:stretch>
        </p:blipFill>
        <p:spPr bwMode="auto">
          <a:xfrm>
            <a:off x="0" y="1556792"/>
            <a:ext cx="9144000" cy="1662545"/>
          </a:xfrm>
          <a:prstGeom prst="rect">
            <a:avLst/>
          </a:prstGeom>
          <a:noFill/>
        </p:spPr>
      </p:pic>
    </p:spTree>
  </p:cSld>
  <p:clrMapOvr>
    <a:masterClrMapping/>
  </p:clrMapOvr>
  <p:transition spd="med" advTm="5000">
    <p:blinds dir="vert"/>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C:\Documents and Settings\Dell\Escritorio\VueloCigu_05.jpg"/>
          <p:cNvPicPr>
            <a:picLocks noChangeAspect="1" noChangeArrowheads="1"/>
          </p:cNvPicPr>
          <p:nvPr/>
        </p:nvPicPr>
        <p:blipFill>
          <a:blip r:embed="rId2" cstate="print"/>
          <a:srcRect/>
          <a:stretch>
            <a:fillRect/>
          </a:stretch>
        </p:blipFill>
        <p:spPr bwMode="auto">
          <a:xfrm>
            <a:off x="0" y="0"/>
            <a:ext cx="5283365" cy="6858000"/>
          </a:xfrm>
          <a:prstGeom prst="rect">
            <a:avLst/>
          </a:prstGeom>
          <a:noFill/>
        </p:spPr>
      </p:pic>
      <p:pic>
        <p:nvPicPr>
          <p:cNvPr id="4" name="Picture 2" descr="C:\Documents and Settings\Dell\Escritorio\VueloCigu_05.jpg"/>
          <p:cNvPicPr>
            <a:picLocks noChangeAspect="1" noChangeArrowheads="1"/>
          </p:cNvPicPr>
          <p:nvPr/>
        </p:nvPicPr>
        <p:blipFill>
          <a:blip r:embed="rId2" cstate="print"/>
          <a:srcRect/>
          <a:stretch>
            <a:fillRect/>
          </a:stretch>
        </p:blipFill>
        <p:spPr bwMode="auto">
          <a:xfrm flipH="1">
            <a:off x="5147048" y="0"/>
            <a:ext cx="3996952" cy="6858000"/>
          </a:xfrm>
          <a:prstGeom prst="rect">
            <a:avLst/>
          </a:prstGeom>
          <a:noFill/>
        </p:spPr>
      </p:pic>
    </p:spTree>
  </p:cSld>
  <p:clrMapOvr>
    <a:masterClrMapping/>
  </p:clrMapOvr>
  <p:transition spd="med" advTm="5000">
    <p:blinds dir="vert"/>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s://agaudi.files.wordpress.com/2010/03/tumblr_ky4haxtzxa1qzt4vjo1_500.gif?w=500&amp;h=500">
            <a:hlinkClick r:id="rId2"/>
          </p:cNvPr>
          <p:cNvPicPr>
            <a:picLocks noChangeAspect="1" noChangeArrowheads="1" noCrop="1"/>
          </p:cNvPicPr>
          <p:nvPr/>
        </p:nvPicPr>
        <p:blipFill>
          <a:blip r:embed="rId3" cstate="print">
            <a:duotone>
              <a:prstClr val="black"/>
              <a:schemeClr val="accent6">
                <a:tint val="45000"/>
                <a:satMod val="400000"/>
              </a:schemeClr>
            </a:duotone>
          </a:blip>
          <a:srcRect/>
          <a:stretch>
            <a:fillRect/>
          </a:stretch>
        </p:blipFill>
        <p:spPr bwMode="auto">
          <a:xfrm>
            <a:off x="0" y="0"/>
            <a:ext cx="9144000" cy="6858000"/>
          </a:xfrm>
          <a:prstGeom prst="rect">
            <a:avLst/>
          </a:prstGeom>
          <a:noFill/>
        </p:spPr>
      </p:pic>
      <p:pic>
        <p:nvPicPr>
          <p:cNvPr id="54274" name="Picture 2" descr="C:\Documents and Settings\Dell\Escritorio\ciconiaciconia122.jpg"/>
          <p:cNvPicPr>
            <a:picLocks noChangeAspect="1" noChangeArrowheads="1"/>
          </p:cNvPicPr>
          <p:nvPr/>
        </p:nvPicPr>
        <p:blipFill>
          <a:blip r:embed="rId4" cstate="print"/>
          <a:srcRect/>
          <a:stretch>
            <a:fillRect/>
          </a:stretch>
        </p:blipFill>
        <p:spPr bwMode="auto">
          <a:xfrm>
            <a:off x="1907704" y="0"/>
            <a:ext cx="5133703" cy="6858000"/>
          </a:xfrm>
          <a:prstGeom prst="ellipse">
            <a:avLst/>
          </a:prstGeom>
          <a:noFill/>
        </p:spPr>
      </p:pic>
    </p:spTree>
  </p:cSld>
  <p:clrMapOvr>
    <a:masterClrMapping/>
  </p:clrMapOvr>
  <p:transition spd="med" advTm="5000">
    <p:blinds dir="vert"/>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907704" y="1772816"/>
            <a:ext cx="6858000" cy="4801314"/>
          </a:xfrm>
          <a:prstGeom prst="rect">
            <a:avLst/>
          </a:prstGeom>
        </p:spPr>
        <p:txBody>
          <a:bodyPr wrap="square">
            <a:spAutoFit/>
          </a:bodyPr>
          <a:lstStyle/>
          <a:p>
            <a:r>
              <a:rPr lang="es-ES" sz="2800" b="1" i="1" dirty="0" smtClean="0"/>
              <a:t>LA PARADA NUPCIAL DE LA CIGÜEÑA BLANCA</a:t>
            </a:r>
            <a:r>
              <a:rPr lang="es-ES" sz="1600" i="1" dirty="0" smtClean="0"/>
              <a:t/>
            </a:r>
            <a:br>
              <a:rPr lang="es-ES" sz="1600" i="1" dirty="0" smtClean="0"/>
            </a:br>
            <a:r>
              <a:rPr lang="es-ES" sz="1600" i="1" dirty="0" smtClean="0"/>
              <a:t/>
            </a:r>
            <a:br>
              <a:rPr lang="es-ES" sz="1600" i="1" dirty="0" smtClean="0"/>
            </a:br>
            <a:r>
              <a:rPr lang="es-ES" b="1" i="1" dirty="0" smtClean="0"/>
              <a:t>Los machos llegan los primeros a los nidos, unos nidos por los que pelean </a:t>
            </a:r>
            <a:r>
              <a:rPr lang="es-ES" b="1" i="1" dirty="0" err="1" smtClean="0"/>
              <a:t>diriamente</a:t>
            </a:r>
            <a:r>
              <a:rPr lang="es-ES" b="1" i="1" dirty="0" smtClean="0"/>
              <a:t>, sobre todo por los preferentes o mejor ubicados. Poco más tarde llegarán las hembras iniciando la construcción o </a:t>
            </a:r>
            <a:r>
              <a:rPr lang="es-ES" b="1" i="1" dirty="0" err="1" smtClean="0"/>
              <a:t>recontrucción</a:t>
            </a:r>
            <a:r>
              <a:rPr lang="es-ES" b="1" i="1" dirty="0" smtClean="0"/>
              <a:t> de éste. El macho luce, en estos momentos, un pico y patas de un color rojo más intenso, para atraer a la hembra y diferenciarse de los jóvenes.</a:t>
            </a:r>
          </a:p>
          <a:p>
            <a:r>
              <a:rPr lang="es-ES" b="1" i="1" dirty="0" smtClean="0"/>
              <a:t>La parada nupcial se produce en el nido o cercanías: el macho se acerca a la hembra, sobre la que se monta abriendo las alas para guardar el equilibrio, la picotea en el cuello y en breves momentos culmina la cópula, crotorando al unísono y estirando sus cuellos hasta tocar su dorso con el pico.</a:t>
            </a:r>
          </a:p>
          <a:p>
            <a:r>
              <a:rPr lang="es-ES" b="1" i="1" dirty="0" smtClean="0"/>
              <a:t>Las cópulas se suceden con relativa frecuencia, para, finalmente, proceder al poco tiempo a la puesta de los huevos. </a:t>
            </a:r>
            <a:endParaRPr lang="es-ES" b="1" i="1" dirty="0"/>
          </a:p>
        </p:txBody>
      </p:sp>
      <p:pic>
        <p:nvPicPr>
          <p:cNvPr id="3" name="Picture 2" descr="Gran concentración de cigüeñas"/>
          <p:cNvPicPr>
            <a:picLocks noChangeAspect="1" noChangeArrowheads="1"/>
          </p:cNvPicPr>
          <p:nvPr/>
        </p:nvPicPr>
        <p:blipFill>
          <a:blip r:embed="rId2" cstate="print"/>
          <a:srcRect/>
          <a:stretch>
            <a:fillRect/>
          </a:stretch>
        </p:blipFill>
        <p:spPr bwMode="auto">
          <a:xfrm>
            <a:off x="683568" y="332656"/>
            <a:ext cx="2476500" cy="1676400"/>
          </a:xfrm>
          <a:prstGeom prst="rect">
            <a:avLst/>
          </a:prstGeom>
          <a:noFill/>
          <a:effectLst>
            <a:softEdge rad="317500"/>
          </a:effectLst>
        </p:spPr>
      </p:pic>
      <p:pic>
        <p:nvPicPr>
          <p:cNvPr id="4" name="Picture 2" descr="https://lh5.googleusercontent.com/-Xn49uuNKY7s/UzzZWEMTGsI/AAAAAAAATcE/Ik7rcShBW0Q/w500-h333-no/tumblr_mipzbzlB911qfjvexo2_r1_500.gif"/>
          <p:cNvPicPr>
            <a:picLocks noChangeAspect="1" noChangeArrowheads="1" noCrop="1"/>
          </p:cNvPicPr>
          <p:nvPr/>
        </p:nvPicPr>
        <p:blipFill>
          <a:blip r:embed="rId3" cstate="print">
            <a:duotone>
              <a:schemeClr val="accent2">
                <a:shade val="45000"/>
                <a:satMod val="135000"/>
              </a:schemeClr>
              <a:prstClr val="white"/>
            </a:duotone>
          </a:blip>
          <a:srcRect/>
          <a:stretch>
            <a:fillRect/>
          </a:stretch>
        </p:blipFill>
        <p:spPr bwMode="auto">
          <a:xfrm>
            <a:off x="0" y="0"/>
            <a:ext cx="9224688" cy="6858000"/>
          </a:xfrm>
          <a:prstGeom prst="rect">
            <a:avLst/>
          </a:prstGeom>
          <a:noFill/>
        </p:spPr>
      </p:pic>
    </p:spTree>
  </p:cSld>
  <p:clrMapOvr>
    <a:masterClrMapping/>
  </p:clrMapOvr>
  <p:transition spd="med" advTm="51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par>
                          <p:cTn id="8" fill="hold">
                            <p:stCondLst>
                              <p:cond delay="0"/>
                            </p:stCondLst>
                            <p:childTnLst>
                              <p:par>
                                <p:cTn id="9" presetID="21" presetClass="exit" presetSubtype="8" fill="hold" nodeType="afterEffect">
                                  <p:stCondLst>
                                    <p:cond delay="0"/>
                                  </p:stCondLst>
                                  <p:childTnLst>
                                    <p:animEffect transition="out" filter="wheel(8)">
                                      <p:cBhvr>
                                        <p:cTn id="10" dur="5000"/>
                                        <p:tgtEl>
                                          <p:spTgt spid="4"/>
                                        </p:tgtEl>
                                      </p:cBhvr>
                                    </p:animEffect>
                                    <p:set>
                                      <p:cBhvr>
                                        <p:cTn id="11"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C:\Documents and Settings\Dell\Escritorio\CIGUEÑAS\fotoalfaro54pag.jp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Tree>
  </p:cSld>
  <p:clrMapOvr>
    <a:masterClrMapping/>
  </p:clrMapOvr>
  <p:transition spd="med" advTm="5000">
    <p:blinds dir="vert"/>
    <p:sndAc>
      <p:stSnd>
        <p:snd r:embed="rId2" name="The-Shadows-You-Keep-Me-Hangin-On.wav"/>
      </p:stSnd>
    </p:sndAc>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s://agaudi.files.wordpress.com/2010/03/tumblr_ky4haxtzxa1qzt4vjo1_500.gif?w=500&amp;h=500">
            <a:hlinkClick r:id="rId2"/>
          </p:cNvPr>
          <p:cNvPicPr>
            <a:picLocks noChangeAspect="1" noChangeArrowheads="1" noCrop="1"/>
          </p:cNvPicPr>
          <p:nvPr/>
        </p:nvPicPr>
        <p:blipFill>
          <a:blip r:embed="rId3" cstate="print">
            <a:duotone>
              <a:prstClr val="black"/>
              <a:schemeClr val="accent6">
                <a:tint val="45000"/>
                <a:satMod val="400000"/>
              </a:schemeClr>
            </a:duotone>
          </a:blip>
          <a:srcRect/>
          <a:stretch>
            <a:fillRect/>
          </a:stretch>
        </p:blipFill>
        <p:spPr bwMode="auto">
          <a:xfrm>
            <a:off x="0" y="0"/>
            <a:ext cx="9144000" cy="6858000"/>
          </a:xfrm>
          <a:prstGeom prst="rect">
            <a:avLst/>
          </a:prstGeom>
          <a:noFill/>
        </p:spPr>
      </p:pic>
      <p:pic>
        <p:nvPicPr>
          <p:cNvPr id="25602" name="Picture 2" descr="C:\Documents and Settings\Dell\Escritorio\CopulaCigu_06.jpg"/>
          <p:cNvPicPr>
            <a:picLocks noChangeAspect="1" noChangeArrowheads="1"/>
          </p:cNvPicPr>
          <p:nvPr/>
        </p:nvPicPr>
        <p:blipFill>
          <a:blip r:embed="rId4" cstate="print"/>
          <a:srcRect/>
          <a:stretch>
            <a:fillRect/>
          </a:stretch>
        </p:blipFill>
        <p:spPr bwMode="auto">
          <a:xfrm>
            <a:off x="539552" y="260648"/>
            <a:ext cx="4523995" cy="3392996"/>
          </a:xfrm>
          <a:prstGeom prst="rect">
            <a:avLst/>
          </a:prstGeom>
          <a:noFill/>
        </p:spPr>
      </p:pic>
      <p:pic>
        <p:nvPicPr>
          <p:cNvPr id="5" name="Picture 2" descr="C:\Documents and Settings\Dell\Escritorio\CopulaCigu_06.jpg"/>
          <p:cNvPicPr>
            <a:picLocks noChangeAspect="1" noChangeArrowheads="1"/>
          </p:cNvPicPr>
          <p:nvPr/>
        </p:nvPicPr>
        <p:blipFill>
          <a:blip r:embed="rId4" cstate="print"/>
          <a:srcRect/>
          <a:stretch>
            <a:fillRect/>
          </a:stretch>
        </p:blipFill>
        <p:spPr bwMode="auto">
          <a:xfrm>
            <a:off x="4644008" y="3573016"/>
            <a:ext cx="3947931" cy="2960948"/>
          </a:xfrm>
          <a:prstGeom prst="rect">
            <a:avLst/>
          </a:prstGeom>
          <a:noFill/>
        </p:spPr>
      </p:pic>
      <p:pic>
        <p:nvPicPr>
          <p:cNvPr id="6" name="Picture 2" descr="C:\Documents and Settings\Dell\Escritorio\CopulaCigu_06.jpg"/>
          <p:cNvPicPr>
            <a:picLocks noChangeAspect="1" noChangeArrowheads="1"/>
          </p:cNvPicPr>
          <p:nvPr/>
        </p:nvPicPr>
        <p:blipFill>
          <a:blip r:embed="rId4" cstate="print"/>
          <a:srcRect/>
          <a:stretch>
            <a:fillRect/>
          </a:stretch>
        </p:blipFill>
        <p:spPr bwMode="auto">
          <a:xfrm>
            <a:off x="5580112" y="548680"/>
            <a:ext cx="2952328" cy="2214246"/>
          </a:xfrm>
          <a:prstGeom prst="rect">
            <a:avLst/>
          </a:prstGeom>
          <a:noFill/>
        </p:spPr>
      </p:pic>
      <p:pic>
        <p:nvPicPr>
          <p:cNvPr id="7" name="Picture 2" descr="C:\Documents and Settings\Dell\Escritorio\CopulaCigu_06.jpg"/>
          <p:cNvPicPr>
            <a:picLocks noChangeAspect="1" noChangeArrowheads="1"/>
          </p:cNvPicPr>
          <p:nvPr/>
        </p:nvPicPr>
        <p:blipFill>
          <a:blip r:embed="rId4" cstate="print"/>
          <a:srcRect/>
          <a:stretch>
            <a:fillRect/>
          </a:stretch>
        </p:blipFill>
        <p:spPr bwMode="auto">
          <a:xfrm>
            <a:off x="827584" y="4149080"/>
            <a:ext cx="2952328" cy="2214246"/>
          </a:xfrm>
          <a:prstGeom prst="rect">
            <a:avLst/>
          </a:prstGeom>
          <a:noFill/>
        </p:spPr>
      </p:pic>
      <p:pic>
        <p:nvPicPr>
          <p:cNvPr id="3" name="Picture 2" descr="https://agaudi.files.wordpress.com/2010/03/tumblr_kyfejnstsn1qzt4vjo1_500.gif?w=500&amp;h=500"/>
          <p:cNvPicPr>
            <a:picLocks noChangeAspect="1" noChangeArrowheads="1" noCrop="1"/>
          </p:cNvPicPr>
          <p:nvPr/>
        </p:nvPicPr>
        <p:blipFill>
          <a:blip r:embed="rId5" cstate="print">
            <a:duotone>
              <a:prstClr val="black"/>
              <a:schemeClr val="accent2">
                <a:tint val="45000"/>
                <a:satMod val="400000"/>
              </a:schemeClr>
            </a:duotone>
          </a:blip>
          <a:srcRect/>
          <a:stretch>
            <a:fillRect/>
          </a:stretch>
        </p:blipFill>
        <p:spPr bwMode="auto">
          <a:xfrm>
            <a:off x="-1188640" y="-675456"/>
            <a:ext cx="11233248" cy="8688237"/>
          </a:xfrm>
          <a:prstGeom prst="rect">
            <a:avLst/>
          </a:prstGeom>
          <a:noFill/>
        </p:spPr>
      </p:pic>
    </p:spTree>
  </p:cSld>
  <p:clrMapOvr>
    <a:masterClrMapping/>
  </p:clrMapOvr>
  <p:transition spd="med" advTm="7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afterEffect">
                                  <p:stCondLst>
                                    <p:cond delay="0"/>
                                  </p:stCondLst>
                                  <p:childTnLst>
                                    <p:animEffect transition="out" filter="circle(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C:\Documents and Settings\Dell\Escritorio\CIGUEÑAS\fotocigeas0005.jpg"/>
          <p:cNvPicPr>
            <a:picLocks noChangeAspect="1" noChangeArrowheads="1"/>
          </p:cNvPicPr>
          <p:nvPr/>
        </p:nvPicPr>
        <p:blipFill>
          <a:blip r:embed="rId2" cstate="print"/>
          <a:srcRect/>
          <a:stretch>
            <a:fillRect/>
          </a:stretch>
        </p:blipFill>
        <p:spPr bwMode="auto">
          <a:xfrm>
            <a:off x="0" y="0"/>
            <a:ext cx="9189410" cy="6858000"/>
          </a:xfrm>
          <a:prstGeom prst="rect">
            <a:avLst/>
          </a:prstGeom>
          <a:noFill/>
        </p:spPr>
      </p:pic>
    </p:spTree>
  </p:cSld>
  <p:clrMapOvr>
    <a:masterClrMapping/>
  </p:clrMapOvr>
  <p:transition spd="med" advTm="5000">
    <p:blinds dir="vert"/>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C:\Documents and Settings\Dell\Escritorio\CIGUEÑAS\fotoalfaro42.jpg"/>
          <p:cNvPicPr>
            <a:picLocks noChangeAspect="1" noChangeArrowheads="1"/>
          </p:cNvPicPr>
          <p:nvPr/>
        </p:nvPicPr>
        <p:blipFill>
          <a:blip r:embed="rId2" cstate="print"/>
          <a:srcRect/>
          <a:stretch>
            <a:fillRect/>
          </a:stretch>
        </p:blipFill>
        <p:spPr bwMode="auto">
          <a:xfrm>
            <a:off x="-1" y="0"/>
            <a:ext cx="9215285" cy="6858000"/>
          </a:xfrm>
          <a:prstGeom prst="rect">
            <a:avLst/>
          </a:prstGeom>
          <a:noFill/>
        </p:spPr>
      </p:pic>
    </p:spTree>
  </p:cSld>
  <p:clrMapOvr>
    <a:masterClrMapping/>
  </p:clrMapOvr>
  <p:transition spd="med" advTm="5000">
    <p:blinds dir="vert"/>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2" descr="C:\Documents and Settings\Dell\Escritorio\ciconia3.jpg"/>
          <p:cNvPicPr>
            <a:picLocks noChangeAspect="1" noChangeArrowheads="1"/>
          </p:cNvPicPr>
          <p:nvPr/>
        </p:nvPicPr>
        <p:blipFill>
          <a:blip r:embed="rId2" cstate="print"/>
          <a:srcRect/>
          <a:stretch>
            <a:fillRect/>
          </a:stretch>
        </p:blipFill>
        <p:spPr bwMode="auto">
          <a:xfrm>
            <a:off x="-1" y="0"/>
            <a:ext cx="9144001" cy="6858000"/>
          </a:xfrm>
          <a:prstGeom prst="rect">
            <a:avLst/>
          </a:prstGeom>
          <a:noFill/>
        </p:spPr>
      </p:pic>
    </p:spTree>
  </p:cSld>
  <p:clrMapOvr>
    <a:masterClrMapping/>
  </p:clrMapOvr>
  <p:transition spd="med" advTm="5000">
    <p:blinds dir="vert"/>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C:\Documents and Settings\Dell\Escritorio\CIGUEÑAS\fotoalfaro55.jpg"/>
          <p:cNvPicPr>
            <a:picLocks noChangeAspect="1" noChangeArrowheads="1"/>
          </p:cNvPicPr>
          <p:nvPr/>
        </p:nvPicPr>
        <p:blipFill>
          <a:blip r:embed="rId2" cstate="print"/>
          <a:srcRect/>
          <a:stretch>
            <a:fillRect/>
          </a:stretch>
        </p:blipFill>
        <p:spPr bwMode="auto">
          <a:xfrm>
            <a:off x="4324944" y="0"/>
            <a:ext cx="4819056" cy="6858000"/>
          </a:xfrm>
          <a:prstGeom prst="rect">
            <a:avLst/>
          </a:prstGeom>
          <a:noFill/>
        </p:spPr>
      </p:pic>
      <p:pic>
        <p:nvPicPr>
          <p:cNvPr id="3" name="Picture 2" descr="C:\Documents and Settings\Dell\Escritorio\ciconiaciconia122.jpg"/>
          <p:cNvPicPr>
            <a:picLocks noChangeAspect="1" noChangeArrowheads="1"/>
          </p:cNvPicPr>
          <p:nvPr/>
        </p:nvPicPr>
        <p:blipFill>
          <a:blip r:embed="rId3" cstate="print"/>
          <a:srcRect/>
          <a:stretch>
            <a:fillRect/>
          </a:stretch>
        </p:blipFill>
        <p:spPr bwMode="auto">
          <a:xfrm>
            <a:off x="1" y="0"/>
            <a:ext cx="4572000" cy="6858000"/>
          </a:xfrm>
          <a:prstGeom prst="rect">
            <a:avLst/>
          </a:prstGeom>
          <a:noFill/>
        </p:spPr>
      </p:pic>
      <p:pic>
        <p:nvPicPr>
          <p:cNvPr id="4" name="Picture 2" descr="https://agaudi.files.wordpress.com/2010/03/tumblr_kyfejnstsn1qzt4vjo1_500.gif?w=500&amp;h=500"/>
          <p:cNvPicPr>
            <a:picLocks noChangeAspect="1" noChangeArrowheads="1" noCrop="1"/>
          </p:cNvPicPr>
          <p:nvPr/>
        </p:nvPicPr>
        <p:blipFill>
          <a:blip r:embed="rId4" cstate="print">
            <a:duotone>
              <a:prstClr val="black"/>
              <a:schemeClr val="accent5">
                <a:tint val="45000"/>
                <a:satMod val="400000"/>
              </a:schemeClr>
            </a:duotone>
          </a:blip>
          <a:srcRect/>
          <a:stretch>
            <a:fillRect/>
          </a:stretch>
        </p:blipFill>
        <p:spPr bwMode="auto">
          <a:xfrm>
            <a:off x="-684584" y="-675456"/>
            <a:ext cx="11233248" cy="8688237"/>
          </a:xfrm>
          <a:prstGeom prst="rect">
            <a:avLst/>
          </a:prstGeom>
          <a:noFill/>
        </p:spPr>
      </p:pic>
      <p:pic>
        <p:nvPicPr>
          <p:cNvPr id="5" name="Picture 2" descr="https://agaudi.files.wordpress.com/2010/03/tumblr_kyfejnstsn1qzt4vjo1_500.gif?w=500&amp;h=500"/>
          <p:cNvPicPr>
            <a:picLocks noChangeAspect="1" noChangeArrowheads="1" noCrop="1"/>
          </p:cNvPicPr>
          <p:nvPr/>
        </p:nvPicPr>
        <p:blipFill>
          <a:blip r:embed="rId4" cstate="print">
            <a:duotone>
              <a:prstClr val="black"/>
              <a:schemeClr val="accent2">
                <a:tint val="45000"/>
                <a:satMod val="400000"/>
              </a:schemeClr>
            </a:duotone>
          </a:blip>
          <a:srcRect/>
          <a:stretch>
            <a:fillRect/>
          </a:stretch>
        </p:blipFill>
        <p:spPr bwMode="auto">
          <a:xfrm>
            <a:off x="-756592" y="-603448"/>
            <a:ext cx="11233248" cy="8688237"/>
          </a:xfrm>
          <a:prstGeom prst="rect">
            <a:avLst/>
          </a:prstGeom>
          <a:noFill/>
        </p:spPr>
      </p:pic>
    </p:spTree>
  </p:cSld>
  <p:clrMapOvr>
    <a:masterClrMapping/>
  </p:clrMapOvr>
  <p:transition spd="med" advTm="7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afterEffect">
                                  <p:stCondLst>
                                    <p:cond delay="0"/>
                                  </p:stCondLst>
                                  <p:childTnLst>
                                    <p:animEffect transition="out" filter="circle(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childTnLst>
                          </p:cTn>
                        </p:par>
                        <p:par>
                          <p:cTn id="8" fill="hold">
                            <p:stCondLst>
                              <p:cond delay="5000"/>
                            </p:stCondLst>
                            <p:childTnLst>
                              <p:par>
                                <p:cTn id="9" presetID="9" presetClass="emph" presetSubtype="0" nodeType="afterEffect">
                                  <p:stCondLst>
                                    <p:cond delay="0"/>
                                  </p:stCondLst>
                                  <p:childTnLst>
                                    <p:set>
                                      <p:cBhvr rctx="PPT">
                                        <p:cTn id="10" dur="indefinite"/>
                                        <p:tgtEl>
                                          <p:spTgt spid="5"/>
                                        </p:tgtEl>
                                        <p:attrNameLst>
                                          <p:attrName>style.opacity</p:attrName>
                                        </p:attrNameLst>
                                      </p:cBhvr>
                                      <p:to>
                                        <p:strVal val="0.25"/>
                                      </p:to>
                                    </p:set>
                                    <p:animEffect filter="image" prLst="opacity: 0.25">
                                      <p:cBhvr rctx="IE">
                                        <p:cTn id="11" dur="indefinite"/>
                                        <p:tgtEl>
                                          <p:spTgt spid="5"/>
                                        </p:tgtEl>
                                      </p:cBhvr>
                                    </p:animEffect>
                                  </p:childTnLst>
                                </p:cTn>
                              </p:par>
                            </p:childTnLst>
                          </p:cTn>
                        </p:par>
                        <p:par>
                          <p:cTn id="12" fill="hold">
                            <p:stCondLst>
                              <p:cond delay="5000"/>
                            </p:stCondLst>
                            <p:childTnLst>
                              <p:par>
                                <p:cTn id="13" presetID="6" presetClass="exit" presetSubtype="32" fill="hold" nodeType="afterEffect">
                                  <p:stCondLst>
                                    <p:cond delay="0"/>
                                  </p:stCondLst>
                                  <p:childTnLst>
                                    <p:animEffect transition="out" filter="circle(out)">
                                      <p:cBhvr>
                                        <p:cTn id="14" dur="5000"/>
                                        <p:tgtEl>
                                          <p:spTgt spid="4"/>
                                        </p:tgtEl>
                                      </p:cBhvr>
                                    </p:animEffect>
                                    <p:set>
                                      <p:cBhvr>
                                        <p:cTn id="15" dur="1" fill="hold">
                                          <p:stCondLst>
                                            <p:cond delay="4999"/>
                                          </p:stCondLst>
                                        </p:cTn>
                                        <p:tgtEl>
                                          <p:spTgt spid="4"/>
                                        </p:tgtEl>
                                        <p:attrNameLst>
                                          <p:attrName>style.visibility</p:attrName>
                                        </p:attrNameLst>
                                      </p:cBhvr>
                                      <p:to>
                                        <p:strVal val="hidden"/>
                                      </p:to>
                                    </p:set>
                                  </p:childTnLst>
                                </p:cTn>
                              </p:par>
                            </p:childTnLst>
                          </p:cTn>
                        </p:par>
                        <p:par>
                          <p:cTn id="16" fill="hold">
                            <p:stCondLst>
                              <p:cond delay="10000"/>
                            </p:stCondLst>
                            <p:childTnLst>
                              <p:par>
                                <p:cTn id="17" presetID="9" presetClass="emph" presetSubtype="0" nodeType="afterEffect">
                                  <p:stCondLst>
                                    <p:cond delay="0"/>
                                  </p:stCondLst>
                                  <p:childTnLst>
                                    <p:set>
                                      <p:cBhvr rctx="PPT">
                                        <p:cTn id="18" dur="indefinite"/>
                                        <p:tgtEl>
                                          <p:spTgt spid="4"/>
                                        </p:tgtEl>
                                        <p:attrNameLst>
                                          <p:attrName>style.opacity</p:attrName>
                                        </p:attrNameLst>
                                      </p:cBhvr>
                                      <p:to>
                                        <p:strVal val="0.25"/>
                                      </p:to>
                                    </p:set>
                                    <p:animEffect filter="image" prLst="opacity: 0.25">
                                      <p:cBhvr rctx="IE">
                                        <p:cTn id="19"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475656" y="2348880"/>
            <a:ext cx="7254552" cy="4093428"/>
          </a:xfrm>
          <a:prstGeom prst="rect">
            <a:avLst/>
          </a:prstGeom>
        </p:spPr>
        <p:txBody>
          <a:bodyPr wrap="square">
            <a:spAutoFit/>
          </a:bodyPr>
          <a:lstStyle/>
          <a:p>
            <a:r>
              <a:rPr lang="es-ES" sz="2800" b="1" i="1" dirty="0" smtClean="0"/>
              <a:t>LOS POLLOS DE LA CIGÜEÑA BLANCA</a:t>
            </a:r>
            <a:r>
              <a:rPr lang="es-ES" sz="1600" i="1" dirty="0" smtClean="0"/>
              <a:t/>
            </a:r>
            <a:br>
              <a:rPr lang="es-ES" sz="1600" i="1" dirty="0" smtClean="0"/>
            </a:br>
            <a:r>
              <a:rPr lang="es-ES" sz="1600" i="1" dirty="0" smtClean="0"/>
              <a:t/>
            </a:r>
            <a:br>
              <a:rPr lang="es-ES" sz="1600" i="1" dirty="0" smtClean="0"/>
            </a:br>
            <a:r>
              <a:rPr lang="es-ES" b="1" i="1" dirty="0" smtClean="0"/>
              <a:t>El número de huevos varía en la puesta anual (de 1 a 6 huevos); son de un tamaño casi el doble que el de los de la gallina. Son depositados en el centro del nido y alrededor de los 32 días de incubación eclosionan; no todos, ya que depende de la climatología, territorio y alimentación. Los cigoñinos nacen en el mismo orden que fueron puestos y con la misma diferencia de tiempo. Los huevos que no se abren o los pollos muertos son retirados de nidos por los padres en unas ocasiones y comidos otras.</a:t>
            </a:r>
          </a:p>
          <a:p>
            <a:r>
              <a:rPr lang="es-ES" b="1" i="1" dirty="0" smtClean="0"/>
              <a:t>Las cebas serán tomadas primero por los pollos más grandes; el más pequeño vivirá si hay comida en </a:t>
            </a:r>
            <a:r>
              <a:rPr lang="es-ES" b="1" i="1" dirty="0" err="1" smtClean="0"/>
              <a:t>abundancia.La</a:t>
            </a:r>
            <a:r>
              <a:rPr lang="es-ES" b="1" i="1" dirty="0" smtClean="0"/>
              <a:t> labor de cuidar a los pequeños se realiza a partes iguales; a los cincuenta días se pondrán de pie y adoptarán la misma postura que los </a:t>
            </a:r>
            <a:r>
              <a:rPr lang="es-ES" b="1" i="1" dirty="0" err="1" smtClean="0"/>
              <a:t>adutos</a:t>
            </a:r>
            <a:r>
              <a:rPr lang="es-ES" b="1" i="1" dirty="0" smtClean="0"/>
              <a:t>, diferenciándose de ellos en el color de las patas y el pico, negros.</a:t>
            </a:r>
            <a:endParaRPr lang="es-ES" b="1" i="1" dirty="0"/>
          </a:p>
        </p:txBody>
      </p:sp>
      <p:pic>
        <p:nvPicPr>
          <p:cNvPr id="3" name="Picture 2" descr="Gran concentración de cigüeñas"/>
          <p:cNvPicPr>
            <a:picLocks noChangeAspect="1" noChangeArrowheads="1"/>
          </p:cNvPicPr>
          <p:nvPr/>
        </p:nvPicPr>
        <p:blipFill>
          <a:blip r:embed="rId2" cstate="print"/>
          <a:srcRect/>
          <a:stretch>
            <a:fillRect/>
          </a:stretch>
        </p:blipFill>
        <p:spPr bwMode="auto">
          <a:xfrm>
            <a:off x="683568" y="332656"/>
            <a:ext cx="2476500" cy="1676400"/>
          </a:xfrm>
          <a:prstGeom prst="rect">
            <a:avLst/>
          </a:prstGeom>
          <a:noFill/>
          <a:effectLst>
            <a:softEdge rad="317500"/>
          </a:effectLst>
        </p:spPr>
      </p:pic>
      <p:pic>
        <p:nvPicPr>
          <p:cNvPr id="4" name="Picture 2" descr="http://i1.ryjbuk.pl/600284c827165606bddc9886ea142f1638278800/411b3eeccd7780dd501b2422609d03b2-gif"/>
          <p:cNvPicPr>
            <a:picLocks noChangeAspect="1" noChangeArrowheads="1" noCrop="1"/>
          </p:cNvPicPr>
          <p:nvPr/>
        </p:nvPicPr>
        <p:blipFill>
          <a:blip r:embed="rId3" cstate="print">
            <a:duotone>
              <a:prstClr val="black"/>
              <a:schemeClr val="accent4">
                <a:tint val="45000"/>
                <a:satMod val="400000"/>
              </a:schemeClr>
            </a:duotone>
          </a:blip>
          <a:srcRect/>
          <a:stretch>
            <a:fillRect/>
          </a:stretch>
        </p:blipFill>
        <p:spPr bwMode="auto">
          <a:xfrm>
            <a:off x="0" y="0"/>
            <a:ext cx="9144000" cy="6858000"/>
          </a:xfrm>
          <a:prstGeom prst="rect">
            <a:avLst/>
          </a:prstGeom>
          <a:noFill/>
        </p:spPr>
      </p:pic>
    </p:spTree>
  </p:cSld>
  <p:clrMapOvr>
    <a:masterClrMapping/>
  </p:clrMapOvr>
  <p:transition spd="med" advTm="54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afterEffect">
                                  <p:stCondLst>
                                    <p:cond delay="0"/>
                                  </p:stCondLst>
                                  <p:childTnLst>
                                    <p:animEffect transition="out" filter="circle(ou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https://agaudi.files.wordpress.com/2010/03/tumblr_ky4haxtzxa1qzt4vjo1_500.gif?w=500&amp;h=500">
            <a:hlinkClick r:id="rId2"/>
          </p:cNvPr>
          <p:cNvPicPr>
            <a:picLocks noChangeAspect="1" noChangeArrowheads="1" noCrop="1"/>
          </p:cNvPicPr>
          <p:nvPr/>
        </p:nvPicPr>
        <p:blipFill>
          <a:blip r:embed="rId3" cstate="print">
            <a:duotone>
              <a:prstClr val="black"/>
              <a:schemeClr val="accent6">
                <a:tint val="45000"/>
                <a:satMod val="400000"/>
              </a:schemeClr>
            </a:duotone>
          </a:blip>
          <a:srcRect/>
          <a:stretch>
            <a:fillRect/>
          </a:stretch>
        </p:blipFill>
        <p:spPr bwMode="auto">
          <a:xfrm>
            <a:off x="0" y="0"/>
            <a:ext cx="9144000" cy="6858000"/>
          </a:xfrm>
          <a:prstGeom prst="rect">
            <a:avLst/>
          </a:prstGeom>
          <a:noFill/>
        </p:spPr>
      </p:pic>
      <p:pic>
        <p:nvPicPr>
          <p:cNvPr id="28674" name="Picture 2" descr="C:\Documents and Settings\Dell\Escritorio\Nido_ciguCol_08.jpg"/>
          <p:cNvPicPr>
            <a:picLocks noChangeAspect="1" noChangeArrowheads="1"/>
          </p:cNvPicPr>
          <p:nvPr/>
        </p:nvPicPr>
        <p:blipFill>
          <a:blip r:embed="rId4" cstate="print"/>
          <a:srcRect/>
          <a:stretch>
            <a:fillRect/>
          </a:stretch>
        </p:blipFill>
        <p:spPr bwMode="auto">
          <a:xfrm>
            <a:off x="539552" y="548680"/>
            <a:ext cx="1841501" cy="2959100"/>
          </a:xfrm>
          <a:prstGeom prst="rect">
            <a:avLst/>
          </a:prstGeom>
          <a:noFill/>
        </p:spPr>
      </p:pic>
      <p:pic>
        <p:nvPicPr>
          <p:cNvPr id="28675" name="Picture 3" descr="C:\Documents and Settings\Dell\Escritorio\Nido_ciguCol_11.jpg"/>
          <p:cNvPicPr>
            <a:picLocks noChangeAspect="1" noChangeArrowheads="1"/>
          </p:cNvPicPr>
          <p:nvPr/>
        </p:nvPicPr>
        <p:blipFill>
          <a:blip r:embed="rId5" cstate="print"/>
          <a:srcRect/>
          <a:stretch>
            <a:fillRect/>
          </a:stretch>
        </p:blipFill>
        <p:spPr bwMode="auto">
          <a:xfrm>
            <a:off x="0" y="5013176"/>
            <a:ext cx="9144000" cy="2211185"/>
          </a:xfrm>
          <a:prstGeom prst="rect">
            <a:avLst/>
          </a:prstGeom>
          <a:noFill/>
        </p:spPr>
      </p:pic>
      <p:pic>
        <p:nvPicPr>
          <p:cNvPr id="5" name="Picture 2" descr="C:\Documents and Settings\Dell\Escritorio\Nido_ciguCol_08.jpg"/>
          <p:cNvPicPr>
            <a:picLocks noChangeAspect="1" noChangeArrowheads="1"/>
          </p:cNvPicPr>
          <p:nvPr/>
        </p:nvPicPr>
        <p:blipFill>
          <a:blip r:embed="rId4" cstate="print"/>
          <a:srcRect/>
          <a:stretch>
            <a:fillRect/>
          </a:stretch>
        </p:blipFill>
        <p:spPr bwMode="auto">
          <a:xfrm flipH="1">
            <a:off x="6876256" y="404664"/>
            <a:ext cx="1966539" cy="2959100"/>
          </a:xfrm>
          <a:prstGeom prst="rect">
            <a:avLst/>
          </a:prstGeom>
          <a:noFill/>
        </p:spPr>
      </p:pic>
      <p:pic>
        <p:nvPicPr>
          <p:cNvPr id="6" name="Picture 2" descr="C:\Documents and Settings\Dell\Escritorio\Huevoscigu6.jpg"/>
          <p:cNvPicPr>
            <a:picLocks noChangeAspect="1" noChangeArrowheads="1"/>
          </p:cNvPicPr>
          <p:nvPr/>
        </p:nvPicPr>
        <p:blipFill>
          <a:blip r:embed="rId6" cstate="print"/>
          <a:srcRect/>
          <a:stretch>
            <a:fillRect/>
          </a:stretch>
        </p:blipFill>
        <p:spPr bwMode="auto">
          <a:xfrm>
            <a:off x="2771800" y="980728"/>
            <a:ext cx="3744416" cy="3796063"/>
          </a:xfrm>
          <a:prstGeom prst="rect">
            <a:avLst/>
          </a:prstGeom>
          <a:noFill/>
        </p:spPr>
      </p:pic>
      <p:pic>
        <p:nvPicPr>
          <p:cNvPr id="4" name="Picture 2" descr="C:\Documents and Settings\Dell\Escritorio\ciguena.gif"/>
          <p:cNvPicPr>
            <a:picLocks noChangeAspect="1" noChangeArrowheads="1" noCrop="1"/>
          </p:cNvPicPr>
          <p:nvPr/>
        </p:nvPicPr>
        <p:blipFill>
          <a:blip r:embed="rId7" cstate="print"/>
          <a:srcRect/>
          <a:stretch>
            <a:fillRect/>
          </a:stretch>
        </p:blipFill>
        <p:spPr bwMode="auto">
          <a:xfrm>
            <a:off x="323528" y="5229200"/>
            <a:ext cx="1584176" cy="681797"/>
          </a:xfrm>
          <a:prstGeom prst="rect">
            <a:avLst/>
          </a:prstGeom>
          <a:noFill/>
        </p:spPr>
      </p:pic>
    </p:spTree>
  </p:cSld>
  <p:clrMapOvr>
    <a:masterClrMapping/>
  </p:clrMapOvr>
  <p:transition spd="med" advTm="5000">
    <p:blinds dir="vert"/>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6" name="Picture 2" descr="C:\Documents and Settings\Dell\Escritorio\ciconiaciconia100.jpg"/>
          <p:cNvPicPr>
            <a:picLocks noChangeAspect="1" noChangeArrowheads="1"/>
          </p:cNvPicPr>
          <p:nvPr/>
        </p:nvPicPr>
        <p:blipFill>
          <a:blip r:embed="rId2" cstate="print"/>
          <a:srcRect/>
          <a:stretch>
            <a:fillRect/>
          </a:stretch>
        </p:blipFill>
        <p:spPr bwMode="auto">
          <a:xfrm>
            <a:off x="0" y="-171400"/>
            <a:ext cx="9195616" cy="7029400"/>
          </a:xfrm>
          <a:prstGeom prst="rect">
            <a:avLst/>
          </a:prstGeom>
          <a:noFill/>
        </p:spPr>
      </p:pic>
    </p:spTree>
  </p:cSld>
  <p:clrMapOvr>
    <a:masterClrMapping/>
  </p:clrMapOvr>
  <p:transition spd="med" advTm="5000">
    <p:blinds dir="vert"/>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835696" y="2348880"/>
            <a:ext cx="6840760" cy="4216539"/>
          </a:xfrm>
          <a:prstGeom prst="rect">
            <a:avLst/>
          </a:prstGeom>
        </p:spPr>
        <p:txBody>
          <a:bodyPr wrap="square">
            <a:spAutoFit/>
          </a:bodyPr>
          <a:lstStyle/>
          <a:p>
            <a:r>
              <a:rPr lang="es-ES" sz="2800" b="1" i="1" dirty="0" smtClean="0"/>
              <a:t>LA ALIMENTACIÓN DE LA CIGÜEÑA BLANCA</a:t>
            </a:r>
            <a:r>
              <a:rPr lang="es-ES" sz="1600" i="1" dirty="0" smtClean="0"/>
              <a:t/>
            </a:r>
            <a:br>
              <a:rPr lang="es-ES" sz="1600" i="1" dirty="0" smtClean="0"/>
            </a:br>
            <a:r>
              <a:rPr lang="es-ES" sz="1600" b="1" i="1" dirty="0" smtClean="0"/>
              <a:t/>
            </a:r>
            <a:br>
              <a:rPr lang="es-ES" sz="1600" b="1" i="1" dirty="0" smtClean="0"/>
            </a:br>
            <a:r>
              <a:rPr lang="es-ES" sz="1600" b="1" i="1" dirty="0" smtClean="0"/>
              <a:t>El medio agrícola de esta región del Valle del Ebro, caracterizada por sus abundantes cultivos de regadío, supone un hábitat perfecto para la biología de la cigüeña blanca. Las fincas anegadas constituyen auténticos humedales </a:t>
            </a:r>
            <a:r>
              <a:rPr lang="es-ES" b="1" i="1" dirty="0" smtClean="0"/>
              <a:t>generadores</a:t>
            </a:r>
            <a:r>
              <a:rPr lang="es-ES" sz="1600" b="1" i="1" dirty="0" smtClean="0"/>
              <a:t> de un gran potencial trófico para estas aves zancudas, en el cual disponen de ingentes cantidades de insectos, batracios y, sobre todo, la </a:t>
            </a:r>
            <a:r>
              <a:rPr lang="es-ES" sz="1600" b="1" i="1" dirty="0" err="1" smtClean="0"/>
              <a:t>irradicable</a:t>
            </a:r>
            <a:r>
              <a:rPr lang="es-ES" sz="1600" b="1" i="1" dirty="0" smtClean="0"/>
              <a:t> plaga que suponen los foráneos cangrejos rojos o de las marismas (</a:t>
            </a:r>
            <a:r>
              <a:rPr lang="es-ES" sz="1600" b="1" i="1" dirty="0" err="1" smtClean="0"/>
              <a:t>Procámbarus</a:t>
            </a:r>
            <a:r>
              <a:rPr lang="es-ES" sz="1600" b="1" i="1" dirty="0" smtClean="0"/>
              <a:t> </a:t>
            </a:r>
            <a:r>
              <a:rPr lang="es-ES" sz="1600" b="1" i="1" dirty="0" err="1" smtClean="0"/>
              <a:t>Clarkii</a:t>
            </a:r>
            <a:r>
              <a:rPr lang="es-ES" sz="1600" b="1" i="1" dirty="0" smtClean="0"/>
              <a:t>), entre otras especies perjudiciales para los cultivos. Esta razón, justifica el respeto y simpatía que gozan estas aves entre la gente de la tierra, cuya economía se basa en buena parte en la agricultura.</a:t>
            </a:r>
          </a:p>
          <a:p>
            <a:r>
              <a:rPr lang="es-ES" sz="1600" b="1" i="1" dirty="0" smtClean="0"/>
              <a:t>Y sobre todo, algo que ha hecho que aumente el número de especies avícolas, es la cercanía de la Reserva Natural de los Sotos del Ebro en Alfaro. En este ecosistema conviven tal variedad de especies, que se ha convertido en otro fenómeno natural receptor de visitas de estudiosos y curiosos que disfrutan de un marco incomparable de naturaleza salvaje.</a:t>
            </a:r>
            <a:endParaRPr lang="es-ES" sz="1600" b="1" i="1" dirty="0"/>
          </a:p>
        </p:txBody>
      </p:sp>
      <p:pic>
        <p:nvPicPr>
          <p:cNvPr id="3" name="Picture 2" descr="Gran concentración de cigüeñas"/>
          <p:cNvPicPr>
            <a:picLocks noChangeAspect="1" noChangeArrowheads="1"/>
          </p:cNvPicPr>
          <p:nvPr/>
        </p:nvPicPr>
        <p:blipFill>
          <a:blip r:embed="rId2" cstate="print"/>
          <a:srcRect/>
          <a:stretch>
            <a:fillRect/>
          </a:stretch>
        </p:blipFill>
        <p:spPr bwMode="auto">
          <a:xfrm>
            <a:off x="683568" y="332656"/>
            <a:ext cx="2476500" cy="1676400"/>
          </a:xfrm>
          <a:prstGeom prst="rect">
            <a:avLst/>
          </a:prstGeom>
          <a:noFill/>
          <a:effectLst>
            <a:softEdge rad="317500"/>
          </a:effectLst>
        </p:spPr>
      </p:pic>
      <p:pic>
        <p:nvPicPr>
          <p:cNvPr id="4" name="Picture 2" descr="http://i1.ryjbuk.pl/600284c827165606bddc9886ea142f1638278800/411b3eeccd7780dd501b2422609d03b2-gif"/>
          <p:cNvPicPr>
            <a:picLocks noChangeAspect="1" noChangeArrowheads="1" noCrop="1"/>
          </p:cNvPicPr>
          <p:nvPr/>
        </p:nvPicPr>
        <p:blipFill>
          <a:blip r:embed="rId3" cstate="print">
            <a:duotone>
              <a:prstClr val="black"/>
              <a:schemeClr val="accent1">
                <a:tint val="45000"/>
                <a:satMod val="400000"/>
              </a:schemeClr>
            </a:duotone>
          </a:blip>
          <a:srcRect/>
          <a:stretch>
            <a:fillRect/>
          </a:stretch>
        </p:blipFill>
        <p:spPr bwMode="auto">
          <a:xfrm>
            <a:off x="0" y="0"/>
            <a:ext cx="9144000" cy="6858000"/>
          </a:xfrm>
          <a:prstGeom prst="rect">
            <a:avLst/>
          </a:prstGeom>
          <a:noFill/>
        </p:spPr>
      </p:pic>
    </p:spTree>
  </p:cSld>
  <p:clrMapOvr>
    <a:masterClrMapping/>
  </p:clrMapOvr>
  <p:transition spd="med" advTm="5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afterEffect">
                                  <p:stCondLst>
                                    <p:cond delay="0"/>
                                  </p:stCondLst>
                                  <p:childTnLst>
                                    <p:animEffect transition="out" filter="diamond(ou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0" name="Picture 2" descr="C:\Documents and Settings\Dell\Escritorio\ciguena-alfaro.jpg"/>
          <p:cNvPicPr>
            <a:picLocks noChangeAspect="1" noChangeArrowheads="1"/>
          </p:cNvPicPr>
          <p:nvPr/>
        </p:nvPicPr>
        <p:blipFill>
          <a:blip r:embed="rId2" cstate="print"/>
          <a:srcRect/>
          <a:stretch>
            <a:fillRect/>
          </a:stretch>
        </p:blipFill>
        <p:spPr bwMode="auto">
          <a:xfrm>
            <a:off x="0" y="0"/>
            <a:ext cx="9276192" cy="6858000"/>
          </a:xfrm>
          <a:prstGeom prst="rect">
            <a:avLst/>
          </a:prstGeom>
          <a:noFill/>
        </p:spPr>
      </p:pic>
    </p:spTree>
  </p:cSld>
  <p:clrMapOvr>
    <a:masterClrMapping/>
  </p:clrMapOvr>
  <p:transition spd="med" advTm="5000">
    <p:blinds dir="vert"/>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s://agaudi.files.wordpress.com/2010/03/tumblr_ky4haxtzxa1qzt4vjo1_500.gif?w=500&amp;h=500">
            <a:hlinkClick r:id="rId2"/>
          </p:cNvPr>
          <p:cNvPicPr>
            <a:picLocks noChangeAspect="1" noChangeArrowheads="1" noCrop="1"/>
          </p:cNvPicPr>
          <p:nvPr/>
        </p:nvPicPr>
        <p:blipFill>
          <a:blip r:embed="rId3" cstate="print">
            <a:duotone>
              <a:prstClr val="black"/>
              <a:schemeClr val="accent6">
                <a:tint val="45000"/>
                <a:satMod val="400000"/>
              </a:schemeClr>
            </a:duotone>
          </a:blip>
          <a:srcRect/>
          <a:stretch>
            <a:fillRect/>
          </a:stretch>
        </p:blipFill>
        <p:spPr bwMode="auto">
          <a:xfrm>
            <a:off x="0" y="0"/>
            <a:ext cx="9144000" cy="6858000"/>
          </a:xfrm>
          <a:prstGeom prst="rect">
            <a:avLst/>
          </a:prstGeom>
          <a:noFill/>
        </p:spPr>
      </p:pic>
      <p:pic>
        <p:nvPicPr>
          <p:cNvPr id="58370" name="Picture 2" descr="C:\Documents and Settings\Dell\Escritorio\HHHHH"/>
          <p:cNvPicPr>
            <a:picLocks noChangeAspect="1" noChangeArrowheads="1"/>
          </p:cNvPicPr>
          <p:nvPr/>
        </p:nvPicPr>
        <p:blipFill>
          <a:blip r:embed="rId4" cstate="print"/>
          <a:srcRect/>
          <a:stretch>
            <a:fillRect/>
          </a:stretch>
        </p:blipFill>
        <p:spPr bwMode="auto">
          <a:xfrm>
            <a:off x="2051720" y="0"/>
            <a:ext cx="5143500" cy="6858000"/>
          </a:xfrm>
          <a:prstGeom prst="ellipse">
            <a:avLst/>
          </a:prstGeom>
          <a:noFill/>
        </p:spPr>
      </p:pic>
      <p:pic>
        <p:nvPicPr>
          <p:cNvPr id="4" name="Picture 2" descr="C:\Documents and Settings\Dell\Escritorio\HHHHH"/>
          <p:cNvPicPr>
            <a:picLocks noChangeAspect="1" noChangeArrowheads="1"/>
          </p:cNvPicPr>
          <p:nvPr/>
        </p:nvPicPr>
        <p:blipFill>
          <a:blip r:embed="rId4" cstate="print"/>
          <a:srcRect/>
          <a:stretch>
            <a:fillRect/>
          </a:stretch>
        </p:blipFill>
        <p:spPr bwMode="auto">
          <a:xfrm>
            <a:off x="0" y="0"/>
            <a:ext cx="2448272" cy="3264363"/>
          </a:xfrm>
          <a:prstGeom prst="ellipse">
            <a:avLst/>
          </a:prstGeom>
          <a:noFill/>
        </p:spPr>
      </p:pic>
      <p:pic>
        <p:nvPicPr>
          <p:cNvPr id="5" name="Picture 2" descr="C:\Documents and Settings\Dell\Escritorio\HHHHH"/>
          <p:cNvPicPr>
            <a:picLocks noChangeAspect="1" noChangeArrowheads="1"/>
          </p:cNvPicPr>
          <p:nvPr/>
        </p:nvPicPr>
        <p:blipFill>
          <a:blip r:embed="rId4" cstate="print"/>
          <a:srcRect/>
          <a:stretch>
            <a:fillRect/>
          </a:stretch>
        </p:blipFill>
        <p:spPr bwMode="auto">
          <a:xfrm>
            <a:off x="6695728" y="3593637"/>
            <a:ext cx="2448272" cy="3264363"/>
          </a:xfrm>
          <a:prstGeom prst="ellipse">
            <a:avLst/>
          </a:prstGeom>
          <a:noFill/>
        </p:spPr>
      </p:pic>
    </p:spTree>
  </p:cSld>
  <p:clrMapOvr>
    <a:masterClrMapping/>
  </p:clrMapOvr>
  <p:transition spd="med" advTm="9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afterEffect">
                                  <p:stCondLst>
                                    <p:cond delay="0"/>
                                  </p:stCondLst>
                                  <p:childTnLst>
                                    <p:set>
                                      <p:cBhvr>
                                        <p:cTn id="6" dur="1" fill="hold">
                                          <p:stCondLst>
                                            <p:cond delay="0"/>
                                          </p:stCondLst>
                                        </p:cTn>
                                        <p:tgtEl>
                                          <p:spTgt spid="58370"/>
                                        </p:tgtEl>
                                        <p:attrNameLst>
                                          <p:attrName>style.visibility</p:attrName>
                                        </p:attrNameLst>
                                      </p:cBhvr>
                                      <p:to>
                                        <p:strVal val="visible"/>
                                      </p:to>
                                    </p:set>
                                    <p:anim calcmode="lin" valueType="num">
                                      <p:cBhvr>
                                        <p:cTn id="7" dur="5000" fill="hold"/>
                                        <p:tgtEl>
                                          <p:spTgt spid="58370"/>
                                        </p:tgtEl>
                                        <p:attrNameLst>
                                          <p:attrName>ppt_w</p:attrName>
                                        </p:attrNameLst>
                                      </p:cBhvr>
                                      <p:tavLst>
                                        <p:tav tm="0">
                                          <p:val>
                                            <p:fltVal val="0"/>
                                          </p:val>
                                        </p:tav>
                                        <p:tav tm="100000">
                                          <p:val>
                                            <p:strVal val="#ppt_w"/>
                                          </p:val>
                                        </p:tav>
                                      </p:tavLst>
                                    </p:anim>
                                    <p:anim calcmode="lin" valueType="num">
                                      <p:cBhvr>
                                        <p:cTn id="8" dur="5000" fill="hold"/>
                                        <p:tgtEl>
                                          <p:spTgt spid="58370"/>
                                        </p:tgtEl>
                                        <p:attrNameLst>
                                          <p:attrName>ppt_h</p:attrName>
                                        </p:attrNameLst>
                                      </p:cBhvr>
                                      <p:tavLst>
                                        <p:tav tm="0">
                                          <p:val>
                                            <p:strVal val="#ppt_h"/>
                                          </p:val>
                                        </p:tav>
                                        <p:tav tm="100000">
                                          <p:val>
                                            <p:strVal val="#ppt_h"/>
                                          </p:val>
                                        </p:tav>
                                      </p:tavLst>
                                    </p:anim>
                                  </p:childTnLst>
                                </p:cTn>
                              </p:par>
                              <p:par>
                                <p:cTn id="9" presetID="17" presetClass="entr" presetSubtype="1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5000" fill="hold"/>
                                        <p:tgtEl>
                                          <p:spTgt spid="4"/>
                                        </p:tgtEl>
                                        <p:attrNameLst>
                                          <p:attrName>ppt_w</p:attrName>
                                        </p:attrNameLst>
                                      </p:cBhvr>
                                      <p:tavLst>
                                        <p:tav tm="0">
                                          <p:val>
                                            <p:fltVal val="0"/>
                                          </p:val>
                                        </p:tav>
                                        <p:tav tm="100000">
                                          <p:val>
                                            <p:strVal val="#ppt_w"/>
                                          </p:val>
                                        </p:tav>
                                      </p:tavLst>
                                    </p:anim>
                                    <p:anim calcmode="lin" valueType="num">
                                      <p:cBhvr>
                                        <p:cTn id="12" dur="5000" fill="hold"/>
                                        <p:tgtEl>
                                          <p:spTgt spid="4"/>
                                        </p:tgtEl>
                                        <p:attrNameLst>
                                          <p:attrName>ppt_h</p:attrName>
                                        </p:attrNameLst>
                                      </p:cBhvr>
                                      <p:tavLst>
                                        <p:tav tm="0">
                                          <p:val>
                                            <p:strVal val="#ppt_h"/>
                                          </p:val>
                                        </p:tav>
                                        <p:tav tm="100000">
                                          <p:val>
                                            <p:strVal val="#ppt_h"/>
                                          </p:val>
                                        </p:tav>
                                      </p:tavLst>
                                    </p:anim>
                                  </p:childTnLst>
                                </p:cTn>
                              </p:par>
                              <p:par>
                                <p:cTn id="13" presetID="17" presetClass="entr" presetSubtype="10"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5000" fill="hold"/>
                                        <p:tgtEl>
                                          <p:spTgt spid="5"/>
                                        </p:tgtEl>
                                        <p:attrNameLst>
                                          <p:attrName>ppt_w</p:attrName>
                                        </p:attrNameLst>
                                      </p:cBhvr>
                                      <p:tavLst>
                                        <p:tav tm="0">
                                          <p:val>
                                            <p:fltVal val="0"/>
                                          </p:val>
                                        </p:tav>
                                        <p:tav tm="100000">
                                          <p:val>
                                            <p:strVal val="#ppt_w"/>
                                          </p:val>
                                        </p:tav>
                                      </p:tavLst>
                                    </p:anim>
                                    <p:anim calcmode="lin" valueType="num">
                                      <p:cBhvr>
                                        <p:cTn id="16" dur="5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C:\Documents and Settings\Dell\Escritorio\1196209490_f.jpg"/>
          <p:cNvPicPr>
            <a:picLocks noChangeAspect="1" noChangeArrowheads="1"/>
          </p:cNvPicPr>
          <p:nvPr/>
        </p:nvPicPr>
        <p:blipFill>
          <a:blip r:embed="rId2" cstate="print"/>
          <a:srcRect/>
          <a:stretch>
            <a:fillRect/>
          </a:stretch>
        </p:blipFill>
        <p:spPr bwMode="auto">
          <a:xfrm>
            <a:off x="0" y="0"/>
            <a:ext cx="9304066" cy="6858000"/>
          </a:xfrm>
          <a:prstGeom prst="rect">
            <a:avLst/>
          </a:prstGeom>
          <a:noFill/>
        </p:spPr>
      </p:pic>
      <p:pic>
        <p:nvPicPr>
          <p:cNvPr id="2050" name="Picture 2" descr="GIFs Trippy inspirados en los 70 - 80"/>
          <p:cNvPicPr>
            <a:picLocks noChangeAspect="1" noChangeArrowheads="1" noCrop="1"/>
          </p:cNvPicPr>
          <p:nvPr/>
        </p:nvPicPr>
        <p:blipFill>
          <a:blip r:embed="rId3" cstate="print"/>
          <a:srcRect/>
          <a:stretch>
            <a:fillRect/>
          </a:stretch>
        </p:blipFill>
        <p:spPr bwMode="auto">
          <a:xfrm>
            <a:off x="0" y="-214338"/>
            <a:ext cx="4618144" cy="4143380"/>
          </a:xfrm>
          <a:prstGeom prst="rect">
            <a:avLst/>
          </a:prstGeom>
          <a:noFill/>
        </p:spPr>
      </p:pic>
      <p:pic>
        <p:nvPicPr>
          <p:cNvPr id="4" name="Picture 2" descr="GIFs Trippy inspirados en los 70 - 80"/>
          <p:cNvPicPr>
            <a:picLocks noChangeAspect="1" noChangeArrowheads="1" noCrop="1"/>
          </p:cNvPicPr>
          <p:nvPr/>
        </p:nvPicPr>
        <p:blipFill>
          <a:blip r:embed="rId3" cstate="print"/>
          <a:srcRect/>
          <a:stretch>
            <a:fillRect/>
          </a:stretch>
        </p:blipFill>
        <p:spPr bwMode="auto">
          <a:xfrm>
            <a:off x="4605480" y="-214338"/>
            <a:ext cx="4538520" cy="4071942"/>
          </a:xfrm>
          <a:prstGeom prst="rect">
            <a:avLst/>
          </a:prstGeom>
          <a:noFill/>
        </p:spPr>
      </p:pic>
      <p:pic>
        <p:nvPicPr>
          <p:cNvPr id="5" name="Picture 2" descr="GIFs Trippy inspirados en los 70 - 80"/>
          <p:cNvPicPr>
            <a:picLocks noChangeAspect="1" noChangeArrowheads="1" noCrop="1"/>
          </p:cNvPicPr>
          <p:nvPr/>
        </p:nvPicPr>
        <p:blipFill>
          <a:blip r:embed="rId3" cstate="print"/>
          <a:srcRect/>
          <a:stretch>
            <a:fillRect/>
          </a:stretch>
        </p:blipFill>
        <p:spPr bwMode="auto">
          <a:xfrm>
            <a:off x="0" y="3357562"/>
            <a:ext cx="4538520" cy="3714752"/>
          </a:xfrm>
          <a:prstGeom prst="rect">
            <a:avLst/>
          </a:prstGeom>
          <a:noFill/>
        </p:spPr>
      </p:pic>
      <p:pic>
        <p:nvPicPr>
          <p:cNvPr id="6" name="Picture 2" descr="GIFs Trippy inspirados en los 70 - 80"/>
          <p:cNvPicPr>
            <a:picLocks noChangeAspect="1" noChangeArrowheads="1" noCrop="1"/>
          </p:cNvPicPr>
          <p:nvPr/>
        </p:nvPicPr>
        <p:blipFill>
          <a:blip r:embed="rId3" cstate="print"/>
          <a:srcRect/>
          <a:stretch>
            <a:fillRect/>
          </a:stretch>
        </p:blipFill>
        <p:spPr bwMode="auto">
          <a:xfrm>
            <a:off x="4500562" y="3214686"/>
            <a:ext cx="4643438" cy="3643314"/>
          </a:xfrm>
          <a:prstGeom prst="rect">
            <a:avLst/>
          </a:prstGeom>
          <a:noFill/>
        </p:spPr>
      </p:pic>
    </p:spTree>
  </p:cSld>
  <p:clrMapOvr>
    <a:masterClrMapping/>
  </p:clrMapOvr>
  <p:transition spd="med" advTm="5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0" fill="hold"/>
                                        <p:tgtEl>
                                          <p:spTgt spid="7"/>
                                        </p:tgtEl>
                                        <p:attrNameLst>
                                          <p:attrName>ppt_w</p:attrName>
                                        </p:attrNameLst>
                                      </p:cBhvr>
                                      <p:tavLst>
                                        <p:tav tm="0">
                                          <p:val>
                                            <p:fltVal val="0"/>
                                          </p:val>
                                        </p:tav>
                                        <p:tav tm="100000">
                                          <p:val>
                                            <p:strVal val="#ppt_w"/>
                                          </p:val>
                                        </p:tav>
                                      </p:tavLst>
                                    </p:anim>
                                    <p:anim calcmode="lin" valueType="num">
                                      <p:cBhvr>
                                        <p:cTn id="8" dur="5000" fill="hold"/>
                                        <p:tgtEl>
                                          <p:spTgt spid="7"/>
                                        </p:tgtEl>
                                        <p:attrNameLst>
                                          <p:attrName>ppt_h</p:attrName>
                                        </p:attrNameLst>
                                      </p:cBhvr>
                                      <p:tavLst>
                                        <p:tav tm="0">
                                          <p:val>
                                            <p:fltVal val="0"/>
                                          </p:val>
                                        </p:tav>
                                        <p:tav tm="100000">
                                          <p:val>
                                            <p:strVal val="#ppt_h"/>
                                          </p:val>
                                        </p:tav>
                                      </p:tavLst>
                                    </p:anim>
                                    <p:animEffect transition="in" filter="fade">
                                      <p:cBhvr>
                                        <p:cTn id="9" dur="5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descr="C:\Documents and Settings\Dell\Escritorio\1196209490_f.jpg"/>
          <p:cNvPicPr>
            <a:picLocks noChangeAspect="1" noChangeArrowheads="1"/>
          </p:cNvPicPr>
          <p:nvPr/>
        </p:nvPicPr>
        <p:blipFill>
          <a:blip r:embed="rId2" cstate="print"/>
          <a:srcRect/>
          <a:stretch>
            <a:fillRect/>
          </a:stretch>
        </p:blipFill>
        <p:spPr bwMode="auto">
          <a:xfrm>
            <a:off x="0" y="0"/>
            <a:ext cx="9304066" cy="6858000"/>
          </a:xfrm>
          <a:prstGeom prst="rect">
            <a:avLst/>
          </a:prstGeom>
          <a:noFill/>
        </p:spPr>
      </p:pic>
    </p:spTree>
  </p:cSld>
  <p:clrMapOvr>
    <a:masterClrMapping/>
  </p:clrMapOvr>
  <p:transition spd="med" advTm="5000">
    <p:blinds dir="vert"/>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s://agaudi.files.wordpress.com/2010/03/tumblr_ky4haxtzxa1qzt4vjo1_500.gif?w=500&amp;h=500">
            <a:hlinkClick r:id="rId3"/>
          </p:cNvPr>
          <p:cNvPicPr>
            <a:picLocks noChangeAspect="1" noChangeArrowheads="1" noCrop="1"/>
          </p:cNvPicPr>
          <p:nvPr/>
        </p:nvPicPr>
        <p:blipFill>
          <a:blip r:embed="rId4" cstate="print">
            <a:duotone>
              <a:prstClr val="black"/>
              <a:schemeClr val="accent6">
                <a:tint val="45000"/>
                <a:satMod val="400000"/>
              </a:schemeClr>
            </a:duotone>
          </a:blip>
          <a:srcRect/>
          <a:stretch>
            <a:fillRect/>
          </a:stretch>
        </p:blipFill>
        <p:spPr bwMode="auto">
          <a:xfrm>
            <a:off x="0" y="0"/>
            <a:ext cx="9144000" cy="6858000"/>
          </a:xfrm>
          <a:prstGeom prst="rect">
            <a:avLst/>
          </a:prstGeom>
          <a:noFill/>
        </p:spPr>
      </p:pic>
      <p:pic>
        <p:nvPicPr>
          <p:cNvPr id="39938" name="Picture 2" descr="C:\Documents and Settings\Dell\Escritorio\CIGUEÑAS\fotoalfaro52pag.jpg"/>
          <p:cNvPicPr>
            <a:picLocks noChangeAspect="1" noChangeArrowheads="1"/>
          </p:cNvPicPr>
          <p:nvPr/>
        </p:nvPicPr>
        <p:blipFill>
          <a:blip r:embed="rId5" cstate="print"/>
          <a:srcRect/>
          <a:stretch>
            <a:fillRect/>
          </a:stretch>
        </p:blipFill>
        <p:spPr bwMode="auto">
          <a:xfrm>
            <a:off x="4211960" y="476672"/>
            <a:ext cx="4224501" cy="5688632"/>
          </a:xfrm>
          <a:prstGeom prst="rect">
            <a:avLst/>
          </a:prstGeom>
          <a:noFill/>
        </p:spPr>
      </p:pic>
      <p:pic>
        <p:nvPicPr>
          <p:cNvPr id="6" name="Picture 2" descr="C:\Documents and Settings\Dell\Escritorio\CIGUEÑAS\fotoalfaro52pag.jpg"/>
          <p:cNvPicPr>
            <a:picLocks noChangeAspect="1" noChangeArrowheads="1"/>
          </p:cNvPicPr>
          <p:nvPr/>
        </p:nvPicPr>
        <p:blipFill>
          <a:blip r:embed="rId5" cstate="print"/>
          <a:srcRect/>
          <a:stretch>
            <a:fillRect/>
          </a:stretch>
        </p:blipFill>
        <p:spPr bwMode="auto">
          <a:xfrm rot="21084765">
            <a:off x="539552" y="548680"/>
            <a:ext cx="1862176" cy="2507570"/>
          </a:xfrm>
          <a:prstGeom prst="rect">
            <a:avLst/>
          </a:prstGeom>
          <a:noFill/>
        </p:spPr>
      </p:pic>
      <p:pic>
        <p:nvPicPr>
          <p:cNvPr id="7" name="Picture 2" descr="C:\Documents and Settings\Dell\Escritorio\CIGUEÑAS\fotoalfaro52pag.jpg"/>
          <p:cNvPicPr>
            <a:picLocks noChangeAspect="1" noChangeArrowheads="1"/>
          </p:cNvPicPr>
          <p:nvPr/>
        </p:nvPicPr>
        <p:blipFill>
          <a:blip r:embed="rId5" cstate="print"/>
          <a:srcRect/>
          <a:stretch>
            <a:fillRect/>
          </a:stretch>
        </p:blipFill>
        <p:spPr bwMode="auto">
          <a:xfrm rot="568252">
            <a:off x="1907704" y="3717032"/>
            <a:ext cx="1862176" cy="2507570"/>
          </a:xfrm>
          <a:prstGeom prst="rect">
            <a:avLst/>
          </a:prstGeom>
          <a:noFill/>
        </p:spPr>
      </p:pic>
    </p:spTree>
  </p:cSld>
  <p:clrMapOvr>
    <a:masterClrMapping/>
  </p:clrMapOvr>
  <p:transition spd="med" advTm="11000">
    <p:blinds dir="vert"/>
    <p:sndAc>
      <p:stSnd>
        <p:snd r:embed="rId2" name="los pequeniques - cerca de las estrella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afterEffect">
                                  <p:stCondLst>
                                    <p:cond delay="0"/>
                                  </p:stCondLst>
                                  <p:childTnLst>
                                    <p:set>
                                      <p:cBhvr>
                                        <p:cTn id="6" dur="1" fill="hold">
                                          <p:stCondLst>
                                            <p:cond delay="0"/>
                                          </p:stCondLst>
                                        </p:cTn>
                                        <p:tgtEl>
                                          <p:spTgt spid="39938"/>
                                        </p:tgtEl>
                                        <p:attrNameLst>
                                          <p:attrName>style.visibility</p:attrName>
                                        </p:attrNameLst>
                                      </p:cBhvr>
                                      <p:to>
                                        <p:strVal val="visible"/>
                                      </p:to>
                                    </p:set>
                                    <p:anim calcmode="lin" valueType="num">
                                      <p:cBhvr>
                                        <p:cTn id="7" dur="5000" fill="hold"/>
                                        <p:tgtEl>
                                          <p:spTgt spid="39938"/>
                                        </p:tgtEl>
                                        <p:attrNameLst>
                                          <p:attrName>ppt_w</p:attrName>
                                        </p:attrNameLst>
                                      </p:cBhvr>
                                      <p:tavLst>
                                        <p:tav tm="0">
                                          <p:val>
                                            <p:fltVal val="0"/>
                                          </p:val>
                                        </p:tav>
                                        <p:tav tm="100000">
                                          <p:val>
                                            <p:strVal val="#ppt_w"/>
                                          </p:val>
                                        </p:tav>
                                      </p:tavLst>
                                    </p:anim>
                                    <p:anim calcmode="lin" valueType="num">
                                      <p:cBhvr>
                                        <p:cTn id="8" dur="5000" fill="hold"/>
                                        <p:tgtEl>
                                          <p:spTgt spid="39938"/>
                                        </p:tgtEl>
                                        <p:attrNameLst>
                                          <p:attrName>ppt_h</p:attrName>
                                        </p:attrNameLst>
                                      </p:cBhvr>
                                      <p:tavLst>
                                        <p:tav tm="0">
                                          <p:val>
                                            <p:strVal val="#ppt_h"/>
                                          </p:val>
                                        </p:tav>
                                        <p:tav tm="100000">
                                          <p:val>
                                            <p:strVal val="#ppt_h"/>
                                          </p:val>
                                        </p:tav>
                                      </p:tavLst>
                                    </p:anim>
                                  </p:childTnLst>
                                </p:cTn>
                              </p:par>
                              <p:par>
                                <p:cTn id="9" presetID="17" presetClass="entr" presetSubtype="10"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0" fill="hold"/>
                                        <p:tgtEl>
                                          <p:spTgt spid="6"/>
                                        </p:tgtEl>
                                        <p:attrNameLst>
                                          <p:attrName>ppt_w</p:attrName>
                                        </p:attrNameLst>
                                      </p:cBhvr>
                                      <p:tavLst>
                                        <p:tav tm="0">
                                          <p:val>
                                            <p:fltVal val="0"/>
                                          </p:val>
                                        </p:tav>
                                        <p:tav tm="100000">
                                          <p:val>
                                            <p:strVal val="#ppt_w"/>
                                          </p:val>
                                        </p:tav>
                                      </p:tavLst>
                                    </p:anim>
                                    <p:anim calcmode="lin" valueType="num">
                                      <p:cBhvr>
                                        <p:cTn id="12" dur="5000" fill="hold"/>
                                        <p:tgtEl>
                                          <p:spTgt spid="6"/>
                                        </p:tgtEl>
                                        <p:attrNameLst>
                                          <p:attrName>ppt_h</p:attrName>
                                        </p:attrNameLst>
                                      </p:cBhvr>
                                      <p:tavLst>
                                        <p:tav tm="0">
                                          <p:val>
                                            <p:strVal val="#ppt_h"/>
                                          </p:val>
                                        </p:tav>
                                        <p:tav tm="100000">
                                          <p:val>
                                            <p:strVal val="#ppt_h"/>
                                          </p:val>
                                        </p:tav>
                                      </p:tavLst>
                                    </p:anim>
                                  </p:childTnLst>
                                </p:cTn>
                              </p:par>
                              <p:par>
                                <p:cTn id="13" presetID="17" presetClass="entr" presetSubtype="10"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p:cTn id="15" dur="5000" fill="hold"/>
                                        <p:tgtEl>
                                          <p:spTgt spid="7"/>
                                        </p:tgtEl>
                                        <p:attrNameLst>
                                          <p:attrName>ppt_w</p:attrName>
                                        </p:attrNameLst>
                                      </p:cBhvr>
                                      <p:tavLst>
                                        <p:tav tm="0">
                                          <p:val>
                                            <p:fltVal val="0"/>
                                          </p:val>
                                        </p:tav>
                                        <p:tav tm="100000">
                                          <p:val>
                                            <p:strVal val="#ppt_w"/>
                                          </p:val>
                                        </p:tav>
                                      </p:tavLst>
                                    </p:anim>
                                    <p:anim calcmode="lin" valueType="num">
                                      <p:cBhvr>
                                        <p:cTn id="16" dur="5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899592" y="764704"/>
            <a:ext cx="8028384" cy="5878532"/>
          </a:xfrm>
          <a:prstGeom prst="rect">
            <a:avLst/>
          </a:prstGeom>
        </p:spPr>
        <p:txBody>
          <a:bodyPr wrap="square">
            <a:spAutoFit/>
          </a:bodyPr>
          <a:lstStyle/>
          <a:p>
            <a:r>
              <a:rPr lang="es-ES" sz="2800" b="1" i="1" dirty="0" smtClean="0"/>
              <a:t>LA COLONIA URBANA DE CIGÜEÑA BLANCA MÁS GRANDE DEL MUNDO </a:t>
            </a:r>
            <a:r>
              <a:rPr lang="es-ES" dirty="0" smtClean="0"/>
              <a:t/>
            </a:r>
            <a:br>
              <a:rPr lang="es-ES" dirty="0" smtClean="0"/>
            </a:br>
            <a:r>
              <a:rPr lang="es-ES" sz="1600" b="1" dirty="0" smtClean="0"/>
              <a:t/>
            </a:r>
            <a:br>
              <a:rPr lang="es-ES" sz="1600" b="1" dirty="0" smtClean="0"/>
            </a:br>
            <a:r>
              <a:rPr lang="es-ES" sz="1600" b="1" i="1" dirty="0" smtClean="0"/>
              <a:t>Cornisas y pináculos, tejados y oquedades, repisas y ventanas...todo resulta válido a las populares y afectivas cigüeñas blancas para la ubicación de sus nidos en la Iglesia Colegiata de San Miguel, en Alfaro, donde se asienta el grueso de la mayor colonia urbana conocida de esta especie en el mundo. Las más de cien parejas que la conforman normalmente, junto a su número de pollos que llegaron a volar, arrojaron un censo total que puede rebasar las quinientas cigüeñas. Un singular fenómeno de la naturaleza ha propiciado que la riojana localidad de Alfaro, se esté haciendo cada vez más conocida, no sólo dentro, sino fuera de nuestras fronteras. El reciente fenómeno tiene como protagonista a su célebre colonia de cigüeñas blancas, que ha experimentado una evolución de la especie extremadamente espectacular.</a:t>
            </a:r>
          </a:p>
          <a:p>
            <a:r>
              <a:rPr lang="es-ES" sz="1600" b="1" i="1" dirty="0" smtClean="0"/>
              <a:t>Sin embargo, lo más espectacular de tan peculiar colonia de cigüeñas radica en que, la práctica totalidad de sus parejas, han elegido para la ubicación de sus nidos la Iglesia Colegiata de San Miguel; monumental obra de los siglos XVI y XVII, construida en ladrillo macizo, y declarada Monumento Histórico-Artístico Nacional en 1.976.</a:t>
            </a:r>
          </a:p>
          <a:p>
            <a:r>
              <a:rPr lang="es-ES" sz="1600" b="1" i="1" dirty="0" smtClean="0"/>
              <a:t>La posibilidad de poder observar tan alto número de cigüeñas sobre un sólo edificio, atrae y seduce a una cada vez mayor afluencia de visitantes, que se acercan a este rincón del extremo oriental de La Rioja, junto a la Ribera Navarra, para deleitarse con tan agradable y romántico espectáculo.</a:t>
            </a:r>
            <a:r>
              <a:rPr lang="es-ES" sz="1600" b="1" dirty="0" smtClean="0"/>
              <a:t/>
            </a:r>
            <a:br>
              <a:rPr lang="es-ES" sz="1600" b="1" dirty="0" smtClean="0"/>
            </a:br>
            <a:endParaRPr lang="es-ES" sz="1600" b="1" dirty="0"/>
          </a:p>
        </p:txBody>
      </p:sp>
      <p:pic>
        <p:nvPicPr>
          <p:cNvPr id="3" name="Picture 2" descr="http://i1.ryjbuk.pl/600284c827165606bddc9886ea142f1638278800/411b3eeccd7780dd501b2422609d03b2-gif"/>
          <p:cNvPicPr>
            <a:picLocks noChangeAspect="1" noChangeArrowheads="1" noCrop="1"/>
          </p:cNvPicPr>
          <p:nvPr/>
        </p:nvPicPr>
        <p:blipFill>
          <a:blip r:embed="rId2" cstate="print">
            <a:duotone>
              <a:prstClr val="black"/>
              <a:schemeClr val="accent3">
                <a:tint val="45000"/>
                <a:satMod val="400000"/>
              </a:schemeClr>
            </a:duotone>
          </a:blip>
          <a:srcRect/>
          <a:stretch>
            <a:fillRect/>
          </a:stretch>
        </p:blipFill>
        <p:spPr bwMode="auto">
          <a:xfrm>
            <a:off x="0" y="0"/>
            <a:ext cx="9144000" cy="6858000"/>
          </a:xfrm>
          <a:prstGeom prst="rect">
            <a:avLst/>
          </a:prstGeom>
          <a:noFill/>
        </p:spPr>
      </p:pic>
    </p:spTree>
  </p:cSld>
  <p:clrMapOvr>
    <a:masterClrMapping/>
  </p:clrMapOvr>
  <p:transition spd="med" advTm="73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afterEffect">
                                  <p:stCondLst>
                                    <p:cond delay="0"/>
                                  </p:stCondLst>
                                  <p:childTnLst>
                                    <p:animEffect transition="out" filter="diamond(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s://agaudi.files.wordpress.com/2010/03/tumblr_ky4haxtzxa1qzt4vjo1_500.gif?w=500&amp;h=500">
            <a:hlinkClick r:id="rId2"/>
          </p:cNvPr>
          <p:cNvPicPr>
            <a:picLocks noChangeAspect="1" noChangeArrowheads="1" noCrop="1"/>
          </p:cNvPicPr>
          <p:nvPr/>
        </p:nvPicPr>
        <p:blipFill>
          <a:blip r:embed="rId3" cstate="print">
            <a:duotone>
              <a:prstClr val="black"/>
              <a:schemeClr val="accent5">
                <a:tint val="45000"/>
                <a:satMod val="400000"/>
              </a:schemeClr>
            </a:duotone>
          </a:blip>
          <a:srcRect/>
          <a:stretch>
            <a:fillRect/>
          </a:stretch>
        </p:blipFill>
        <p:spPr bwMode="auto">
          <a:xfrm>
            <a:off x="0" y="0"/>
            <a:ext cx="9144000" cy="6858000"/>
          </a:xfrm>
          <a:prstGeom prst="rect">
            <a:avLst/>
          </a:prstGeom>
          <a:noFill/>
        </p:spPr>
      </p:pic>
      <p:pic>
        <p:nvPicPr>
          <p:cNvPr id="23554" name="Picture 2" descr="C:\Documents and Settings\Dell\Escritorio\AlimentacionCigu_01.jpg"/>
          <p:cNvPicPr>
            <a:picLocks noChangeAspect="1" noChangeArrowheads="1"/>
          </p:cNvPicPr>
          <p:nvPr/>
        </p:nvPicPr>
        <p:blipFill>
          <a:blip r:embed="rId4" cstate="print"/>
          <a:srcRect/>
          <a:stretch>
            <a:fillRect/>
          </a:stretch>
        </p:blipFill>
        <p:spPr bwMode="auto">
          <a:xfrm>
            <a:off x="611560" y="404664"/>
            <a:ext cx="2923525" cy="6048672"/>
          </a:xfrm>
          <a:prstGeom prst="rect">
            <a:avLst/>
          </a:prstGeom>
          <a:noFill/>
        </p:spPr>
      </p:pic>
      <p:pic>
        <p:nvPicPr>
          <p:cNvPr id="23555" name="Picture 3" descr="C:\Documents and Settings\Dell\Escritorio\Huevoscigu4.jpg"/>
          <p:cNvPicPr>
            <a:picLocks noChangeAspect="1" noChangeArrowheads="1"/>
          </p:cNvPicPr>
          <p:nvPr/>
        </p:nvPicPr>
        <p:blipFill>
          <a:blip r:embed="rId5" cstate="print"/>
          <a:srcRect/>
          <a:stretch>
            <a:fillRect/>
          </a:stretch>
        </p:blipFill>
        <p:spPr bwMode="auto">
          <a:xfrm>
            <a:off x="3995936" y="980728"/>
            <a:ext cx="4464970" cy="4680520"/>
          </a:xfrm>
          <a:prstGeom prst="rect">
            <a:avLst/>
          </a:prstGeom>
          <a:noFill/>
        </p:spPr>
      </p:pic>
    </p:spTree>
  </p:cSld>
  <p:clrMapOvr>
    <a:masterClrMapping/>
  </p:clrMapOvr>
  <p:transition spd="med" advTm="5000">
    <p:blinds dir="vert"/>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C:\Documents and Settings\Dell\Escritorio\CIGUEÑAS\fotocigeas0002.jpg"/>
          <p:cNvPicPr>
            <a:picLocks noChangeAspect="1" noChangeArrowheads="1"/>
          </p:cNvPicPr>
          <p:nvPr/>
        </p:nvPicPr>
        <p:blipFill>
          <a:blip r:embed="rId2" cstate="print"/>
          <a:srcRect/>
          <a:stretch>
            <a:fillRect/>
          </a:stretch>
        </p:blipFill>
        <p:spPr bwMode="auto">
          <a:xfrm>
            <a:off x="0" y="0"/>
            <a:ext cx="9228028" cy="7101408"/>
          </a:xfrm>
          <a:prstGeom prst="rect">
            <a:avLst/>
          </a:prstGeom>
          <a:noFill/>
        </p:spPr>
      </p:pic>
    </p:spTree>
  </p:cSld>
  <p:clrMapOvr>
    <a:masterClrMapping/>
  </p:clrMapOvr>
  <p:transition spd="med" advTm="5000">
    <p:blinds dir="vert"/>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https://agaudi.files.wordpress.com/2010/03/tumblr_ky4haxtzxa1qzt4vjo1_500.gif?w=500&amp;h=500">
            <a:hlinkClick r:id="rId2"/>
          </p:cNvPr>
          <p:cNvPicPr>
            <a:picLocks noChangeAspect="1" noChangeArrowheads="1" noCrop="1"/>
          </p:cNvPicPr>
          <p:nvPr/>
        </p:nvPicPr>
        <p:blipFill>
          <a:blip r:embed="rId3" cstate="print">
            <a:duotone>
              <a:prstClr val="black"/>
              <a:schemeClr val="accent6">
                <a:tint val="45000"/>
                <a:satMod val="400000"/>
              </a:schemeClr>
            </a:duotone>
          </a:blip>
          <a:srcRect/>
          <a:stretch>
            <a:fillRect/>
          </a:stretch>
        </p:blipFill>
        <p:spPr bwMode="auto">
          <a:xfrm>
            <a:off x="0" y="0"/>
            <a:ext cx="9144000" cy="6858000"/>
          </a:xfrm>
          <a:prstGeom prst="rect">
            <a:avLst/>
          </a:prstGeom>
          <a:noFill/>
        </p:spPr>
      </p:pic>
    </p:spTree>
  </p:cSld>
  <p:clrMapOvr>
    <a:masterClrMapping/>
  </p:clrMapOvr>
  <p:transition spd="med" advTm="5000">
    <p:blinds dir="vert"/>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C:\Documents and Settings\Dell\Escritorio\CIGUEÑAS\1125030.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med" advTm="5000">
    <p:blinds dir="vert"/>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a:effectLst/>
        </p:spPr>
      </p:pic>
      <p:pic>
        <p:nvPicPr>
          <p:cNvPr id="3" name="Picture 2" descr="C:\Documents and Settings\Dell\Escritorio\ciguena.gif"/>
          <p:cNvPicPr>
            <a:picLocks noChangeAspect="1" noChangeArrowheads="1" noCrop="1"/>
          </p:cNvPicPr>
          <p:nvPr/>
        </p:nvPicPr>
        <p:blipFill>
          <a:blip r:embed="rId3" cstate="print"/>
          <a:srcRect/>
          <a:stretch>
            <a:fillRect/>
          </a:stretch>
        </p:blipFill>
        <p:spPr bwMode="auto">
          <a:xfrm>
            <a:off x="6697936" y="5805264"/>
            <a:ext cx="2446064" cy="1052736"/>
          </a:xfrm>
          <a:prstGeom prst="rect">
            <a:avLst/>
          </a:prstGeom>
          <a:noFill/>
        </p:spPr>
      </p:pic>
    </p:spTree>
  </p:cSld>
  <p:clrMapOvr>
    <a:masterClrMapping/>
  </p:clrMapOvr>
  <p:transition spd="med" advTm="5000">
    <p:blinds dir="vert"/>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C:\Documents and Settings\Dell\Escritorio\CIGUEÑAS\fotocigeas0003.jpg"/>
          <p:cNvPicPr>
            <a:picLocks noChangeAspect="1" noChangeArrowheads="1"/>
          </p:cNvPicPr>
          <p:nvPr/>
        </p:nvPicPr>
        <p:blipFill>
          <a:blip r:embed="rId2" cstate="print"/>
          <a:srcRect/>
          <a:stretch>
            <a:fillRect/>
          </a:stretch>
        </p:blipFill>
        <p:spPr bwMode="auto">
          <a:xfrm>
            <a:off x="0" y="0"/>
            <a:ext cx="9157854" cy="6858000"/>
          </a:xfrm>
          <a:prstGeom prst="rect">
            <a:avLst/>
          </a:prstGeom>
          <a:noFill/>
        </p:spPr>
      </p:pic>
      <p:pic>
        <p:nvPicPr>
          <p:cNvPr id="13" name="Picture 3" descr="illusion-013"/>
          <p:cNvPicPr>
            <a:picLocks noChangeAspect="1" noChangeArrowheads="1"/>
          </p:cNvPicPr>
          <p:nvPr/>
        </p:nvPicPr>
        <p:blipFill>
          <a:blip r:embed="rId3" cstate="print">
            <a:duotone>
              <a:schemeClr val="accent3">
                <a:shade val="45000"/>
                <a:satMod val="135000"/>
              </a:schemeClr>
              <a:prstClr val="white"/>
            </a:duotone>
            <a:lum bright="36000" contrast="61000"/>
          </a:blip>
          <a:srcRect/>
          <a:stretch>
            <a:fillRect/>
          </a:stretch>
        </p:blipFill>
        <p:spPr bwMode="auto">
          <a:xfrm>
            <a:off x="0" y="-19050"/>
            <a:ext cx="9144000" cy="6877050"/>
          </a:xfrm>
          <a:prstGeom prst="rect">
            <a:avLst/>
          </a:prstGeom>
          <a:noFill/>
          <a:ln w="9525">
            <a:noFill/>
            <a:miter lim="800000"/>
            <a:headEnd/>
            <a:tailEnd/>
          </a:ln>
        </p:spPr>
      </p:pic>
      <p:sp>
        <p:nvSpPr>
          <p:cNvPr id="6" name="5 Rectángulo"/>
          <p:cNvSpPr/>
          <p:nvPr/>
        </p:nvSpPr>
        <p:spPr>
          <a:xfrm>
            <a:off x="1428728" y="1700808"/>
            <a:ext cx="5663140" cy="3046970"/>
          </a:xfrm>
          <a:prstGeom prst="rect">
            <a:avLst/>
          </a:prstGeom>
        </p:spPr>
        <p:txBody>
          <a:bodyPr wrap="square" lIns="91422" tIns="45711" rIns="91422" bIns="45711">
            <a:spAutoFit/>
          </a:bodyPr>
          <a:lstStyle/>
          <a:p>
            <a:pPr lvl="1" algn="ctr">
              <a:defRPr/>
            </a:pPr>
            <a:r>
              <a:rPr lang="es-ES" sz="4800" b="1" i="1" kern="10"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Snap ITC" pitchFamily="82" charset="0"/>
                <a:cs typeface="Times New Roman"/>
              </a:rPr>
              <a:t>UN FUERTE ABRAZO QUE TENGAS </a:t>
            </a:r>
            <a:r>
              <a:rPr lang="es-ES" sz="4800" b="1" i="1" kern="10"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Snap ITC" pitchFamily="82" charset="0"/>
                <a:cs typeface="Times New Roman"/>
              </a:rPr>
              <a:t>UN BUEN </a:t>
            </a:r>
            <a:r>
              <a:rPr lang="es-ES" sz="4800" b="1" i="1" kern="10"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Snap ITC" pitchFamily="82" charset="0"/>
                <a:cs typeface="Times New Roman"/>
              </a:rPr>
              <a:t>DIA</a:t>
            </a:r>
          </a:p>
        </p:txBody>
      </p:sp>
      <p:pic>
        <p:nvPicPr>
          <p:cNvPr id="11268" name="Image 2" descr="swirlrainbw3.gif"/>
          <p:cNvPicPr>
            <a:picLocks noChangeAspect="1"/>
          </p:cNvPicPr>
          <p:nvPr/>
        </p:nvPicPr>
        <p:blipFill>
          <a:blip r:embed="rId4" cstate="print"/>
          <a:srcRect/>
          <a:stretch>
            <a:fillRect/>
          </a:stretch>
        </p:blipFill>
        <p:spPr bwMode="auto">
          <a:xfrm rot="10800000">
            <a:off x="0" y="0"/>
            <a:ext cx="9144000" cy="69850"/>
          </a:xfrm>
          <a:prstGeom prst="rect">
            <a:avLst/>
          </a:prstGeom>
          <a:noFill/>
          <a:ln w="9525">
            <a:noFill/>
            <a:miter lim="800000"/>
            <a:headEnd/>
            <a:tailEnd/>
          </a:ln>
        </p:spPr>
      </p:pic>
      <p:pic>
        <p:nvPicPr>
          <p:cNvPr id="11269" name="Image 2" descr="swirlrainbw3.gif"/>
          <p:cNvPicPr>
            <a:picLocks noChangeAspect="1"/>
          </p:cNvPicPr>
          <p:nvPr/>
        </p:nvPicPr>
        <p:blipFill>
          <a:blip r:embed="rId4" cstate="print"/>
          <a:srcRect/>
          <a:stretch>
            <a:fillRect/>
          </a:stretch>
        </p:blipFill>
        <p:spPr bwMode="auto">
          <a:xfrm rot="10800000">
            <a:off x="0" y="6788150"/>
            <a:ext cx="9144000" cy="69850"/>
          </a:xfrm>
          <a:prstGeom prst="rect">
            <a:avLst/>
          </a:prstGeom>
          <a:noFill/>
          <a:ln w="9525">
            <a:noFill/>
            <a:miter lim="800000"/>
            <a:headEnd/>
            <a:tailEnd/>
          </a:ln>
        </p:spPr>
      </p:pic>
      <p:pic>
        <p:nvPicPr>
          <p:cNvPr id="11270" name="Image 2" descr="swirlrainbw3.gif"/>
          <p:cNvPicPr>
            <a:picLocks noChangeAspect="1"/>
          </p:cNvPicPr>
          <p:nvPr/>
        </p:nvPicPr>
        <p:blipFill>
          <a:blip r:embed="rId4"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1271" name="Image 2" descr="swirlrainbw3.gif"/>
          <p:cNvPicPr>
            <a:picLocks noChangeAspect="1"/>
          </p:cNvPicPr>
          <p:nvPr/>
        </p:nvPicPr>
        <p:blipFill>
          <a:blip r:embed="rId4"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1272" name="Picture 2" descr="CARA"/>
          <p:cNvPicPr>
            <a:picLocks noChangeAspect="1" noChangeArrowheads="1"/>
          </p:cNvPicPr>
          <p:nvPr/>
        </p:nvPicPr>
        <p:blipFill>
          <a:blip r:embed="rId5" cstate="print"/>
          <a:srcRect/>
          <a:stretch>
            <a:fillRect/>
          </a:stretch>
        </p:blipFill>
        <p:spPr bwMode="auto">
          <a:xfrm>
            <a:off x="7858125" y="5500688"/>
            <a:ext cx="1000125" cy="1052512"/>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6"/>
                  <a:srcRect/>
                  <a:stretch>
                    <a:fillRect/>
                  </a:stretch>
                </a:blipFill>
                <a:effectLst>
                  <a:outerShdw dist="35921" dir="2700000" algn="ctr" rotWithShape="0">
                    <a:schemeClr val="folHlink">
                      <a:alpha val="80000"/>
                    </a:schemeClr>
                  </a:outerShdw>
                </a:effectLst>
                <a:latin typeface="Snap ITC"/>
              </a:rPr>
              <a:t>JOSE </a:t>
            </a:r>
            <a:r>
              <a:rPr lang="es-ES" sz="3200" b="1" kern="10" dirty="0">
                <a:ln w="9525">
                  <a:solidFill>
                    <a:srgbClr val="1CDEF8"/>
                  </a:solidFill>
                  <a:round/>
                  <a:headEnd/>
                  <a:tailEnd/>
                </a:ln>
                <a:blipFill dpi="0" rotWithShape="1">
                  <a:blip r:embed="rId6"/>
                  <a:srcRect/>
                  <a:stretch>
                    <a:fillRect/>
                  </a:stretch>
                </a:blipFill>
                <a:effectLst>
                  <a:outerShdw dist="35921" dir="2700000" algn="ctr" rotWithShape="0">
                    <a:schemeClr val="folHlink">
                      <a:alpha val="80000"/>
                    </a:schemeClr>
                  </a:outerShdw>
                </a:effectLst>
                <a:latin typeface="Snap ITC"/>
              </a:rPr>
              <a:t>LUIS</a:t>
            </a:r>
          </a:p>
        </p:txBody>
      </p:sp>
      <p:pic>
        <p:nvPicPr>
          <p:cNvPr id="11" name="Picture 2" descr="C:\Documents and Settings\Dell\Escritorio\gifs-animados-ciguenas-3526585.gif"/>
          <p:cNvPicPr>
            <a:picLocks noChangeAspect="1" noChangeArrowheads="1"/>
          </p:cNvPicPr>
          <p:nvPr/>
        </p:nvPicPr>
        <p:blipFill>
          <a:blip r:embed="rId7" cstate="print"/>
          <a:srcRect/>
          <a:stretch>
            <a:fillRect/>
          </a:stretch>
        </p:blipFill>
        <p:spPr bwMode="auto">
          <a:xfrm>
            <a:off x="-3420888" y="1196752"/>
            <a:ext cx="3096344" cy="1611771"/>
          </a:xfrm>
          <a:prstGeom prst="rect">
            <a:avLst/>
          </a:prstGeom>
          <a:noFill/>
        </p:spPr>
      </p:pic>
      <p:pic>
        <p:nvPicPr>
          <p:cNvPr id="12" name="Picture 2" descr="C:\Documents and Settings\Dell\Escritorio\gifs-animados-ciguenas-3526585.gif"/>
          <p:cNvPicPr>
            <a:picLocks noChangeAspect="1" noChangeArrowheads="1"/>
          </p:cNvPicPr>
          <p:nvPr/>
        </p:nvPicPr>
        <p:blipFill>
          <a:blip r:embed="rId7" cstate="print"/>
          <a:srcRect/>
          <a:stretch>
            <a:fillRect/>
          </a:stretch>
        </p:blipFill>
        <p:spPr bwMode="auto">
          <a:xfrm>
            <a:off x="-3096344" y="2420888"/>
            <a:ext cx="3096344" cy="1611771"/>
          </a:xfrm>
          <a:prstGeom prst="rect">
            <a:avLst/>
          </a:prstGeom>
          <a:noFill/>
        </p:spPr>
      </p:pic>
    </p:spTree>
  </p:cSld>
  <p:clrMapOvr>
    <a:masterClrMapping/>
  </p:clrMapOvr>
  <p:transition spd="med" advTm="13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3"/>
                                        </p:tgtEl>
                                        <p:attrNameLst>
                                          <p:attrName>style.opacity</p:attrName>
                                        </p:attrNameLst>
                                      </p:cBhvr>
                                      <p:to>
                                        <p:strVal val="0.5"/>
                                      </p:to>
                                    </p:set>
                                    <p:animEffect filter="image" prLst="opacity: 0.5">
                                      <p:cBhvr rctx="IE">
                                        <p:cTn id="7" dur="indefinite"/>
                                        <p:tgtEl>
                                          <p:spTgt spid="13"/>
                                        </p:tgtEl>
                                      </p:cBhvr>
                                    </p:animEffect>
                                  </p:childTnLst>
                                </p:cTn>
                              </p:par>
                            </p:childTnLst>
                          </p:cTn>
                        </p:par>
                        <p:par>
                          <p:cTn id="8" fill="hold">
                            <p:stCondLst>
                              <p:cond delay="0"/>
                            </p:stCondLst>
                            <p:childTnLst>
                              <p:par>
                                <p:cTn id="9" presetID="23" presetClass="entr" presetSubtype="16" fill="hold" nodeType="after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 calcmode="lin" valueType="num">
                                      <p:cBhvr>
                                        <p:cTn id="11" dur="5000" fill="hold"/>
                                        <p:tgtEl>
                                          <p:spTgt spid="6">
                                            <p:txEl>
                                              <p:pRg st="0" end="0"/>
                                            </p:txEl>
                                          </p:spTgt>
                                        </p:tgtEl>
                                        <p:attrNameLst>
                                          <p:attrName>ppt_w</p:attrName>
                                        </p:attrNameLst>
                                      </p:cBhvr>
                                      <p:tavLst>
                                        <p:tav tm="0">
                                          <p:val>
                                            <p:fltVal val="0"/>
                                          </p:val>
                                        </p:tav>
                                        <p:tav tm="100000">
                                          <p:val>
                                            <p:strVal val="#ppt_w"/>
                                          </p:val>
                                        </p:tav>
                                      </p:tavLst>
                                    </p:anim>
                                    <p:anim calcmode="lin" valueType="num">
                                      <p:cBhvr>
                                        <p:cTn id="12" dur="5000" fill="hold"/>
                                        <p:tgtEl>
                                          <p:spTgt spid="6">
                                            <p:txEl>
                                              <p:pRg st="0" end="0"/>
                                            </p:txEl>
                                          </p:spTgt>
                                        </p:tgtEl>
                                        <p:attrNameLst>
                                          <p:attrName>ppt_h</p:attrName>
                                        </p:attrNameLst>
                                      </p:cBhvr>
                                      <p:tavLst>
                                        <p:tav tm="0">
                                          <p:val>
                                            <p:fltVal val="0"/>
                                          </p:val>
                                        </p:tav>
                                        <p:tav tm="100000">
                                          <p:val>
                                            <p:strVal val="#ppt_h"/>
                                          </p:val>
                                        </p:tav>
                                      </p:tavLst>
                                    </p:anim>
                                  </p:childTnLst>
                                </p:cTn>
                              </p:par>
                            </p:childTnLst>
                          </p:cTn>
                        </p:par>
                        <p:par>
                          <p:cTn id="13" fill="hold">
                            <p:stCondLst>
                              <p:cond delay="5000"/>
                            </p:stCondLst>
                            <p:childTnLst>
                              <p:par>
                                <p:cTn id="14" presetID="63" presetClass="path" presetSubtype="0" accel="50000" decel="50000" fill="hold" nodeType="afterEffect">
                                  <p:stCondLst>
                                    <p:cond delay="0"/>
                                  </p:stCondLst>
                                  <p:childTnLst>
                                    <p:animMotion origin="layout" path="M -3.88889E-6 3.7037E-7 L 1.38195 -0.32338 " pathEditMode="relative" rAng="0" ptsTypes="AA">
                                      <p:cBhvr>
                                        <p:cTn id="15" dur="5000" fill="hold"/>
                                        <p:tgtEl>
                                          <p:spTgt spid="11"/>
                                        </p:tgtEl>
                                        <p:attrNameLst>
                                          <p:attrName>ppt_x</p:attrName>
                                          <p:attrName>ppt_y</p:attrName>
                                        </p:attrNameLst>
                                      </p:cBhvr>
                                      <p:rCtr x="691" y="-162"/>
                                    </p:animMotion>
                                  </p:childTnLst>
                                </p:cTn>
                              </p:par>
                            </p:childTnLst>
                          </p:cTn>
                        </p:par>
                        <p:par>
                          <p:cTn id="16" fill="hold">
                            <p:stCondLst>
                              <p:cond delay="10000"/>
                            </p:stCondLst>
                            <p:childTnLst>
                              <p:par>
                                <p:cTn id="17" presetID="8" presetClass="exit" presetSubtype="32" fill="hold" nodeType="afterEffect">
                                  <p:stCondLst>
                                    <p:cond delay="0"/>
                                  </p:stCondLst>
                                  <p:childTnLst>
                                    <p:animEffect transition="out" filter="diamond(out)">
                                      <p:cBhvr>
                                        <p:cTn id="18" dur="5000"/>
                                        <p:tgtEl>
                                          <p:spTgt spid="13"/>
                                        </p:tgtEl>
                                      </p:cBhvr>
                                    </p:animEffect>
                                    <p:set>
                                      <p:cBhvr>
                                        <p:cTn id="19" dur="1" fill="hold">
                                          <p:stCondLst>
                                            <p:cond delay="4999"/>
                                          </p:stCondLst>
                                        </p:cTn>
                                        <p:tgtEl>
                                          <p:spTgt spid="13"/>
                                        </p:tgtEl>
                                        <p:attrNameLst>
                                          <p:attrName>style.visibility</p:attrName>
                                        </p:attrNameLst>
                                      </p:cBhvr>
                                      <p:to>
                                        <p:strVal val="hidden"/>
                                      </p:to>
                                    </p:set>
                                  </p:childTnLst>
                                </p:cTn>
                              </p:par>
                            </p:childTnLst>
                          </p:cTn>
                        </p:par>
                        <p:par>
                          <p:cTn id="20" fill="hold">
                            <p:stCondLst>
                              <p:cond delay="15000"/>
                            </p:stCondLst>
                            <p:childTnLst>
                              <p:par>
                                <p:cTn id="21" presetID="63" presetClass="path" presetSubtype="0" accel="50000" decel="50000" fill="hold" nodeType="afterEffect">
                                  <p:stCondLst>
                                    <p:cond delay="0"/>
                                  </p:stCondLst>
                                  <p:childTnLst>
                                    <p:animMotion origin="layout" path="M -3.88889E-6 3.7037E-7 L 1.38195 -0.32338 " pathEditMode="relative" rAng="0" ptsTypes="AA">
                                      <p:cBhvr>
                                        <p:cTn id="22" dur="5000" fill="hold"/>
                                        <p:tgtEl>
                                          <p:spTgt spid="12"/>
                                        </p:tgtEl>
                                        <p:attrNameLst>
                                          <p:attrName>ppt_x</p:attrName>
                                          <p:attrName>ppt_y</p:attrName>
                                        </p:attrNameLst>
                                      </p:cBhvr>
                                      <p:rCtr x="691" y="-162"/>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pPr fontAlgn="base">
              <a:spcBef>
                <a:spcPct val="0"/>
              </a:spcBef>
              <a:spcAft>
                <a:spcPct val="0"/>
              </a:spcAft>
            </a:pPr>
            <a:endParaRPr lang="es-ES" smtClean="0">
              <a:solidFill>
                <a:srgbClr val="000000"/>
              </a:solidFill>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fontAlgn="base">
              <a:spcBef>
                <a:spcPct val="50000"/>
              </a:spcBef>
              <a:spcAft>
                <a:spcPct val="0"/>
              </a:spcAft>
            </a:pPr>
            <a:endParaRPr lang="es-ES" smtClean="0">
              <a:solidFill>
                <a:srgbClr val="000000"/>
              </a:solidFill>
            </a:endParaRPr>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cstate="print"/>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smtClean="0">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las cigüeñas de Alfaro">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las cigüeñas de Alfaro</Template>
  <TotalTime>5</TotalTime>
  <Words>413</Words>
  <Application>Microsoft Office PowerPoint</Application>
  <PresentationFormat>Presentación en pantalla (4:3)</PresentationFormat>
  <Paragraphs>56</Paragraphs>
  <Slides>58</Slides>
  <Notes>1</Notes>
  <HiddenSlides>0</HiddenSlides>
  <MMClips>0</MMClips>
  <ScaleCrop>false</ScaleCrop>
  <HeadingPairs>
    <vt:vector size="4" baseType="variant">
      <vt:variant>
        <vt:lpstr>Tema</vt:lpstr>
      </vt:variant>
      <vt:variant>
        <vt:i4>2</vt:i4>
      </vt:variant>
      <vt:variant>
        <vt:lpstr>Títulos de diapositiva</vt:lpstr>
      </vt:variant>
      <vt:variant>
        <vt:i4>58</vt:i4>
      </vt:variant>
    </vt:vector>
  </HeadingPairs>
  <TitlesOfParts>
    <vt:vector size="60" baseType="lpstr">
      <vt:lpstr>las cigüeñas de Alfaro</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2015-02-13T21:52:59Z</dcterms:created>
  <dcterms:modified xsi:type="dcterms:W3CDTF">2015-02-13T21:58:59Z</dcterms:modified>
</cp:coreProperties>
</file>