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4" r:id="rId77"/>
    <p:sldId id="335"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59" d="100"/>
          <a:sy n="59" d="100"/>
        </p:scale>
        <p:origin x="54"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DCABAFE-F24D-4EC5-9566-00E333D6DDCE}"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982961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CABAFE-F24D-4EC5-9566-00E333D6DDCE}"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3985949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DCABAFE-F24D-4EC5-9566-00E333D6DDCE}"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1933772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DCABAFE-F24D-4EC5-9566-00E333D6DDCE}"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200083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DCABAFE-F24D-4EC5-9566-00E333D6DDCE}" type="datetimeFigureOut">
              <a:rPr lang="es-CO" smtClean="0"/>
              <a:t>01/10/2016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79796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DCABAFE-F24D-4EC5-9566-00E333D6DDCE}" type="datetimeFigureOut">
              <a:rPr lang="es-CO" smtClean="0"/>
              <a:t>01/10/2016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3296915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DCABAFE-F24D-4EC5-9566-00E333D6DDCE}" type="datetimeFigureOut">
              <a:rPr lang="es-CO" smtClean="0"/>
              <a:t>01/10/2016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167488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CABAFE-F24D-4EC5-9566-00E333D6DDCE}"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3606718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CABAFE-F24D-4EC5-9566-00E333D6DDCE}"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1216668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CABAFE-F24D-4EC5-9566-00E333D6DDCE}"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3866393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CABAFE-F24D-4EC5-9566-00E333D6DDCE}"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D3CA445-0627-45E3-8538-06EB4E9A06AC}" type="slidenum">
              <a:rPr lang="es-CO" smtClean="0"/>
              <a:t>‹Nº›</a:t>
            </a:fld>
            <a:endParaRPr lang="es-CO"/>
          </a:p>
        </p:txBody>
      </p:sp>
    </p:spTree>
    <p:extLst>
      <p:ext uri="{BB962C8B-B14F-4D97-AF65-F5344CB8AC3E}">
        <p14:creationId xmlns:p14="http://schemas.microsoft.com/office/powerpoint/2010/main" val="2400918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39457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CABAFE-F24D-4EC5-9566-00E333D6DDCE}" type="datetimeFigureOut">
              <a:rPr lang="es-CO" smtClean="0"/>
              <a:t>01/10/2016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CA445-0627-45E3-8538-06EB4E9A06AC}" type="slidenum">
              <a:rPr lang="es-CO" smtClean="0"/>
              <a:t>‹Nº›</a:t>
            </a:fld>
            <a:endParaRPr lang="es-CO"/>
          </a:p>
        </p:txBody>
      </p:sp>
    </p:spTree>
    <p:extLst>
      <p:ext uri="{BB962C8B-B14F-4D97-AF65-F5344CB8AC3E}">
        <p14:creationId xmlns:p14="http://schemas.microsoft.com/office/powerpoint/2010/main" val="267677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42946273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545016" y="474785"/>
            <a:ext cx="9101967" cy="5940088"/>
          </a:xfrm>
          <a:prstGeom prst="rect">
            <a:avLst/>
          </a:prstGeom>
        </p:spPr>
        <p:txBody>
          <a:bodyPr wrap="square">
            <a:spAutoFit/>
          </a:bodyPr>
          <a:lstStyle/>
          <a:p>
            <a:pPr algn="ctr"/>
            <a:r>
              <a:rPr lang="es-CO" sz="2000" b="1" i="1" dirty="0" smtClean="0"/>
              <a:t>Myanmar. Un lugar mágico llamado el Lago </a:t>
            </a:r>
            <a:r>
              <a:rPr lang="es-CO" sz="2000" b="1" i="1" dirty="0" err="1" smtClean="0"/>
              <a:t>Inle</a:t>
            </a:r>
            <a:endParaRPr lang="es-CO" sz="2000" b="1" i="1" dirty="0" smtClean="0"/>
          </a:p>
          <a:p>
            <a:pPr algn="ctr"/>
            <a:r>
              <a:rPr lang="es-CO" sz="2000" i="1" dirty="0" smtClean="0"/>
              <a:t>Uno de los lugares más fascinantes de Myanmar es el Lago </a:t>
            </a:r>
            <a:r>
              <a:rPr lang="es-CO" sz="2000" i="1" dirty="0" err="1" smtClean="0"/>
              <a:t>Inle</a:t>
            </a:r>
            <a:r>
              <a:rPr lang="es-CO" sz="2000" i="1" dirty="0" smtClean="0"/>
              <a:t>, un inmenso lago de agua dulce de más de 200 km² situado en las montañas del centro de la antigua Birmania (estado de </a:t>
            </a:r>
            <a:r>
              <a:rPr lang="es-CO" sz="2000" i="1" dirty="0" err="1" smtClean="0"/>
              <a:t>Shan</a:t>
            </a:r>
            <a:r>
              <a:rPr lang="es-CO" sz="2000" i="1" dirty="0" smtClean="0"/>
              <a:t>). El lago </a:t>
            </a:r>
            <a:r>
              <a:rPr lang="es-CO" sz="2000" i="1" dirty="0" err="1" smtClean="0"/>
              <a:t>Inle</a:t>
            </a:r>
            <a:r>
              <a:rPr lang="es-CO" sz="2000" i="1" dirty="0" smtClean="0"/>
              <a:t> no es muy profundo, apenas unos metros, pero sí el segundo lago más extenso de Myanmar, sin embargo esta no es la razón de su popularidad, sino sus increíbles aguas que parecen espejos, las más de 200 aldeas de sus orillas y la peculiar forma de remar de los pescadores del lago. El lago </a:t>
            </a:r>
            <a:r>
              <a:rPr lang="es-CO" sz="2000" i="1" dirty="0" err="1" smtClean="0"/>
              <a:t>Inle</a:t>
            </a:r>
            <a:r>
              <a:rPr lang="es-CO" sz="2000" i="1" dirty="0" smtClean="0"/>
              <a:t> es mucho más que el lago, </a:t>
            </a:r>
            <a:r>
              <a:rPr lang="es-CO" sz="2000" i="1" dirty="0" err="1" smtClean="0"/>
              <a:t>Inle</a:t>
            </a:r>
            <a:r>
              <a:rPr lang="es-CO" sz="2000" i="1" dirty="0" smtClean="0"/>
              <a:t> es todo un ecosistema de canales de agua, mercados flotantes, pueblos, mercados, templos y pagodas que discurre a las orillas del lago. La belleza de las aguas azules en espejo del lago </a:t>
            </a:r>
            <a:r>
              <a:rPr lang="es-CO" sz="2000" i="1" dirty="0" err="1" smtClean="0"/>
              <a:t>Inle</a:t>
            </a:r>
            <a:r>
              <a:rPr lang="es-CO" sz="2000" i="1" dirty="0" smtClean="0"/>
              <a:t> reflejan la ardua labor de los pescadores del lago </a:t>
            </a:r>
            <a:r>
              <a:rPr lang="es-CO" sz="2000" i="1" dirty="0" err="1" smtClean="0"/>
              <a:t>Inle</a:t>
            </a:r>
            <a:r>
              <a:rPr lang="es-CO" sz="2000" i="1" dirty="0" smtClean="0"/>
              <a:t>. Los hábiles pescadores birmanos van equipados de pequeñas barcas de madera, algunas de remos y otras con un pequeño motor. Los </a:t>
            </a:r>
            <a:r>
              <a:rPr lang="es-CO" sz="2000" i="1" dirty="0"/>
              <a:t>pescadores del lago </a:t>
            </a:r>
            <a:r>
              <a:rPr lang="es-CO" sz="2000" i="1" dirty="0" err="1"/>
              <a:t>Inle</a:t>
            </a:r>
            <a:r>
              <a:rPr lang="es-CO" sz="2000" i="1" dirty="0"/>
              <a:t> utilizan varias técnicas de pesca, la más llamativa y tradicional son las redes en forma cónica, utilizada por los pescadores en solitario</a:t>
            </a:r>
            <a:r>
              <a:rPr lang="es-CO" sz="2000" i="1" dirty="0" smtClean="0"/>
              <a:t>. Pero </a:t>
            </a:r>
            <a:r>
              <a:rPr lang="es-CO" sz="2000" i="1" dirty="0"/>
              <a:t>los pescadores también utilizan las redes de pesca, formando grupos para primero extender las redes y por otro lado, un segundo grupo de personas golpear la superficie del agua con los remos para dirigir a los bancos de peces al área donde se han lanzado las redes.</a:t>
            </a:r>
          </a:p>
          <a:p>
            <a:pPr algn="ctr"/>
            <a:endParaRPr lang="es-CO" sz="2000" i="1" dirty="0" smtClean="0"/>
          </a:p>
          <a:p>
            <a:pPr algn="ctr"/>
            <a:endParaRPr lang="es-CO" sz="2000" i="1" dirty="0"/>
          </a:p>
        </p:txBody>
      </p:sp>
      <p:sp>
        <p:nvSpPr>
          <p:cNvPr id="4" name="CuadroTexto 3"/>
          <p:cNvSpPr txBox="1"/>
          <p:nvPr/>
        </p:nvSpPr>
        <p:spPr>
          <a:xfrm>
            <a:off x="4235114" y="5805440"/>
            <a:ext cx="3721769"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Danza Negra-Jaime Llanos G</a:t>
            </a:r>
            <a:endParaRPr lang="es-CO" sz="1000" b="1" i="1" dirty="0"/>
          </a:p>
        </p:txBody>
      </p:sp>
      <p:pic>
        <p:nvPicPr>
          <p:cNvPr id="5" name="Danza_Negra_-_Jaime_Llano_Gonz_lez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81214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920911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7044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8185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8866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163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49" y="95250"/>
            <a:ext cx="8969619" cy="6667500"/>
          </a:xfrm>
          <a:prstGeom prst="rect">
            <a:avLst/>
          </a:prstGeom>
        </p:spPr>
      </p:pic>
    </p:spTree>
    <p:extLst>
      <p:ext uri="{BB962C8B-B14F-4D97-AF65-F5344CB8AC3E}">
        <p14:creationId xmlns:p14="http://schemas.microsoft.com/office/powerpoint/2010/main" val="2054259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13154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7616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4910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5667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6802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6558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1120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686600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5884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822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96419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89492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01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8181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6415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6797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9643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58446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3932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4662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90879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32581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5892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23773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3709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24336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60010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49154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4532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516951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13672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595945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07430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3574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7074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44652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6892849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00051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249434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65037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04458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66088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754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32350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87160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29874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84970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0636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58335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84055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19393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9285980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596568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3839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80197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56736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43051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69551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932640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06088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89462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60758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15545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26851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809892" y="5855677"/>
            <a:ext cx="2426678" cy="457200"/>
          </a:xfrm>
          <a:prstGeom prst="cloud">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9197059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17414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790292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982636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301</Words>
  <Application>Microsoft Office PowerPoint</Application>
  <PresentationFormat>Panorámica</PresentationFormat>
  <Paragraphs>7</Paragraphs>
  <Slides>76</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76</vt:i4>
      </vt:variant>
    </vt:vector>
  </HeadingPairs>
  <TitlesOfParts>
    <vt:vector size="82"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8</cp:revision>
  <dcterms:created xsi:type="dcterms:W3CDTF">2016-08-19T21:20:20Z</dcterms:created>
  <dcterms:modified xsi:type="dcterms:W3CDTF">2016-10-01T14:26:25Z</dcterms:modified>
</cp:coreProperties>
</file>