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audio3.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0"/>
  </p:notesMasterIdLst>
  <p:sldIdLst>
    <p:sldId id="316" r:id="rId3"/>
    <p:sldId id="445" r:id="rId4"/>
    <p:sldId id="402" r:id="rId5"/>
    <p:sldId id="523" r:id="rId6"/>
    <p:sldId id="513" r:id="rId7"/>
    <p:sldId id="498" r:id="rId8"/>
    <p:sldId id="448" r:id="rId9"/>
    <p:sldId id="500" r:id="rId10"/>
    <p:sldId id="455" r:id="rId11"/>
    <p:sldId id="461" r:id="rId12"/>
    <p:sldId id="456" r:id="rId13"/>
    <p:sldId id="462" r:id="rId14"/>
    <p:sldId id="449" r:id="rId15"/>
    <p:sldId id="494" r:id="rId16"/>
    <p:sldId id="450" r:id="rId17"/>
    <p:sldId id="501" r:id="rId18"/>
    <p:sldId id="458" r:id="rId19"/>
    <p:sldId id="496" r:id="rId20"/>
    <p:sldId id="507" r:id="rId21"/>
    <p:sldId id="506" r:id="rId22"/>
    <p:sldId id="502" r:id="rId23"/>
    <p:sldId id="510" r:id="rId24"/>
    <p:sldId id="512" r:id="rId25"/>
    <p:sldId id="447" r:id="rId26"/>
    <p:sldId id="465" r:id="rId27"/>
    <p:sldId id="452" r:id="rId28"/>
    <p:sldId id="453" r:id="rId29"/>
    <p:sldId id="454" r:id="rId30"/>
    <p:sldId id="466" r:id="rId31"/>
    <p:sldId id="503" r:id="rId32"/>
    <p:sldId id="504" r:id="rId33"/>
    <p:sldId id="457" r:id="rId34"/>
    <p:sldId id="459" r:id="rId35"/>
    <p:sldId id="486" r:id="rId36"/>
    <p:sldId id="460" r:id="rId37"/>
    <p:sldId id="489" r:id="rId38"/>
    <p:sldId id="463" r:id="rId39"/>
    <p:sldId id="451" r:id="rId40"/>
    <p:sldId id="488" r:id="rId41"/>
    <p:sldId id="446" r:id="rId42"/>
    <p:sldId id="467" r:id="rId43"/>
    <p:sldId id="487" r:id="rId44"/>
    <p:sldId id="522" r:id="rId45"/>
    <p:sldId id="469" r:id="rId46"/>
    <p:sldId id="470" r:id="rId47"/>
    <p:sldId id="483" r:id="rId48"/>
    <p:sldId id="464" r:id="rId49"/>
    <p:sldId id="471" r:id="rId50"/>
    <p:sldId id="473" r:id="rId51"/>
    <p:sldId id="484" r:id="rId52"/>
    <p:sldId id="474" r:id="rId53"/>
    <p:sldId id="477" r:id="rId54"/>
    <p:sldId id="481" r:id="rId55"/>
    <p:sldId id="521" r:id="rId56"/>
    <p:sldId id="493" r:id="rId57"/>
    <p:sldId id="478" r:id="rId58"/>
    <p:sldId id="475" r:id="rId59"/>
    <p:sldId id="479" r:id="rId60"/>
    <p:sldId id="444" r:id="rId61"/>
    <p:sldId id="495" r:id="rId62"/>
    <p:sldId id="514" r:id="rId63"/>
    <p:sldId id="485" r:id="rId64"/>
    <p:sldId id="476" r:id="rId65"/>
    <p:sldId id="517" r:id="rId66"/>
    <p:sldId id="490" r:id="rId67"/>
    <p:sldId id="480" r:id="rId68"/>
    <p:sldId id="491" r:id="rId69"/>
    <p:sldId id="518" r:id="rId70"/>
    <p:sldId id="472" r:id="rId71"/>
    <p:sldId id="519" r:id="rId72"/>
    <p:sldId id="482" r:id="rId73"/>
    <p:sldId id="492" r:id="rId74"/>
    <p:sldId id="515" r:id="rId75"/>
    <p:sldId id="520" r:id="rId76"/>
    <p:sldId id="505" r:id="rId77"/>
    <p:sldId id="317" r:id="rId78"/>
    <p:sldId id="516" r:id="rId79"/>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wRvkOvyW5WkoEtzGr00KQ==" hashData="mM+Ou0dges4QOLhbXfR7hd0NX9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0000FF"/>
    <a:srgbClr val="9933FF"/>
    <a:srgbClr val="6600FF"/>
    <a:srgbClr val="3B32EE"/>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42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tableStyles" Target="tableStyle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16/01/2021</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16/01/2021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16/01/2021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16/01/2021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16/01/2021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16/01/2021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16/01/2021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16/01/2021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16/01/2021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16/01/2021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16/01/2021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16/01/2021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091673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0000"/>
            </a:gs>
            <a:gs pos="45000">
              <a:srgbClr val="00B050"/>
            </a:gs>
            <a:gs pos="70000">
              <a:schemeClr val="accent6">
                <a:lumMod val="92000"/>
              </a:schemeClr>
            </a:gs>
            <a:gs pos="92000">
              <a:srgbClr val="0000F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16/01/2021</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3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5.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gif"/><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audio" Target="../media/audio5.wav"/></Relationships>
</file>

<file path=ppt/slides/_rels/slide7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77.gif"/><Relationship Id="rId2" Type="http://schemas.openxmlformats.org/officeDocument/2006/relationships/image" Target="../media/image76.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78.jpeg"/><Relationship Id="rId4" Type="http://schemas.openxmlformats.org/officeDocument/2006/relationships/image" Target="../media/image2.gif"/></Relationships>
</file>

<file path=ppt/slides/_rels/slide77.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2448"/>
            <a:ext cx="1029689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NOBLEZA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DEL CABALLO</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pic>
        <p:nvPicPr>
          <p:cNvPr id="14" name="Picture 8"/>
          <p:cNvPicPr>
            <a:picLocks noChangeAspect="1" noChangeArrowheads="1"/>
          </p:cNvPicPr>
          <p:nvPr/>
        </p:nvPicPr>
        <p:blipFill>
          <a:blip r:embed="rId7" cstate="print"/>
          <a:srcRect/>
          <a:stretch>
            <a:fillRect/>
          </a:stretch>
        </p:blipFill>
        <p:spPr bwMode="auto">
          <a:xfrm>
            <a:off x="515438" y="764704"/>
            <a:ext cx="1130569" cy="723900"/>
          </a:xfrm>
          <a:prstGeom prst="rect">
            <a:avLst/>
          </a:prstGeom>
          <a:noFill/>
          <a:ln w="9525">
            <a:noFill/>
            <a:round/>
            <a:headEnd/>
            <a:tailEnd/>
          </a:ln>
        </p:spPr>
      </p:pic>
      <p:pic>
        <p:nvPicPr>
          <p:cNvPr id="15" name="Picture 12" descr="Image1"/>
          <p:cNvPicPr>
            <a:picLocks noChangeAspect="1" noChangeArrowheads="1" noCrop="1"/>
          </p:cNvPicPr>
          <p:nvPr/>
        </p:nvPicPr>
        <p:blipFill>
          <a:blip r:embed="rId8" cstate="print"/>
          <a:srcRect/>
          <a:stretch>
            <a:fillRect/>
          </a:stretch>
        </p:blipFill>
        <p:spPr bwMode="auto">
          <a:xfrm>
            <a:off x="197903" y="188644"/>
            <a:ext cx="861053" cy="1066799"/>
          </a:xfrm>
          <a:prstGeom prst="rect">
            <a:avLst/>
          </a:prstGeom>
          <a:noFill/>
          <a:ln w="9525">
            <a:noFill/>
            <a:miter lim="800000"/>
            <a:headEnd/>
            <a:tailEnd/>
          </a:ln>
        </p:spPr>
      </p:pic>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1400" advTm="6000">
        <p14:ripple/>
        <p:sndAc>
          <p:stSnd>
            <p:snd r:embed="rId2" name="CARROZAS DE FUEGO.wav"/>
          </p:stSnd>
        </p:sndAc>
      </p:transition>
    </mc:Choice>
    <mc:Fallback xmlns="">
      <p:transition spd="slow" advTm="6000">
        <p:fade/>
        <p:sndAc>
          <p:stSnd>
            <p:snd r:embed="rId9" name="CARROZAS DE FUEG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15010_126510540697340_115059351842459_343703_3159547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6289576"/>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15976" y="1916832"/>
            <a:ext cx="699328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00FF"/>
                </a:solidFill>
                <a:latin typeface="+mj-lt"/>
              </a:rPr>
              <a:t>La historia de la humanidad es también la historia del caballo, el animal más bello de la creación y el que, sin duda, prestó más y mejores servicios al </a:t>
            </a:r>
            <a:r>
              <a:rPr lang="es-ES" altLang="es-ES" sz="2400" b="1" i="1" dirty="0" smtClean="0">
                <a:solidFill>
                  <a:srgbClr val="0000FF"/>
                </a:solidFill>
                <a:latin typeface="+mj-lt"/>
              </a:rPr>
              <a:t>hombre. Desde </a:t>
            </a:r>
            <a:r>
              <a:rPr lang="es-ES" altLang="es-ES" sz="2400" b="1" i="1" dirty="0">
                <a:solidFill>
                  <a:srgbClr val="0000FF"/>
                </a:solidFill>
                <a:latin typeface="+mj-lt"/>
              </a:rPr>
              <a:t>hace miles de años, el caballo ha sido uno de los más fieles colaboradores que la naturaleza le ha regalado al hombre para construir las diversas sociedades.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3000" advTm="27000">
        <p14:shred/>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732" y="-106168"/>
            <a:ext cx="10243620" cy="7213438"/>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CORAZONES UNIDOS GRACIAS A LOS CABALLOS ❤️ | Frases de caballos, Citas  sobre caballos, Animales fras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CORAZONES UNIDOS GRACIAS A LOS CABALLOS ❤️ | Frases de caballos, Citas  sobre caballos, Animales frase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077"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t="9592" b="13537"/>
          <a:stretch/>
        </p:blipFill>
        <p:spPr bwMode="auto">
          <a:xfrm>
            <a:off x="1295896" y="1052736"/>
            <a:ext cx="7035611" cy="4780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031282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5"/>
                                        </p:tgtEl>
                                      </p:cBhvr>
                                    </p:animEffect>
                                    <p:set>
                                      <p:cBhvr>
                                        <p:cTn id="7" dur="1" fill="hold">
                                          <p:stCondLst>
                                            <p:cond delay="174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ires del caballo - Caballipedi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275210" y="487747"/>
            <a:ext cx="7200797" cy="54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525591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04007" y="1268760"/>
            <a:ext cx="699328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00FF"/>
                </a:solidFill>
                <a:latin typeface="+mj-lt"/>
              </a:rPr>
              <a:t>No hay mayor perfección que aquella que se aprecia en los movimientos de un caballo que corre por los campos. Ni mayor sentido de la libertad que aquel que se experimenta cuando se monta sobre el lomo de este noble </a:t>
            </a:r>
            <a:r>
              <a:rPr lang="es-ES" altLang="es-ES" sz="2400" b="1" i="1" dirty="0" smtClean="0">
                <a:solidFill>
                  <a:srgbClr val="0000FF"/>
                </a:solidFill>
                <a:latin typeface="+mj-lt"/>
              </a:rPr>
              <a:t>animal. Mirar </a:t>
            </a:r>
            <a:r>
              <a:rPr lang="es-ES" altLang="es-ES" sz="2400" b="1" i="1" dirty="0">
                <a:solidFill>
                  <a:srgbClr val="0000FF"/>
                </a:solidFill>
                <a:latin typeface="+mj-lt"/>
              </a:rPr>
              <a:t>a un caballo galopando te transmite una imagen de libertad, una libertad que se traslada al hombre que lo monta. Su nobleza y lealtad hacia su cuidador lo convierte en una mascota muy especial. Estos se caracterizan por ser animales ilustres que poseen una fuerza, energía y valor realmente impresionante.</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721457865"/>
      </p:ext>
    </p:extLst>
  </p:cSld>
  <p:clrMapOvr>
    <a:masterClrMapping/>
  </p:clrMapOvr>
  <mc:AlternateContent xmlns:mc="http://schemas.openxmlformats.org/markup-compatibility/2006" xmlns:p14="http://schemas.microsoft.com/office/powerpoint/2010/main">
    <mc:Choice Requires="p14">
      <p:transition spd="slow" p14:dur="3000" advTm="40000">
        <p14:shred/>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descr="37306_138143889534005_115059351842459_409624_3166251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0770"/>
            <a:ext cx="10080625" cy="6878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5311087"/>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59992" y="1412776"/>
            <a:ext cx="699328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00FF"/>
                </a:solidFill>
                <a:latin typeface="+mj-lt"/>
              </a:rPr>
              <a:t>Es un animal sobrio, agradecido y generoso; hay en él una dignidad u orgullo que no consiente rivalidades ni en valor, ni en fuerza, ni en resistencia, pues prefiere morir a ceder ante el </a:t>
            </a:r>
            <a:r>
              <a:rPr lang="es-ES" altLang="es-ES" sz="2400" b="1" i="1" dirty="0" smtClean="0">
                <a:solidFill>
                  <a:srgbClr val="0000FF"/>
                </a:solidFill>
                <a:latin typeface="+mj-lt"/>
              </a:rPr>
              <a:t>adversario. Los </a:t>
            </a:r>
            <a:r>
              <a:rPr lang="es-ES" altLang="es-ES" sz="2400" b="1" i="1" dirty="0">
                <a:solidFill>
                  <a:srgbClr val="0000FF"/>
                </a:solidFill>
                <a:latin typeface="+mj-lt"/>
              </a:rPr>
              <a:t>caballos son profesores dotados y tienen mucho que compartir sobre la sabiduría de las emociones, el poder de la intuición y la importancia del sentido de comunidad, es por esto que se identifican con su dueño, participando de sus sentimientos y adivinando sus intentos a la más leve indicación, le obedece con entera abnegación y </a:t>
            </a:r>
            <a:r>
              <a:rPr lang="es-ES" altLang="es-ES" sz="2400" b="1" i="1" dirty="0" smtClean="0">
                <a:solidFill>
                  <a:srgbClr val="0000FF"/>
                </a:solidFill>
                <a:latin typeface="+mj-lt"/>
              </a:rPr>
              <a:t>lealtad.</a:t>
            </a:r>
            <a:endParaRPr lang="es-ES" altLang="es-ES" sz="2400" b="1" i="1" dirty="0">
              <a:solidFill>
                <a:srgbClr val="0000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680628860"/>
      </p:ext>
    </p:extLst>
  </p:cSld>
  <p:clrMapOvr>
    <a:masterClrMapping/>
  </p:clrMapOvr>
  <mc:AlternateContent xmlns:mc="http://schemas.openxmlformats.org/markup-compatibility/2006" xmlns:p14="http://schemas.microsoft.com/office/powerpoint/2010/main">
    <mc:Choice Requires="p14">
      <p:transition spd="slow" p14:dur="3000" advTm="44000">
        <p14:shred/>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descr="62903_162205653794495_115059351842459_568594_3841211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811"/>
            <a:ext cx="10080625" cy="6857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2565567"/>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26084_116760998338961_115059351842459_298915_1223311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521907" y="0"/>
            <a:ext cx="50350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1089442"/>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27195_121278281220566_115059351842459_319920_3221131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1355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1956675"/>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26084_115475231800871_115059351842459_293694_5210546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555848" y="0"/>
            <a:ext cx="696718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1523989"/>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descr="37999_150179978330396_115059351842459_486251_7271272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171400"/>
            <a:ext cx="10080625" cy="70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1275302"/>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732" y="-106168"/>
            <a:ext cx="10243620" cy="7213438"/>
          </a:xfrm>
          <a:prstGeom prst="rect">
            <a:avLst/>
          </a:prstGeom>
          <a:noFill/>
          <a:extLst>
            <a:ext uri="{909E8E84-426E-40DD-AFC4-6F175D3DCCD1}">
              <a14:hiddenFill xmlns:a14="http://schemas.microsoft.com/office/drawing/2010/main">
                <a:solidFill>
                  <a:srgbClr val="FFFFFF"/>
                </a:solidFill>
              </a14:hiddenFill>
            </a:ext>
          </a:extLst>
        </p:spPr>
      </p:pic>
      <p:pic>
        <p:nvPicPr>
          <p:cNvPr id="75778" name="Picture 2" descr="GIF: Esto es lo que pasa cuando haces el &quot;reto del agua fría&quot; sobre un  caballo (Gif #277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087984" y="1412776"/>
            <a:ext cx="7041819" cy="3581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2272497"/>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 descr="39242_150180051663722_115059351842459_486254_8045289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8202"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7447514"/>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15976" y="1916832"/>
            <a:ext cx="6993285"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00FF"/>
                </a:solidFill>
                <a:latin typeface="+mj-lt"/>
              </a:rPr>
              <a:t>Hay distintas razas y cada una tiene sus características, distinto pelo, tamaño, porte, pero todos por igual, son fieles con el hombre y saben seguir el camino a su casa. Son muy buenos amigos con los perros. Por lo general, cabalgan juntos hombre, caballo y perro.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837235940"/>
      </p:ext>
    </p:extLst>
  </p:cSld>
  <p:clrMapOvr>
    <a:masterClrMapping/>
  </p:clrMapOvr>
  <mc:AlternateContent xmlns:mc="http://schemas.openxmlformats.org/markup-compatibility/2006" xmlns:p14="http://schemas.microsoft.com/office/powerpoint/2010/main">
    <mc:Choice Requires="p14">
      <p:transition spd="slow" p14:dur="3000" advTm="27000">
        <p14:shred/>
        <p:sndAc>
          <p:stSnd>
            <p:snd r:embed="rId2" name="Summertime.wav"/>
          </p:stSnd>
        </p:sndAc>
      </p:transition>
    </mc:Choice>
    <mc:Fallback xmlns="">
      <p:transition spd="slow" advTm="27000">
        <p:fade/>
        <p:sndAc>
          <p:stSnd>
            <p:snd r:embed="rId4" name="Summertime.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34116_1264039656226_1686785793_536652_3739621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0775476"/>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732" y="8610"/>
            <a:ext cx="10080625" cy="7098659"/>
          </a:xfrm>
          <a:prstGeom prst="rect">
            <a:avLst/>
          </a:prstGeom>
          <a:noFill/>
          <a:extLst>
            <a:ext uri="{909E8E84-426E-40DD-AFC4-6F175D3DCCD1}">
              <a14:hiddenFill xmlns:a14="http://schemas.microsoft.com/office/drawing/2010/main">
                <a:solidFill>
                  <a:srgbClr val="FFFFFF"/>
                </a:solidFill>
              </a14:hiddenFill>
            </a:ext>
          </a:extLst>
        </p:spPr>
      </p:pic>
      <p:pic>
        <p:nvPicPr>
          <p:cNvPr id="77826" name="Picture 2" descr="GIF: Mira a este hermoso caballo negro trotando (Gif #1943)"/>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53586" y="764704"/>
            <a:ext cx="8573453" cy="5443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533464"/>
      </p:ext>
    </p:extLst>
  </p:cSld>
  <p:clrMapOvr>
    <a:masterClrMapping/>
  </p:clrMapOvr>
  <mc:AlternateContent xmlns:mc="http://schemas.openxmlformats.org/markup-compatibility/2006" xmlns:p14="http://schemas.microsoft.com/office/powerpoint/2010/main">
    <mc:Choice Requires="p14">
      <p:transition spd="slow" p14:dur="3000" advTm="9000">
        <p14:shred/>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ijo del Viento: el caballo Ára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117"/>
            <a:ext cx="10080625" cy="7283866"/>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55322" y="188639"/>
            <a:ext cx="4164910" cy="1692771"/>
          </a:xfrm>
          <a:prstGeom prst="rect">
            <a:avLst/>
          </a:prstGeom>
          <a:solidFill>
            <a:srgbClr val="FF00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00FF"/>
                </a:solidFill>
                <a:latin typeface="+mj-lt"/>
              </a:rPr>
              <a:t>Algunas razas y características que la </a:t>
            </a:r>
            <a:r>
              <a:rPr lang="es-ES" altLang="es-ES" sz="2800" b="1" i="1" dirty="0" smtClean="0">
                <a:solidFill>
                  <a:srgbClr val="0000FF"/>
                </a:solidFill>
                <a:latin typeface="+mj-lt"/>
              </a:rPr>
              <a:t>distinguen: </a:t>
            </a:r>
            <a:r>
              <a:rPr lang="es-ES" altLang="es-ES" sz="2000" b="1" i="1" dirty="0" smtClean="0">
                <a:solidFill>
                  <a:srgbClr val="0000FF"/>
                </a:solidFill>
                <a:latin typeface="+mj-lt"/>
              </a:rPr>
              <a:t>El </a:t>
            </a:r>
            <a:r>
              <a:rPr lang="es-ES" altLang="es-ES" sz="2000" b="1" i="1" dirty="0">
                <a:solidFill>
                  <a:srgbClr val="0000FF"/>
                </a:solidFill>
                <a:latin typeface="+mj-lt"/>
              </a:rPr>
              <a:t>caballo árabe –veloz, elegante y el más antiguo</a:t>
            </a:r>
            <a:r>
              <a:rPr lang="es-ES" altLang="es-ES" sz="2000" b="1" i="1" dirty="0" smtClean="0">
                <a:solidFill>
                  <a:srgbClr val="0000FF"/>
                </a:solidFill>
                <a:latin typeface="+mj-lt"/>
              </a:rPr>
              <a:t>.</a:t>
            </a:r>
            <a:endParaRPr lang="es-ES" altLang="es-ES" sz="2000" b="1" i="1" dirty="0">
              <a:solidFill>
                <a:srgbClr val="0000FF"/>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26762514"/>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4" y="0"/>
            <a:ext cx="1019773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5" name="Text Box 7"/>
          <p:cNvSpPr txBox="1">
            <a:spLocks noChangeArrowheads="1"/>
          </p:cNvSpPr>
          <p:nvPr/>
        </p:nvSpPr>
        <p:spPr bwMode="auto">
          <a:xfrm>
            <a:off x="215776" y="389805"/>
            <a:ext cx="2952328" cy="707886"/>
          </a:xfrm>
          <a:prstGeom prst="rect">
            <a:avLst/>
          </a:prstGeom>
          <a:solidFill>
            <a:srgbClr val="FF00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smtClean="0">
                <a:solidFill>
                  <a:srgbClr val="0000FF"/>
                </a:solidFill>
                <a:latin typeface="+mj-lt"/>
              </a:rPr>
              <a:t>El </a:t>
            </a:r>
            <a:r>
              <a:rPr lang="es-ES" altLang="es-ES" sz="2000" b="1" i="1" dirty="0">
                <a:solidFill>
                  <a:srgbClr val="0000FF"/>
                </a:solidFill>
                <a:latin typeface="+mj-lt"/>
              </a:rPr>
              <a:t>andaluz- muy elegante y armonioso</a:t>
            </a:r>
            <a:r>
              <a:rPr lang="es-ES" altLang="es-ES" sz="2000" b="1" i="1" dirty="0" smtClean="0">
                <a:solidFill>
                  <a:srgbClr val="0000FF"/>
                </a:solidFill>
                <a:latin typeface="+mj-lt"/>
              </a:rPr>
              <a:t>.</a:t>
            </a:r>
            <a:endParaRPr lang="es-ES" altLang="es-ES" sz="2000" b="1" i="1" dirty="0">
              <a:solidFill>
                <a:srgbClr val="0000FF"/>
              </a:solidFill>
              <a:latin typeface="+mj-lt"/>
            </a:endParaRPr>
          </a:p>
        </p:txBody>
      </p:sp>
    </p:spTree>
    <p:extLst>
      <p:ext uri="{BB962C8B-B14F-4D97-AF65-F5344CB8AC3E}">
        <p14:creationId xmlns:p14="http://schemas.microsoft.com/office/powerpoint/2010/main" val="2745836102"/>
      </p:ext>
    </p:extLst>
  </p:cSld>
  <p:clrMapOvr>
    <a:masterClrMapping/>
  </p:clrMapOvr>
  <mc:AlternateContent xmlns:mc="http://schemas.openxmlformats.org/markup-compatibility/2006" xmlns:p14="http://schemas.microsoft.com/office/powerpoint/2010/main">
    <mc:Choice Requires="p14">
      <p:transition spd="slow" p14:dur="3000" advTm="7000">
        <p14:shred/>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aza de Caballo Criollo Colombiano Parte I - Gustavo Mirabal - Mundo  Ecuest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912582"/>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03127" y="404664"/>
            <a:ext cx="2520280" cy="1323439"/>
          </a:xfrm>
          <a:prstGeom prst="rect">
            <a:avLst/>
          </a:prstGeom>
          <a:solidFill>
            <a:srgbClr val="FF00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smtClean="0">
                <a:solidFill>
                  <a:srgbClr val="0000FF"/>
                </a:solidFill>
                <a:latin typeface="+mj-lt"/>
              </a:rPr>
              <a:t>El </a:t>
            </a:r>
            <a:r>
              <a:rPr lang="es-ES" altLang="es-ES" sz="2000" b="1" i="1" dirty="0">
                <a:solidFill>
                  <a:srgbClr val="0000FF"/>
                </a:solidFill>
                <a:latin typeface="+mj-lt"/>
              </a:rPr>
              <a:t>criollo – el de la conquista y la independencia de América</a:t>
            </a:r>
            <a:r>
              <a:rPr lang="es-ES" altLang="es-ES" sz="2000" b="1" i="1" dirty="0" smtClean="0">
                <a:solidFill>
                  <a:srgbClr val="0000FF"/>
                </a:solidFill>
                <a:latin typeface="+mj-lt"/>
              </a:rPr>
              <a:t>.</a:t>
            </a:r>
            <a:endParaRPr lang="es-ES" altLang="es-ES" sz="2000" b="1" i="1" dirty="0">
              <a:solidFill>
                <a:srgbClr val="0000FF"/>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06710639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aballo pura sangre ingles. - caballos de ra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020"/>
            <a:ext cx="10080625" cy="686602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463581" y="260648"/>
            <a:ext cx="2920547" cy="707886"/>
          </a:xfrm>
          <a:prstGeom prst="rect">
            <a:avLst/>
          </a:prstGeom>
          <a:solidFill>
            <a:srgbClr val="FF00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smtClean="0">
                <a:solidFill>
                  <a:srgbClr val="0000FF"/>
                </a:solidFill>
                <a:latin typeface="+mj-lt"/>
              </a:rPr>
              <a:t>El </a:t>
            </a:r>
            <a:r>
              <a:rPr lang="es-ES" altLang="es-ES" sz="2000" b="1" i="1" dirty="0">
                <a:solidFill>
                  <a:srgbClr val="0000FF"/>
                </a:solidFill>
                <a:latin typeface="+mj-lt"/>
              </a:rPr>
              <a:t>pura sangre inglés- más veloz y valioso</a:t>
            </a:r>
            <a:r>
              <a:rPr lang="es-ES" altLang="es-ES" sz="2000" b="1" i="1" dirty="0" smtClean="0">
                <a:solidFill>
                  <a:srgbClr val="0000FF"/>
                </a:solidFill>
                <a:latin typeface="+mj-lt"/>
              </a:rPr>
              <a:t>.</a:t>
            </a:r>
            <a:endParaRPr lang="es-ES" altLang="es-ES" sz="2000" b="1" i="1" dirty="0">
              <a:solidFill>
                <a:srgbClr val="0000FF"/>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8767749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C:\Users\Jose Luis\Desktop\razas-de-caballos-el-caballo-berberisc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28" y="0"/>
            <a:ext cx="10324692" cy="6957391"/>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307975" y="336597"/>
            <a:ext cx="2087984" cy="707886"/>
          </a:xfrm>
          <a:prstGeom prst="rect">
            <a:avLst/>
          </a:prstGeom>
          <a:solidFill>
            <a:srgbClr val="FF0000"/>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smtClean="0">
                <a:solidFill>
                  <a:srgbClr val="0000FF"/>
                </a:solidFill>
                <a:latin typeface="+mj-lt"/>
              </a:rPr>
              <a:t>El </a:t>
            </a:r>
            <a:r>
              <a:rPr lang="es-ES" altLang="es-ES" sz="2000" b="1" i="1" dirty="0">
                <a:solidFill>
                  <a:srgbClr val="0000FF"/>
                </a:solidFill>
                <a:latin typeface="+mj-lt"/>
              </a:rPr>
              <a:t>berberisco -mucha clase</a:t>
            </a:r>
            <a:r>
              <a:rPr lang="es-ES" altLang="es-ES" sz="2000" b="1" i="1" dirty="0" smtClean="0">
                <a:solidFill>
                  <a:srgbClr val="0000FF"/>
                </a:solidFill>
                <a:latin typeface="+mj-lt"/>
              </a:rPr>
              <a:t>.</a:t>
            </a:r>
            <a:endParaRPr lang="es-ES" altLang="es-ES" sz="2000" b="1" i="1" dirty="0">
              <a:solidFill>
                <a:srgbClr val="0000FF"/>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
        <p:nvSpPr>
          <p:cNvPr id="2" name="AutoShape 2" descr="Razas de Caballos: El Caballo Berberisco – horsesalandalus.co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azas de Caballos: El Caballo Berberisco – horsesalandalus.co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Tree>
    <p:extLst>
      <p:ext uri="{BB962C8B-B14F-4D97-AF65-F5344CB8AC3E}">
        <p14:creationId xmlns:p14="http://schemas.microsoft.com/office/powerpoint/2010/main" val="72193892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30796_127084577306603_115059351842459_345935_4527822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9033" y="-30386"/>
            <a:ext cx="10089658" cy="7131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8427017"/>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27005_118800134801714_115059351842459_307939_2042684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016126" y="0"/>
            <a:ext cx="6046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9795536"/>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558"/>
            <a:ext cx="10080625" cy="6863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1476508"/>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32196_132088680139526_115059351842459_374210_5456369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11114"/>
            <a:ext cx="10080625" cy="7090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5592038"/>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7424"/>
            <a:ext cx="10080625" cy="8136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2347229"/>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28299_122699017745159_115059351842459_325169_4887742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2520156" y="0"/>
            <a:ext cx="50403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1598720"/>
      </p:ext>
    </p:extLst>
  </p:cSld>
  <p:clrMapOvr>
    <a:masterClrMapping/>
  </p:clrMapOvr>
  <mc:AlternateContent xmlns:mc="http://schemas.openxmlformats.org/markup-compatibility/2006" xmlns:p14="http://schemas.microsoft.com/office/powerpoint/2010/main">
    <mc:Choice Requires="p14">
      <p:transition spd="slow" p14:dur="3000" advTm="5000">
        <p14:shred/>
        <p:sndAc>
          <p:stSnd>
            <p:snd r:embed="rId2" name="Nikos Ignatiadis   Flight To Rhodos.wav"/>
          </p:stSnd>
        </p:sndAc>
      </p:transition>
    </mc:Choice>
    <mc:Fallback xmlns="">
      <p:transition spd="slow" advTm="5000">
        <p:fade/>
        <p:sndAc>
          <p:stSnd>
            <p:snd r:embed="rId4" name="Nikos Ignatiadis   Flight To Rhodos.wav"/>
          </p:stSnd>
        </p:sndAc>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15976" y="1916832"/>
            <a:ext cx="6993285"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00FF"/>
                </a:solidFill>
                <a:latin typeface="+mj-lt"/>
              </a:rPr>
              <a:t>Hay distintas razas y cada una tiene sus características, distinto pelo, tamaño, porte, pero todos por igual, son fieles con el hombre y saben seguir el camino a su casa. Son muy buenos amigos con los perros. Por lo general, cabalgan juntos hombre, caballo y perro.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297366643"/>
      </p:ext>
    </p:extLst>
  </p:cSld>
  <p:clrMapOvr>
    <a:masterClrMapping/>
  </p:clrMapOvr>
  <mc:AlternateContent xmlns:mc="http://schemas.openxmlformats.org/markup-compatibility/2006" xmlns:p14="http://schemas.microsoft.com/office/powerpoint/2010/main">
    <mc:Choice Requires="p14">
      <p:transition spd="slow" p14:dur="3000" advTm="19000">
        <p14:shre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15976" y="1916832"/>
            <a:ext cx="6993285"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00FF"/>
                </a:solidFill>
                <a:latin typeface="+mj-lt"/>
              </a:rPr>
              <a:t>Hay distintas razas y cada una tiene sus características, distinto pelo, tamaño, porte, pero todos por igual, son fieles con el hombre y saben seguir el camino a su casa. Son muy buenos amigos con los perros. Por lo general, cabalgan juntos hombre, caballo y perro.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297366643"/>
      </p:ext>
    </p:extLst>
  </p:cSld>
  <p:clrMapOvr>
    <a:masterClrMapping/>
  </p:clrMapOvr>
  <mc:AlternateContent xmlns:mc="http://schemas.openxmlformats.org/markup-compatibility/2006" xmlns:p14="http://schemas.microsoft.com/office/powerpoint/2010/main">
    <mc:Choice Requires="p14">
      <p:transition spd="slow" p14:dur="3000" advTm="27000">
        <p14:shred/>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30806_121809027834158_115059351842459_322170_6846179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10080625" cy="7245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9434556"/>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59382_1395339328872_1393879523_30921706_7063069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334645" y="0"/>
            <a:ext cx="541133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6997328"/>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descr="60930_162205617127832_115059351842459_568592_8344107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10080625" cy="7101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6856942"/>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26084_115796588435402_115059351842459_295157_2128870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198137" y="0"/>
            <a:ext cx="568260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5142771"/>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32556_135958683085859_115059351842459_397976_8245622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1416770"/>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26084_117610611587333_115059351842459_303274_7706637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362647" y="0"/>
            <a:ext cx="535533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3388405"/>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descr="40535_153982867950107_115059351842459_514422_4338160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2069"/>
            <a:ext cx="10080625" cy="688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9526433"/>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 descr="62903_162205650461162_115059351842459_568593_3174872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9014542"/>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27005_118795891468805_115059351842459_307934_6911067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6055" y="0"/>
            <a:ext cx="10096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3428363"/>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28336_122099914471736_115059351842459_323325_5333117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879617" y="0"/>
            <a:ext cx="631964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737504"/>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1" descr="61642_160304430651284_115059351842459_556151_4906725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10080625" cy="7101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233279"/>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Jose Luis\Desktop\razas-de-caballos-el-caballo-berberisc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280" y="-387424"/>
            <a:ext cx="11015662" cy="7245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40477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30546_128251250523269_115059351842459_353338_1096412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295081" y="0"/>
            <a:ext cx="749046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2369960"/>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descr="31036_122982687716792_115059351842459_326283_838745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736056" y="12773"/>
            <a:ext cx="540608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4759531"/>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1" descr="CAL CABRAT.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5806177"/>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27005_118775591470835_115059351842459_307884_4206569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697606" y="0"/>
            <a:ext cx="668366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9229077"/>
      </p:ext>
    </p:extLst>
  </p:cSld>
  <p:clrMapOvr>
    <a:masterClrMapping/>
  </p:clrMapOvr>
  <mc:AlternateContent xmlns:mc="http://schemas.openxmlformats.org/markup-compatibility/2006" xmlns:p14="http://schemas.microsoft.com/office/powerpoint/2010/main">
    <mc:Choice Requires="p14">
      <p:transition spd="slow" p14:dur="3000" advTm="5000">
        <p14:shred/>
        <p:sndAc>
          <p:stSnd>
            <p:snd r:embed="rId2" name="02 - Bajo el Sol (Under the Sun)[cruise32].wav"/>
          </p:stSnd>
        </p:sndAc>
      </p:transition>
    </mc:Choice>
    <mc:Fallback xmlns="">
      <p:transition spd="slow" advTm="5000">
        <p:fade/>
        <p:sndAc>
          <p:stSnd>
            <p:snd r:embed="rId4" name="02 - Bajo el Sol (Under the Sun)[cruise32].wav"/>
          </p:stSnd>
        </p:sndAc>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31036_123880547627006_115059351842459_332147_6108496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509656" y="0"/>
            <a:ext cx="505956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5514692"/>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31177_124180717596989_115059351842459_333471_1973222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967122" y="0"/>
            <a:ext cx="614638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044702"/>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ABALLO BLANCO HERMOSO - Juegos Gratis Online en Puzzle Fact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154"/>
            <a:ext cx="10080625" cy="7397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0128528"/>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31696_129080433773684_115059351842459_357256_6666570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856866" y="0"/>
            <a:ext cx="636514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624992"/>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732" y="8610"/>
            <a:ext cx="10080625" cy="7098659"/>
          </a:xfrm>
          <a:prstGeom prst="rect">
            <a:avLst/>
          </a:prstGeom>
          <a:noFill/>
          <a:extLst>
            <a:ext uri="{909E8E84-426E-40DD-AFC4-6F175D3DCCD1}">
              <a14:hiddenFill xmlns:a14="http://schemas.microsoft.com/office/drawing/2010/main">
                <a:solidFill>
                  <a:srgbClr val="FFFFFF"/>
                </a:solidFill>
              </a14:hiddenFill>
            </a:ext>
          </a:extLst>
        </p:spPr>
      </p:pic>
      <p:pic>
        <p:nvPicPr>
          <p:cNvPr id="32770" name="Picture 1" descr="36782_1264040136238_1686785793_536653_5067089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260078" y="0"/>
            <a:ext cx="756046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2178962"/>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descr="154619_181368475211546_115059351842459_702062_4627114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6385" y="-99392"/>
            <a:ext cx="10080625" cy="6957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9532326"/>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Tarjetas de caballo con frases para facebook.png"/>
          <p:cNvPicPr>
            <a:picLocks noChangeAspect="1" noChangeArrowheads="1"/>
          </p:cNvPicPr>
          <p:nvPr/>
        </p:nvPicPr>
        <p:blipFill rotWithShape="1">
          <a:blip r:embed="rId2">
            <a:extLst>
              <a:ext uri="{28A0092B-C50C-407E-A947-70E740481C1C}">
                <a14:useLocalDpi xmlns:a14="http://schemas.microsoft.com/office/drawing/2010/main" val="0"/>
              </a:ext>
            </a:extLst>
          </a:blip>
          <a:srcRect b="5566"/>
          <a:stretch/>
        </p:blipFill>
        <p:spPr bwMode="auto">
          <a:xfrm>
            <a:off x="-360289" y="0"/>
            <a:ext cx="10945215" cy="7677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464047"/>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732" y="8610"/>
            <a:ext cx="10080625" cy="7098659"/>
          </a:xfrm>
          <a:prstGeom prst="rect">
            <a:avLst/>
          </a:prstGeom>
          <a:noFill/>
          <a:extLst>
            <a:ext uri="{909E8E84-426E-40DD-AFC4-6F175D3DCCD1}">
              <a14:hiddenFill xmlns:a14="http://schemas.microsoft.com/office/drawing/2010/main">
                <a:solidFill>
                  <a:srgbClr val="FFFFFF"/>
                </a:solidFill>
              </a14:hiddenFill>
            </a:ext>
          </a:extLst>
        </p:spPr>
      </p:pic>
      <p:pic>
        <p:nvPicPr>
          <p:cNvPr id="63490" name="Picture 2" descr="Caballo mordiendo | Fotos divertidas de perros, Humor divertido sobre  animales, Gracioso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63347" y="1052737"/>
            <a:ext cx="6389837" cy="4438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6291738"/>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descr="63522_160304477317946_115059351842459_556153_4684627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36655" y="15237"/>
            <a:ext cx="10080625" cy="684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8266324"/>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descr="32196_130173670331027_115059351842459_363107_8033687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9360" y="0"/>
            <a:ext cx="1008998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8546580"/>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66367_167951683219892_115059351842459_607486_4898811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3805703"/>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026" name="Picture 2" descr="El mejor amigo del ser humano es sin duda el caballo ❤ | Frases de caballos,  Poemas de caballos, Citas sobre caball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080625" cy="6857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3033452"/>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732" y="-207584"/>
            <a:ext cx="10387636" cy="7314853"/>
          </a:xfrm>
          <a:prstGeom prst="rect">
            <a:avLst/>
          </a:prstGeom>
          <a:noFill/>
          <a:extLst>
            <a:ext uri="{909E8E84-426E-40DD-AFC4-6F175D3DCCD1}">
              <a14:hiddenFill xmlns:a14="http://schemas.microsoft.com/office/drawing/2010/main">
                <a:solidFill>
                  <a:srgbClr val="FFFFFF"/>
                </a:solidFill>
              </a14:hiddenFill>
            </a:ext>
          </a:extLst>
        </p:spPr>
      </p:pic>
      <p:pic>
        <p:nvPicPr>
          <p:cNvPr id="76802" name="Picture 2" descr="GIF: Acrobacias sobre un caballo blanco (Gif #164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71122" y="764704"/>
            <a:ext cx="8150656" cy="5555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9561999"/>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aballo bebiendo agua en un lago (420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840" y="290838"/>
            <a:ext cx="8659682" cy="6170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96922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44787_153982837950110_115059351842459_514420_2078262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9608924"/>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36127_135665933115134_115059351842459_396190_7540997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520156" y="0"/>
            <a:ext cx="50403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4709240"/>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80 Frases de caballos | Poderosas y bellas como ellos [Con Imágenes]"/>
          <p:cNvPicPr>
            <a:picLocks noChangeAspect="1" noChangeArrowheads="1"/>
          </p:cNvPicPr>
          <p:nvPr/>
        </p:nvPicPr>
        <p:blipFill rotWithShape="1">
          <a:blip r:embed="rId2">
            <a:extLst>
              <a:ext uri="{28A0092B-C50C-407E-A947-70E740481C1C}">
                <a14:useLocalDpi xmlns:a14="http://schemas.microsoft.com/office/drawing/2010/main" val="0"/>
              </a:ext>
            </a:extLst>
          </a:blip>
          <a:srcRect t="14089" b="7708"/>
          <a:stretch/>
        </p:blipFill>
        <p:spPr bwMode="auto">
          <a:xfrm>
            <a:off x="-1" y="0"/>
            <a:ext cx="10080625" cy="7151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9201059"/>
      </p:ext>
    </p:extLst>
  </p:cSld>
  <p:clrMapOvr>
    <a:masterClrMapping/>
  </p:clrMapOvr>
  <mc:AlternateContent xmlns:mc="http://schemas.openxmlformats.org/markup-compatibility/2006" xmlns:p14="http://schemas.microsoft.com/office/powerpoint/2010/main">
    <mc:Choice Requires="p14">
      <p:transition spd="slow" p14:dur="3000" advTm="9000">
        <p14:shred/>
      </p:transition>
    </mc:Choice>
    <mc:Fallback xmlns="">
      <p:transition spd="slow" advTm="9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descr="32196_129582140390180_115059351842459_360583_4481958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3578" y="0"/>
            <a:ext cx="10182931" cy="7389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416154"/>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descr="73781_174921139189613_115059351842459_656687_2564939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182386" y="0"/>
            <a:ext cx="571410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0048648"/>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descr="32196_125923220756072_115059351842459_341713_5418974_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6906" y="4706"/>
            <a:ext cx="10080625" cy="6853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1471836"/>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eamos como los caballos... - Frases con Emoción"/>
          <p:cNvPicPr>
            <a:picLocks noChangeAspect="1" noChangeArrowheads="1"/>
          </p:cNvPicPr>
          <p:nvPr/>
        </p:nvPicPr>
        <p:blipFill rotWithShape="1">
          <a:blip r:embed="rId2">
            <a:extLst>
              <a:ext uri="{28A0092B-C50C-407E-A947-70E740481C1C}">
                <a14:useLocalDpi xmlns:a14="http://schemas.microsoft.com/office/drawing/2010/main" val="0"/>
              </a:ext>
            </a:extLst>
          </a:blip>
          <a:srcRect b="7399"/>
          <a:stretch/>
        </p:blipFill>
        <p:spPr bwMode="auto">
          <a:xfrm>
            <a:off x="5199" y="-9843"/>
            <a:ext cx="10075426" cy="6997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571800"/>
      </p:ext>
    </p:extLst>
  </p:cSld>
  <p:clrMapOvr>
    <a:masterClrMapping/>
  </p:clrMapOvr>
  <mc:AlternateContent xmlns:mc="http://schemas.openxmlformats.org/markup-compatibility/2006" xmlns:p14="http://schemas.microsoft.com/office/powerpoint/2010/main">
    <mc:Choice Requires="p14">
      <p:transition spd="slow" p14:dur="3000" advTm="9000">
        <p14:shred/>
      </p:transition>
    </mc:Choice>
    <mc:Fallback xmlns="">
      <p:transition spd="slow" advTm="900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281" y="-30386"/>
            <a:ext cx="10681147" cy="6888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6104406"/>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rases sobre equitación - Tranco a Tran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7896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412386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descr="cai.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260078" y="0"/>
            <a:ext cx="756046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8363057"/>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3074" y="0"/>
            <a:ext cx="771447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658129"/>
      </p:ext>
    </p:extLst>
  </p:cSld>
  <p:clrMapOvr>
    <a:masterClrMapping/>
  </p:clrMapOvr>
  <mc:AlternateContent xmlns:mc="http://schemas.openxmlformats.org/markup-compatibility/2006" xmlns:p14="http://schemas.microsoft.com/office/powerpoint/2010/main">
    <mc:Choice Requires="p14">
      <p:transition spd="slow" p14:dur="3000" advTm="5000">
        <p14:shred/>
      </p:transition>
    </mc:Choice>
    <mc:Fallback xmlns="">
      <p:transition spd="slow" advTm="5000">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45 Mamíferos en 2020 | Caballos salvajes corriendo, Caballos salvajes,  Caballo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450" y="0"/>
            <a:ext cx="101703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07881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FÁCIL 🐴 Como Controlar Un Caballo: Nervioso, Desbocado, Brioso 2020"/>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Frases de equitación - Tienda Hipica Ridercollecti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4101" name="Picture 5" descr="C:\Users\Jose Luis\Desktop\Estrellas_en_el_cielo_lar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64" y="7936"/>
            <a:ext cx="10224889" cy="7165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122316"/>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GIOVANNI_MARRADI_-_Garden_of_dreams_and_Poeme..wav"/>
          </p:stSnd>
        </p:sndAc>
      </p:transition>
    </mc:Choice>
    <mc:Fallback xmlns="">
      <p:transition spd="slow" advTm="8000">
        <p:fade/>
        <p:sndAc>
          <p:stSnd>
            <p:snd r:embed="rId4" name="GIOVANNI_MARRADI_-_Garden_of_dreams_and_Poeme..wav"/>
          </p:stSnd>
        </p:sndAc>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575816" y="1659285"/>
            <a:ext cx="360040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00FF"/>
                </a:solidFill>
                <a:latin typeface="+mj-lt"/>
              </a:rPr>
              <a:t>En conclusión, los caballos son animales de nobleza sin presunción, la amistad sin envidia, la belleza sin vanidad, un sirviente, pero nunca un esclavo.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1" descr="30247_125062080842186_115059351842459_337302_8251860_n.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4636037" y="0"/>
            <a:ext cx="5444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7366643"/>
      </p:ext>
    </p:extLst>
  </p:cSld>
  <p:clrMapOvr>
    <a:masterClrMapping/>
  </p:clrMapOvr>
  <mc:AlternateContent xmlns:mc="http://schemas.openxmlformats.org/markup-compatibility/2006" xmlns:p14="http://schemas.microsoft.com/office/powerpoint/2010/main">
    <mc:Choice Requires="p14">
      <p:transition spd="slow" p14:dur="3000" advTm="15000">
        <p14:shred/>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4"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sábado, 16 de enero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09:44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NOBLEZA DEL CABALL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NOBLEZA DEL CABALLO-</Template>
  <TotalTime>46</TotalTime>
  <Words>560</Words>
  <Application>Microsoft Office PowerPoint</Application>
  <PresentationFormat>Personalizado</PresentationFormat>
  <Paragraphs>24</Paragraphs>
  <Slides>77</Slides>
  <Notes>0</Notes>
  <HiddenSlides>0</HiddenSlides>
  <MMClips>0</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LA NOBLEZA DEL CABALLO-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11</cp:revision>
  <dcterms:created xsi:type="dcterms:W3CDTF">2021-01-16T08:44:02Z</dcterms:created>
  <dcterms:modified xsi:type="dcterms:W3CDTF">2021-01-16T09:31:01Z</dcterms:modified>
</cp:coreProperties>
</file>