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2" r:id="rId18"/>
    <p:sldId id="273" r:id="rId19"/>
    <p:sldId id="274" r:id="rId20"/>
    <p:sldId id="271" r:id="rId21"/>
    <p:sldId id="275" r:id="rId22"/>
    <p:sldId id="277" r:id="rId23"/>
    <p:sldId id="276"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6" r:id="rId42"/>
    <p:sldId id="295" r:id="rId43"/>
    <p:sldId id="297" r:id="rId44"/>
    <p:sldId id="299" r:id="rId45"/>
    <p:sldId id="298" r:id="rId46"/>
    <p:sldId id="300" r:id="rId47"/>
    <p:sldId id="301" r:id="rId48"/>
    <p:sldId id="302" r:id="rId49"/>
    <p:sldId id="303" r:id="rId50"/>
    <p:sldId id="304" r:id="rId51"/>
    <p:sldId id="305" r:id="rId52"/>
    <p:sldId id="308" r:id="rId53"/>
    <p:sldId id="307" r:id="rId54"/>
    <p:sldId id="310" r:id="rId55"/>
    <p:sldId id="311" r:id="rId56"/>
    <p:sldId id="309" r:id="rId57"/>
    <p:sldId id="312" r:id="rId58"/>
    <p:sldId id="306" r:id="rId59"/>
    <p:sldId id="313" r:id="rId60"/>
    <p:sldId id="314" r:id="rId61"/>
    <p:sldId id="316" r:id="rId62"/>
    <p:sldId id="315" r:id="rId63"/>
    <p:sldId id="317" r:id="rId64"/>
    <p:sldId id="321" r:id="rId65"/>
    <p:sldId id="318" r:id="rId66"/>
    <p:sldId id="320" r:id="rId67"/>
    <p:sldId id="319"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8" r:id="rId82"/>
    <p:sldId id="336" r:id="rId83"/>
    <p:sldId id="339" r:id="rId84"/>
    <p:sldId id="337" r:id="rId85"/>
    <p:sldId id="340" r:id="rId86"/>
    <p:sldId id="335" r:id="rId87"/>
    <p:sldId id="341" r:id="rId88"/>
    <p:sldId id="342" r:id="rId89"/>
    <p:sldId id="343" r:id="rId90"/>
    <p:sldId id="344" r:id="rId9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612" autoAdjust="0"/>
    <p:restoredTop sz="94660"/>
  </p:normalViewPr>
  <p:slideViewPr>
    <p:cSldViewPr snapToGrid="0">
      <p:cViewPr varScale="1">
        <p:scale>
          <a:sx n="62" d="100"/>
          <a:sy n="62" d="100"/>
        </p:scale>
        <p:origin x="36" y="5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8EE27B37-2C26-4C57-B39B-16450980837A}" type="datetimeFigureOut">
              <a:rPr lang="es-CO" smtClean="0"/>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3150806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EE27B37-2C26-4C57-B39B-16450980837A}" type="datetimeFigureOut">
              <a:rPr lang="es-CO" smtClean="0"/>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2148231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EE27B37-2C26-4C57-B39B-16450980837A}" type="datetimeFigureOut">
              <a:rPr lang="es-CO" smtClean="0"/>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587312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8EE27B37-2C26-4C57-B39B-16450980837A}" type="datetimeFigureOut">
              <a:rPr lang="es-CO" smtClean="0"/>
              <a:t>30/10/2016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1588051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8EE27B37-2C26-4C57-B39B-16450980837A}" type="datetimeFigureOut">
              <a:rPr lang="es-CO" smtClean="0"/>
              <a:t>30/10/2016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1222742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8EE27B37-2C26-4C57-B39B-16450980837A}" type="datetimeFigureOut">
              <a:rPr lang="es-CO" smtClean="0"/>
              <a:t>30/10/2016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3015197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EE27B37-2C26-4C57-B39B-16450980837A}" type="datetimeFigureOut">
              <a:rPr lang="es-CO" smtClean="0"/>
              <a:t>30/10/2016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2479939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EE27B37-2C26-4C57-B39B-16450980837A}" type="datetimeFigureOut">
              <a:rPr lang="es-CO" smtClean="0"/>
              <a:t>30/10/2016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3209278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EE27B37-2C26-4C57-B39B-16450980837A}" type="datetimeFigureOut">
              <a:rPr lang="es-CO" smtClean="0"/>
              <a:t>30/10/2016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3079555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EE27B37-2C26-4C57-B39B-16450980837A}" type="datetimeFigureOut">
              <a:rPr lang="es-CO" smtClean="0"/>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3339842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EE27B37-2C26-4C57-B39B-16450980837A}" type="datetimeFigureOut">
              <a:rPr lang="es-CO" smtClean="0"/>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E9C1B76-3B29-4997-953C-A6A52EC10912}" type="slidenum">
              <a:rPr lang="es-CO" smtClean="0"/>
              <a:t>‹Nº›</a:t>
            </a:fld>
            <a:endParaRPr lang="es-CO"/>
          </a:p>
        </p:txBody>
      </p:sp>
    </p:spTree>
    <p:extLst>
      <p:ext uri="{BB962C8B-B14F-4D97-AF65-F5344CB8AC3E}">
        <p14:creationId xmlns:p14="http://schemas.microsoft.com/office/powerpoint/2010/main" val="18687043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062808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E27B37-2C26-4C57-B39B-16450980837A}" type="datetimeFigureOut">
              <a:rPr lang="es-CO" smtClean="0"/>
              <a:t>30/10/2016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9C1B76-3B29-4997-953C-A6A52EC10912}" type="slidenum">
              <a:rPr lang="es-CO" smtClean="0"/>
              <a:t>‹Nº›</a:t>
            </a:fld>
            <a:endParaRPr lang="es-CO"/>
          </a:p>
        </p:txBody>
      </p:sp>
    </p:spTree>
    <p:extLst>
      <p:ext uri="{BB962C8B-B14F-4D97-AF65-F5344CB8AC3E}">
        <p14:creationId xmlns:p14="http://schemas.microsoft.com/office/powerpoint/2010/main" val="37734597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41043472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8" Type="http://schemas.openxmlformats.org/officeDocument/2006/relationships/image" Target="../media/image93.png"/><Relationship Id="rId13" Type="http://schemas.openxmlformats.org/officeDocument/2006/relationships/hyperlink" Target="https://vk.com/mispps" TargetMode="External"/><Relationship Id="rId3" Type="http://schemas.openxmlformats.org/officeDocument/2006/relationships/image" Target="../media/image90.png"/><Relationship Id="rId7" Type="http://schemas.openxmlformats.org/officeDocument/2006/relationships/hyperlink" Target="https://www.facebook.com/mispps" TargetMode="External"/><Relationship Id="rId12" Type="http://schemas.openxmlformats.org/officeDocument/2006/relationships/image" Target="../media/image9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2.png"/><Relationship Id="rId11" Type="http://schemas.openxmlformats.org/officeDocument/2006/relationships/hyperlink" Target="https://plus.google.com/+Mispps/" TargetMode="External"/><Relationship Id="rId5" Type="http://schemas.openxmlformats.org/officeDocument/2006/relationships/image" Target="../media/image91.png"/><Relationship Id="rId10" Type="http://schemas.openxmlformats.org/officeDocument/2006/relationships/image" Target="../media/image9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499174" y="652897"/>
            <a:ext cx="11193651" cy="5078313"/>
          </a:xfrm>
          <a:prstGeom prst="rect">
            <a:avLst/>
          </a:prstGeom>
        </p:spPr>
        <p:txBody>
          <a:bodyPr wrap="square">
            <a:spAutoFit/>
          </a:bodyPr>
          <a:lstStyle/>
          <a:p>
            <a:r>
              <a:rPr lang="es-CO" dirty="0">
                <a:solidFill>
                  <a:schemeClr val="bg1"/>
                </a:solidFill>
              </a:rPr>
              <a:t>El Ártico es el área alrededor del Polo Norte de la Tierra. Incluye partes de Rusia, Estados Unidos (Alaska), Canadá, Groenlandia, Islandia, la región de Laponia, en Suecia, Noruega y Finlandia, y las islas </a:t>
            </a:r>
            <a:r>
              <a:rPr lang="es-CO" dirty="0" err="1" smtClean="0">
                <a:solidFill>
                  <a:schemeClr val="bg1"/>
                </a:solidFill>
              </a:rPr>
              <a:t>Svalbard</a:t>
            </a:r>
            <a:r>
              <a:rPr lang="es-CO" dirty="0" smtClean="0">
                <a:solidFill>
                  <a:schemeClr val="bg1"/>
                </a:solidFill>
              </a:rPr>
              <a:t>. El </a:t>
            </a:r>
            <a:r>
              <a:rPr lang="es-CO" dirty="0">
                <a:solidFill>
                  <a:schemeClr val="bg1"/>
                </a:solidFill>
              </a:rPr>
              <a:t>ártico es en su mayor parte un extenso océano cubierto de una banquisa, rodeado por tierras despobladas de árboles y subsuelo helado. Rebosa de vida, incluyendo organismos viviendo en el hielo, peces, y mamíferos marinos, pájaros, y algunas sociedades humanas. Por su naturaleza la región ártica es un área única. Las culturas de la región y los oriundos del lugar se han adaptado a las condiciones extremas y al frío. </a:t>
            </a:r>
            <a:r>
              <a:rPr lang="es-CO" dirty="0" smtClean="0">
                <a:solidFill>
                  <a:schemeClr val="bg1"/>
                </a:solidFill>
              </a:rPr>
              <a:t>Su </a:t>
            </a:r>
            <a:r>
              <a:rPr lang="es-CO" dirty="0">
                <a:solidFill>
                  <a:schemeClr val="bg1"/>
                </a:solidFill>
              </a:rPr>
              <a:t>principal problema es el deshielo ártico (reducción del porcentaje helado del océano ártico y derretimiento de la capa de hielo de Groenlandia) que provocaría conflictos por su soberanía debido al tránsito de buques, que acortarían distancias por un potencial paso del Noroeste, y sus Campos petrolíferos y otros combustibles fósiles, un tercio de las reservas mundiales</a:t>
            </a:r>
            <a:r>
              <a:rPr lang="es-CO" dirty="0" smtClean="0">
                <a:solidFill>
                  <a:schemeClr val="bg1"/>
                </a:solidFill>
              </a:rPr>
              <a:t>. El </a:t>
            </a:r>
            <a:r>
              <a:rPr lang="es-CO" dirty="0">
                <a:solidFill>
                  <a:schemeClr val="bg1"/>
                </a:solidFill>
              </a:rPr>
              <a:t>océano Ártico u océano Glacial Ártico es el más pequeño y más septentrional de los océanos del planeta. Rodea al Polo Norte y se extiende al norte de Europa, Asia y América. </a:t>
            </a:r>
            <a:r>
              <a:rPr lang="es-CO" dirty="0" smtClean="0">
                <a:solidFill>
                  <a:schemeClr val="bg1"/>
                </a:solidFill>
              </a:rPr>
              <a:t>Este </a:t>
            </a:r>
            <a:r>
              <a:rPr lang="es-CO" dirty="0">
                <a:solidFill>
                  <a:schemeClr val="bg1"/>
                </a:solidFill>
              </a:rPr>
              <a:t>océano limita con la parte norte del Atlántico, recibiendo grandes masas de agua a través del estrecho de </a:t>
            </a:r>
            <a:r>
              <a:rPr lang="es-CO" dirty="0" err="1">
                <a:solidFill>
                  <a:schemeClr val="bg1"/>
                </a:solidFill>
              </a:rPr>
              <a:t>Fram</a:t>
            </a:r>
            <a:r>
              <a:rPr lang="es-CO" dirty="0">
                <a:solidFill>
                  <a:schemeClr val="bg1"/>
                </a:solidFill>
              </a:rPr>
              <a:t> y el mar de </a:t>
            </a:r>
            <a:r>
              <a:rPr lang="es-CO" dirty="0" err="1">
                <a:solidFill>
                  <a:schemeClr val="bg1"/>
                </a:solidFill>
              </a:rPr>
              <a:t>Barents</a:t>
            </a:r>
            <a:r>
              <a:rPr lang="es-CO" dirty="0">
                <a:solidFill>
                  <a:schemeClr val="bg1"/>
                </a:solidFill>
              </a:rPr>
              <a:t>. Está limitado por el estrecho de Bering, entre </a:t>
            </a:r>
            <a:r>
              <a:rPr lang="es-CO" dirty="0" err="1">
                <a:solidFill>
                  <a:schemeClr val="bg1"/>
                </a:solidFill>
              </a:rPr>
              <a:t>Chukotka</a:t>
            </a:r>
            <a:r>
              <a:rPr lang="es-CO" dirty="0">
                <a:solidFill>
                  <a:schemeClr val="bg1"/>
                </a:solidFill>
              </a:rPr>
              <a:t> (Rusia) y Alaska (EE. UU.), que lo separa del Pacífico; por la costa norte de Alaska y Canadá. También limita con el litoral septentrional de Europa y Asia</a:t>
            </a:r>
            <a:r>
              <a:rPr lang="es-CO" dirty="0" smtClean="0">
                <a:solidFill>
                  <a:schemeClr val="bg1"/>
                </a:solidFill>
              </a:rPr>
              <a:t>. Grandes </a:t>
            </a:r>
            <a:r>
              <a:rPr lang="es-CO" dirty="0">
                <a:solidFill>
                  <a:schemeClr val="bg1"/>
                </a:solidFill>
              </a:rPr>
              <a:t>masas de hielo protegen durante todo el año a este océano de las influencias atmosféricas. En su parte central pueden encontrarse casquetes de hielo de hasta cuatro metros de espesor. Las grandes capas de hielo suelen formarse por el deslizamiento de grandes paquetes de hielo uno sobre otro</a:t>
            </a:r>
            <a:r>
              <a:rPr lang="es-CO" dirty="0" smtClean="0">
                <a:solidFill>
                  <a:schemeClr val="bg1"/>
                </a:solidFill>
              </a:rPr>
              <a:t>. Las </a:t>
            </a:r>
            <a:r>
              <a:rPr lang="es-CO" dirty="0">
                <a:solidFill>
                  <a:schemeClr val="bg1"/>
                </a:solidFill>
              </a:rPr>
              <a:t>temperaturas en invierno suelen rondar los −50 °C debido a los fuertes vientos provenientes de Siberia (Rusia); mientras que en el verano y apenas pueden superar el 0 °C; en tanto que en la plataforma continental pueden darse temperaturas de hasta 30 °C.</a:t>
            </a:r>
          </a:p>
        </p:txBody>
      </p:sp>
      <p:sp>
        <p:nvSpPr>
          <p:cNvPr id="3" name="CuadroTexto 2"/>
          <p:cNvSpPr txBox="1"/>
          <p:nvPr/>
        </p:nvSpPr>
        <p:spPr>
          <a:xfrm>
            <a:off x="7578671" y="-1286359"/>
            <a:ext cx="184731" cy="369332"/>
          </a:xfrm>
          <a:prstGeom prst="rect">
            <a:avLst/>
          </a:prstGeom>
          <a:noFill/>
        </p:spPr>
        <p:txBody>
          <a:bodyPr wrap="none" rtlCol="0">
            <a:spAutoFit/>
          </a:bodyPr>
          <a:lstStyle/>
          <a:p>
            <a:endParaRPr lang="es-CO" dirty="0"/>
          </a:p>
        </p:txBody>
      </p:sp>
      <p:sp>
        <p:nvSpPr>
          <p:cNvPr id="5" name="CuadroTexto 4"/>
          <p:cNvSpPr txBox="1"/>
          <p:nvPr/>
        </p:nvSpPr>
        <p:spPr>
          <a:xfrm>
            <a:off x="5321085" y="5731210"/>
            <a:ext cx="1549830" cy="553998"/>
          </a:xfrm>
          <a:prstGeom prst="rect">
            <a:avLst/>
          </a:prstGeom>
          <a:noFill/>
        </p:spPr>
        <p:txBody>
          <a:bodyPr wrap="square" rtlCol="0">
            <a:spAutoFit/>
          </a:bodyPr>
          <a:lstStyle/>
          <a:p>
            <a:pPr algn="ctr"/>
            <a:r>
              <a:rPr lang="es-CO" sz="1000" b="1" i="1" dirty="0" smtClean="0">
                <a:solidFill>
                  <a:schemeClr val="bg1"/>
                </a:solidFill>
              </a:rPr>
              <a:t>Creó: Jeremías</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a:t>
            </a:r>
            <a:r>
              <a:rPr lang="es-CO" sz="1000" b="1" i="1" dirty="0" err="1" smtClean="0">
                <a:solidFill>
                  <a:schemeClr val="bg1"/>
                </a:solidFill>
              </a:rPr>
              <a:t>Fairytale-Enya</a:t>
            </a:r>
            <a:endParaRPr lang="es-CO" sz="1000" b="1" i="1" dirty="0">
              <a:solidFill>
                <a:schemeClr val="bg1"/>
              </a:solidFill>
            </a:endParaRPr>
          </a:p>
        </p:txBody>
      </p:sp>
      <p:pic>
        <p:nvPicPr>
          <p:cNvPr id="6" name="Enya_-_Fairytal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70620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742249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35005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8294983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5141495" y="737936"/>
            <a:ext cx="1909010" cy="369332"/>
          </a:xfrm>
          <a:prstGeom prst="rect">
            <a:avLst/>
          </a:prstGeom>
          <a:noFill/>
        </p:spPr>
        <p:txBody>
          <a:bodyPr wrap="square" rtlCol="0">
            <a:spAutoFit/>
          </a:bodyPr>
          <a:lstStyle/>
          <a:p>
            <a:r>
              <a:rPr lang="es-CO" i="1" dirty="0" smtClean="0">
                <a:solidFill>
                  <a:schemeClr val="bg1"/>
                </a:solidFill>
              </a:rPr>
              <a:t>Paisajes del Ártico</a:t>
            </a:r>
            <a:endParaRPr lang="es-CO" i="1" dirty="0">
              <a:solidFill>
                <a:schemeClr val="bg1"/>
              </a:solidFill>
            </a:endParaRPr>
          </a:p>
        </p:txBody>
      </p:sp>
    </p:spTree>
    <p:extLst>
      <p:ext uri="{BB962C8B-B14F-4D97-AF65-F5344CB8AC3E}">
        <p14:creationId xmlns:p14="http://schemas.microsoft.com/office/powerpoint/2010/main" val="17309118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324728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331495" y="224590"/>
            <a:ext cx="10170694" cy="33688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41662493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503032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729789" y="5967663"/>
            <a:ext cx="4732421" cy="369332"/>
          </a:xfrm>
          <a:prstGeom prst="rect">
            <a:avLst/>
          </a:prstGeom>
          <a:noFill/>
        </p:spPr>
        <p:txBody>
          <a:bodyPr wrap="square" rtlCol="0">
            <a:spAutoFit/>
          </a:bodyPr>
          <a:lstStyle/>
          <a:p>
            <a:pPr algn="ctr"/>
            <a:r>
              <a:rPr lang="es-CO" i="1" dirty="0" smtClean="0">
                <a:solidFill>
                  <a:schemeClr val="bg1"/>
                </a:solidFill>
              </a:rPr>
              <a:t>El colorido Ártico. No siempre es blanco- blanco</a:t>
            </a:r>
            <a:endParaRPr lang="es-CO" i="1" dirty="0">
              <a:solidFill>
                <a:schemeClr val="bg1"/>
              </a:solidFill>
            </a:endParaRPr>
          </a:p>
        </p:txBody>
      </p:sp>
    </p:spTree>
    <p:extLst>
      <p:ext uri="{BB962C8B-B14F-4D97-AF65-F5344CB8AC3E}">
        <p14:creationId xmlns:p14="http://schemas.microsoft.com/office/powerpoint/2010/main" val="18242742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830053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95741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22856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30135118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03329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573322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76906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237978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95019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193019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339574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79256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534557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24773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957610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885386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41080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246120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125671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40287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599454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506533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498862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7919634" y="5811864"/>
            <a:ext cx="3099661" cy="294468"/>
          </a:xfrm>
          <a:prstGeom prst="cloud">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1454042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795818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337776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4179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520151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049511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76177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9132632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2144752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394064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9351612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8217930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242099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690326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636780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061362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6133306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8208085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6666868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59846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75762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734224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219767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424308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8205587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072591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8662737" y="5839326"/>
            <a:ext cx="2133600" cy="385011"/>
          </a:xfrm>
          <a:prstGeom prst="cloud">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58775598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263726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6236404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462065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8918440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257129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485048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2771062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477020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739048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2940739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1613210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1389679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6542913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7373149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9499832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8083754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550109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273385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1805852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36013061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5919049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9268663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346265530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465081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493144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8127616"/>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45453581"/>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6257508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8958020" y="5904854"/>
            <a:ext cx="2076772" cy="340962"/>
          </a:xfrm>
          <a:prstGeom prst="cloud">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10538846" y="6106332"/>
            <a:ext cx="495946" cy="139484"/>
          </a:xfrm>
          <a:prstGeom prst="cloud">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421475703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441</Words>
  <Application>Microsoft Office PowerPoint</Application>
  <PresentationFormat>Panorámica</PresentationFormat>
  <Paragraphs>8</Paragraphs>
  <Slides>89</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89</vt:i4>
      </vt:variant>
    </vt:vector>
  </HeadingPairs>
  <TitlesOfParts>
    <vt:vector size="95"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15</cp:revision>
  <dcterms:created xsi:type="dcterms:W3CDTF">2016-10-27T22:12:28Z</dcterms:created>
  <dcterms:modified xsi:type="dcterms:W3CDTF">2016-10-30T18:37:26Z</dcterms:modified>
</cp:coreProperties>
</file>