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57" r:id="rId3"/>
    <p:sldId id="258" r:id="rId4"/>
    <p:sldId id="259" r:id="rId5"/>
    <p:sldId id="260" r:id="rId6"/>
    <p:sldId id="261" r:id="rId7"/>
    <p:sldId id="284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82" r:id="rId26"/>
    <p:sldId id="281" r:id="rId27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KdBBAXVjZECFwjvKoRXiQ==" hashData="26iGWhTWGFL6u6rY+QKySuEjdc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035" autoAdjust="0"/>
    <p:restoredTop sz="94660"/>
  </p:normalViewPr>
  <p:slideViewPr>
    <p:cSldViewPr>
      <p:cViewPr>
        <p:scale>
          <a:sx n="81" d="100"/>
          <a:sy n="81" d="100"/>
        </p:scale>
        <p:origin x="-612" y="-47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FBE0F5-843E-4BBD-B56F-BB30194C3057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BBDCC6-1BF1-48A9-9087-05833740EEBA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135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5054E9-A74D-45C5-ACCA-3B76E9E08478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5054E9-A74D-45C5-ACCA-3B76E9E08478}" type="slidenum">
              <a:rPr lang="es-ES" smtClean="0"/>
              <a:pPr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1060259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D7E5A0-ECAA-414B-B15D-50B093D060DE}" type="slidenum">
              <a:rPr lang="es-ES" smtClean="0"/>
              <a:pPr/>
              <a:t>6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271735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5054E9-A74D-45C5-ACCA-3B76E9E08478}" type="slidenum">
              <a:rPr lang="es-ES" smtClean="0"/>
              <a:pPr/>
              <a:t>15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703816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EE6C3C-F9C9-437F-B89C-AA75BE262421}" type="slidenum">
              <a:rPr lang="es-ES" smtClean="0"/>
              <a:pPr/>
              <a:t>18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5457212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5054E9-A74D-45C5-ACCA-3B76E9E08478}" type="slidenum">
              <a:rPr lang="es-ES" smtClean="0"/>
              <a:pPr/>
              <a:t>22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37134639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5054E9-A74D-45C5-ACCA-3B76E9E08478}" type="slidenum">
              <a:rPr lang="es-ES" smtClean="0"/>
              <a:pPr/>
              <a:t>23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14731972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278996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FCD328-B3AB-46D4-A631-03705F624E0E}" type="datetimeFigureOut">
              <a:rPr lang="es-ES" smtClean="0"/>
              <a:pPr/>
              <a:t>16/05/2015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1EBF6-3D26-4497-993A-B59971FAE7E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992738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11" Type="http://schemas.openxmlformats.org/officeDocument/2006/relationships/image" Target="../media/image6.png"/><Relationship Id="rId5" Type="http://schemas.microsoft.com/office/2007/relationships/hdphoto" Target="../media/hdphoto1.wdp"/><Relationship Id="rId10" Type="http://schemas.openxmlformats.org/officeDocument/2006/relationships/image" Target="../media/image5.png"/><Relationship Id="rId4" Type="http://schemas.openxmlformats.org/officeDocument/2006/relationships/image" Target="../media/image1.png"/><Relationship Id="rId9" Type="http://schemas.microsoft.com/office/2007/relationships/hdphoto" Target="../media/hdphoto2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microsoft.com/office/2007/relationships/hdphoto" Target="../media/hdphoto1.wdp"/><Relationship Id="rId7" Type="http://schemas.microsoft.com/office/2007/relationships/hdphoto" Target="../media/hdphoto4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11" Type="http://schemas.openxmlformats.org/officeDocument/2006/relationships/image" Target="../media/image12.jpe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microsoft.com/office/2007/relationships/hdphoto" Target="../media/hdphoto1.wdp"/><Relationship Id="rId9" Type="http://schemas.openxmlformats.org/officeDocument/2006/relationships/image" Target="../media/image21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microsoft.com/office/2007/relationships/hdphoto" Target="../media/hdphoto5.wdp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microsoft.com/office/2007/relationships/hdphoto" Target="../media/hdphoto1.wdp"/><Relationship Id="rId7" Type="http://schemas.microsoft.com/office/2007/relationships/hdphoto" Target="../media/hdphoto6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31.pn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2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8.wdp"/><Relationship Id="rId3" Type="http://schemas.microsoft.com/office/2007/relationships/hdphoto" Target="../media/hdphoto1.wdp"/><Relationship Id="rId7" Type="http://schemas.openxmlformats.org/officeDocument/2006/relationships/image" Target="../media/image3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36.png"/><Relationship Id="rId10" Type="http://schemas.openxmlformats.org/officeDocument/2006/relationships/image" Target="../media/image12.jpeg"/><Relationship Id="rId4" Type="http://schemas.openxmlformats.org/officeDocument/2006/relationships/image" Target="../media/image35.jpeg"/><Relationship Id="rId9" Type="http://schemas.openxmlformats.org/officeDocument/2006/relationships/image" Target="../media/image38.png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40.pn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42.png"/><Relationship Id="rId4" Type="http://schemas.openxmlformats.org/officeDocument/2006/relationships/image" Target="../media/image4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microsoft.com/office/2007/relationships/hdphoto" Target="../media/hdphoto9.wdp"/><Relationship Id="rId5" Type="http://schemas.openxmlformats.org/officeDocument/2006/relationships/image" Target="../media/image43.png"/><Relationship Id="rId4" Type="http://schemas.microsoft.com/office/2007/relationships/hdphoto" Target="../media/hdphoto1.wdp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48.png"/><Relationship Id="rId4" Type="http://schemas.openxmlformats.org/officeDocument/2006/relationships/image" Target="../media/image47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1.png"/><Relationship Id="rId7" Type="http://schemas.openxmlformats.org/officeDocument/2006/relationships/image" Target="../media/image5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5" Type="http://schemas.openxmlformats.org/officeDocument/2006/relationships/image" Target="../media/image53.png"/><Relationship Id="rId4" Type="http://schemas.openxmlformats.org/officeDocument/2006/relationships/image" Target="../media/image52.jpe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55.png"/><Relationship Id="rId4" Type="http://schemas.openxmlformats.org/officeDocument/2006/relationships/image" Target="../media/image54.jpeg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58.png"/><Relationship Id="rId4" Type="http://schemas.openxmlformats.org/officeDocument/2006/relationships/image" Target="../media/image5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23.xml.rels><?xml version="1.0" encoding="UTF-8" standalone="yes"?>
<Relationships xmlns="http://schemas.openxmlformats.org/package/2006/relationships"><Relationship Id="rId8" Type="http://schemas.microsoft.com/office/2007/relationships/hdphoto" Target="../media/hdphoto11.wdp"/><Relationship Id="rId3" Type="http://schemas.openxmlformats.org/officeDocument/2006/relationships/image" Target="../media/image61.png"/><Relationship Id="rId7" Type="http://schemas.openxmlformats.org/officeDocument/2006/relationships/image" Target="../media/image6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microsoft.com/office/2007/relationships/hdphoto" Target="../media/hdphoto10.wdp"/><Relationship Id="rId5" Type="http://schemas.openxmlformats.org/officeDocument/2006/relationships/image" Target="../media/image62.png"/><Relationship Id="rId4" Type="http://schemas.microsoft.com/office/2007/relationships/hdphoto" Target="../media/hdphoto1.wdp"/></Relationships>
</file>

<file path=ppt/slides/_rels/slide24.xml.rels><?xml version="1.0" encoding="UTF-8" standalone="yes"?>
<Relationships xmlns="http://schemas.openxmlformats.org/package/2006/relationships"><Relationship Id="rId8" Type="http://schemas.microsoft.com/office/2007/relationships/hdphoto" Target="../media/hdphoto13.wdp"/><Relationship Id="rId3" Type="http://schemas.microsoft.com/office/2007/relationships/hdphoto" Target="../media/hdphoto1.wdp"/><Relationship Id="rId7" Type="http://schemas.openxmlformats.org/officeDocument/2006/relationships/image" Target="../media/image6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65.png"/><Relationship Id="rId10" Type="http://schemas.openxmlformats.org/officeDocument/2006/relationships/image" Target="../media/image68.png"/><Relationship Id="rId4" Type="http://schemas.openxmlformats.org/officeDocument/2006/relationships/image" Target="../media/image64.jpeg"/><Relationship Id="rId9" Type="http://schemas.openxmlformats.org/officeDocument/2006/relationships/image" Target="../media/image67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MUJER VIRTUOSAAA.jpg"/>
          <p:cNvPicPr>
            <a:picLocks noGrp="1" noChangeAspect="1"/>
          </p:cNvPicPr>
          <p:nvPr isPhoto="1"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207528">
            <a:off x="1475655" y="282277"/>
            <a:ext cx="6163469" cy="6124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475656" y="282278"/>
            <a:ext cx="6163469" cy="61241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7 Imagen" descr="LA FLOR DE LA LILA Y SUS PROPIEDADES DOSSS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9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718187" y="2667133"/>
            <a:ext cx="1711054" cy="1523733"/>
          </a:xfrm>
          <a:prstGeom prst="rect">
            <a:avLst/>
          </a:prstGeom>
          <a:noFill/>
          <a:ln>
            <a:noFill/>
          </a:ln>
          <a:effectLst>
            <a:outerShdw sx="200000" sy="200000" algn="ctr" rotWithShape="0">
              <a:srgbClr val="E0BFFB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3 Forma libre"/>
          <p:cNvSpPr/>
          <p:nvPr/>
        </p:nvSpPr>
        <p:spPr>
          <a:xfrm>
            <a:off x="-16412" y="-2588"/>
            <a:ext cx="916041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rgbClr val="9EF9ED"/>
              </a:gs>
              <a:gs pos="20000">
                <a:srgbClr val="E0BFFB"/>
              </a:gs>
              <a:gs pos="37000">
                <a:srgbClr val="9FFFEF"/>
              </a:gs>
              <a:gs pos="69000">
                <a:srgbClr val="7030A0">
                  <a:lumMod val="92000"/>
                  <a:lumOff val="8000"/>
                </a:srgbClr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Forma libre"/>
          <p:cNvSpPr/>
          <p:nvPr/>
        </p:nvSpPr>
        <p:spPr>
          <a:xfrm rot="10800000">
            <a:off x="0" y="5803101"/>
            <a:ext cx="914400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0000">
                <a:srgbClr val="9EF9ED"/>
              </a:gs>
              <a:gs pos="20000">
                <a:srgbClr val="E0BFFB"/>
              </a:gs>
              <a:gs pos="37000">
                <a:srgbClr val="9FFFEF"/>
              </a:gs>
              <a:gs pos="69000">
                <a:srgbClr val="7030A0">
                  <a:lumMod val="92000"/>
                  <a:lumOff val="8000"/>
                </a:srgbClr>
              </a:gs>
              <a:gs pos="88000">
                <a:srgbClr val="002060">
                  <a:lumMod val="5000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CuadroTexto"/>
          <p:cNvSpPr txBox="1"/>
          <p:nvPr/>
        </p:nvSpPr>
        <p:spPr>
          <a:xfrm>
            <a:off x="7500926" y="6357958"/>
            <a:ext cx="1643074" cy="338554"/>
          </a:xfrm>
          <a:prstGeom prst="rect">
            <a:avLst/>
          </a:prstGeom>
          <a:noFill/>
        </p:spPr>
        <p:txBody>
          <a:bodyPr>
            <a:spAutoFit/>
            <a:scene3d>
              <a:camera prst="obliqueBottomLeft"/>
              <a:lightRig rig="threePt" dir="t"/>
            </a:scene3d>
            <a:sp3d extrusionH="44450">
              <a:extrusionClr>
                <a:schemeClr val="tx1"/>
              </a:extrusionClr>
            </a:sp3d>
          </a:bodyPr>
          <a:lstStyle/>
          <a:p>
            <a:pPr algn="ctr">
              <a:defRPr/>
            </a:pPr>
            <a:r>
              <a:rPr lang="es-ES" sz="800" b="1" dirty="0">
                <a:solidFill>
                  <a:srgbClr val="9933FF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CON REPRODUCCION</a:t>
            </a:r>
          </a:p>
          <a:p>
            <a:pPr algn="ctr">
              <a:defRPr/>
            </a:pPr>
            <a:r>
              <a:rPr lang="es-ES" sz="800" b="1" dirty="0">
                <a:solidFill>
                  <a:srgbClr val="9933FF"/>
                </a:solidFill>
                <a:latin typeface="Aharoni" pitchFamily="2" charset="-79"/>
                <a:ea typeface="Adobe Gothic Std B" pitchFamily="34" charset="-128"/>
                <a:cs typeface="Aharoni" pitchFamily="2" charset="-79"/>
              </a:rPr>
              <a:t> MANUAL Y MUSICA</a:t>
            </a:r>
          </a:p>
        </p:txBody>
      </p:sp>
      <p:pic>
        <p:nvPicPr>
          <p:cNvPr id="12" name="Picture 16"/>
          <p:cNvPicPr>
            <a:picLocks noChangeAspect="1" noChangeArrowheads="1"/>
          </p:cNvPicPr>
          <p:nvPr/>
        </p:nvPicPr>
        <p:blipFill>
          <a:blip r:embed="rId10" cstate="email">
            <a:duotone>
              <a:schemeClr val="accent4">
                <a:shade val="45000"/>
                <a:satMod val="135000"/>
              </a:schemeClr>
              <a:prstClr val="white"/>
            </a:duotone>
            <a:lum contrast="10000"/>
          </a:blip>
          <a:srcRect/>
          <a:stretch>
            <a:fillRect/>
          </a:stretch>
        </p:blipFill>
        <p:spPr bwMode="auto">
          <a:xfrm>
            <a:off x="0" y="6309320"/>
            <a:ext cx="1295400" cy="383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1" cstate="print">
            <a:lum bright="-10000" contrast="20000"/>
          </a:blip>
          <a:srcRect l="25732" r="2218"/>
          <a:stretch>
            <a:fillRect/>
          </a:stretch>
        </p:blipFill>
        <p:spPr bwMode="auto">
          <a:xfrm>
            <a:off x="539552" y="548680"/>
            <a:ext cx="8064896" cy="183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algn="ctr" rotWithShape="0">
              <a:srgbClr val="7030A0"/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739088747"/>
      </p:ext>
    </p:extLst>
  </p:cSld>
  <p:clrMapOvr>
    <a:masterClrMapping/>
  </p:clrMapOvr>
  <p:transition>
    <p:sndAc>
      <p:stSnd loop="1">
        <p:snd r:embed="rId3" name="OBRAS DE ARTE EN LA NATURALEZ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4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19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4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8" dur="1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6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1" presetClass="exit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MUJER VIRTUOSAAA.jpg"/>
          <p:cNvPicPr>
            <a:picLocks noGrp="1" noChangeAspect="1"/>
          </p:cNvPicPr>
          <p:nvPr isPhoto="1"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907704" y="980728"/>
            <a:ext cx="5328592" cy="5016758"/>
          </a:xfrm>
          <a:prstGeom prst="rect">
            <a:avLst/>
          </a:prstGeom>
          <a:scene3d>
            <a:camera prst="obliqueBottomLeft"/>
            <a:lightRig rig="threePt" dir="t"/>
          </a:scene3d>
        </p:spPr>
        <p:txBody>
          <a:bodyPr wrap="square">
            <a:spAutoFit/>
            <a:sp3d extrusionH="25400">
              <a:extrusionClr>
                <a:srgbClr val="E0BFFB"/>
              </a:extrusionClr>
            </a:sp3d>
          </a:bodyPr>
          <a:lstStyle/>
          <a:p>
            <a:pPr algn="ctr"/>
            <a:r>
              <a:rPr lang="es-ES" sz="2000" b="1" dirty="0" smtClean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La lila es un arbusto de hoja caduca y ramificación extendida que puede llegar a alcanzar hasta 4 metros de altura, según la especie. Esta planta, originaria de Turquía y Persia, pertenece a la especie de las oleáceas y se caracteriza por multitud de variedades, fruto de cruces e hibridaciones. Las hojas son opuestas, de un color verde vivo y se dividen en lanceoladas, ovaladas o acorazonadas. Sus </a:t>
            </a:r>
          </a:p>
          <a:p>
            <a:pPr algn="ctr"/>
            <a:r>
              <a:rPr lang="es-ES" sz="2000" b="1" dirty="0" smtClean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flores  son  de color lila, aunque también las</a:t>
            </a:r>
          </a:p>
          <a:p>
            <a:pPr algn="ctr"/>
            <a:r>
              <a:rPr lang="es-ES" sz="2000" b="1" dirty="0" smtClean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 hay blancas o violetas, y contienen </a:t>
            </a:r>
            <a:r>
              <a:rPr lang="es-ES" sz="2000" b="1" dirty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una esencia </a:t>
            </a:r>
            <a:r>
              <a:rPr lang="es-ES" sz="2000" b="1" dirty="0" smtClean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aromática </a:t>
            </a:r>
            <a:r>
              <a:rPr lang="es-ES" sz="2000" b="1" dirty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muy empleada en </a:t>
            </a:r>
            <a:r>
              <a:rPr lang="es-ES" sz="2000" b="1" dirty="0" smtClean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perfumería</a:t>
            </a:r>
            <a:r>
              <a:rPr lang="es-ES" sz="2000" b="1" dirty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.</a:t>
            </a:r>
          </a:p>
          <a:p>
            <a:pPr algn="ctr"/>
            <a:r>
              <a:rPr lang="es-ES" sz="2000" b="1" dirty="0" smtClean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Esta planta entra </a:t>
            </a:r>
            <a:r>
              <a:rPr lang="es-ES" sz="2000" b="1" dirty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dentro de la </a:t>
            </a:r>
            <a:r>
              <a:rPr lang="es-ES" sz="2000" b="1" dirty="0" smtClean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categoría </a:t>
            </a:r>
            <a:r>
              <a:rPr lang="es-ES" sz="2000" b="1" dirty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de las plantas </a:t>
            </a:r>
            <a:r>
              <a:rPr lang="es-ES" sz="2000" b="1" dirty="0" smtClean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medicinales y es utilizada como un gran remedio natural para algunos problemas del </a:t>
            </a:r>
          </a:p>
          <a:p>
            <a:pPr algn="ctr"/>
            <a:r>
              <a:rPr lang="es-ES" sz="2000" b="1" dirty="0" smtClean="0">
                <a:gradFill>
                  <a:gsLst>
                    <a:gs pos="0">
                      <a:srgbClr val="CCCCFF">
                        <a:lumMod val="14000"/>
                        <a:lumOff val="86000"/>
                      </a:srgbClr>
                    </a:gs>
                    <a:gs pos="23000">
                      <a:srgbClr val="99CCFF">
                        <a:lumMod val="33000"/>
                        <a:lumOff val="67000"/>
                      </a:srgbClr>
                    </a:gs>
                    <a:gs pos="95000">
                      <a:srgbClr val="9966FF"/>
                    </a:gs>
                    <a:gs pos="87000">
                      <a:srgbClr val="CC99FF"/>
                    </a:gs>
                    <a:gs pos="60000">
                      <a:srgbClr val="E0BFFB"/>
                    </a:gs>
                  </a:gsLst>
                  <a:lin ang="5400000" scaled="0"/>
                </a:gradFill>
                <a:latin typeface="+mj-lt"/>
              </a:rPr>
              <a:t>cuerpo y la mente.</a:t>
            </a:r>
            <a:endParaRPr lang="es-ES" sz="2000" b="1" dirty="0">
              <a:gradFill>
                <a:gsLst>
                  <a:gs pos="0">
                    <a:srgbClr val="CCCCFF">
                      <a:lumMod val="14000"/>
                      <a:lumOff val="86000"/>
                    </a:srgbClr>
                  </a:gs>
                  <a:gs pos="23000">
                    <a:srgbClr val="99CCFF">
                      <a:lumMod val="33000"/>
                      <a:lumOff val="67000"/>
                    </a:srgbClr>
                  </a:gs>
                  <a:gs pos="95000">
                    <a:srgbClr val="9966FF"/>
                  </a:gs>
                  <a:gs pos="87000">
                    <a:srgbClr val="CC99FF"/>
                  </a:gs>
                  <a:gs pos="60000">
                    <a:srgbClr val="E0BFFB"/>
                  </a:gs>
                </a:gsLst>
                <a:lin ang="5400000" scaled="0"/>
              </a:gradFill>
              <a:latin typeface="+mj-lt"/>
            </a:endParaRPr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288" y="836712"/>
            <a:ext cx="2235076" cy="5185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812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-180528" y="908720"/>
            <a:ext cx="2232248" cy="50592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-4008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Forma libre"/>
          <p:cNvSpPr/>
          <p:nvPr/>
        </p:nvSpPr>
        <p:spPr>
          <a:xfrm rot="10800000">
            <a:off x="1714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4105455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1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2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18256" y="1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3131840" y="3429000"/>
            <a:ext cx="2952328" cy="319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6200000">
            <a:off x="1455298" y="1793175"/>
            <a:ext cx="2952328" cy="319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3470596">
            <a:off x="1957691" y="2924777"/>
            <a:ext cx="2952328" cy="319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8106584">
            <a:off x="4262603" y="2924273"/>
            <a:ext cx="2952328" cy="319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5400000">
            <a:off x="4695657" y="1793175"/>
            <a:ext cx="2952328" cy="319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59832" y="260648"/>
            <a:ext cx="2952328" cy="319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2851048">
            <a:off x="4192509" y="757929"/>
            <a:ext cx="2952328" cy="319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8955501">
            <a:off x="1956823" y="692989"/>
            <a:ext cx="2952328" cy="3199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995936" y="2924944"/>
            <a:ext cx="1132045" cy="1008112"/>
          </a:xfrm>
          <a:prstGeom prst="rect">
            <a:avLst/>
          </a:prstGeom>
          <a:noFill/>
          <a:ln>
            <a:noFill/>
          </a:ln>
          <a:effectLst>
            <a:outerShdw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69211" y="-16249"/>
            <a:ext cx="9213211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4007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" name="15 Imagen" descr="LA FLOR DE LA LILA Y SUS PROPIEDADES.jpg"/>
          <p:cNvPicPr>
            <a:picLocks noGrp="1" noChangeAspect="1"/>
          </p:cNvPicPr>
          <p:nvPr isPhoto="1"/>
        </p:nvPicPr>
        <p:blipFill>
          <a:blip r:embed="rId8" cstate="email">
            <a:lum/>
          </a:blip>
          <a:stretch>
            <a:fillRect/>
          </a:stretch>
        </p:blipFill>
        <p:spPr>
          <a:xfrm>
            <a:off x="-69211" y="0"/>
            <a:ext cx="921321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9" dur="1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9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15 Rectángulo"/>
          <p:cNvSpPr/>
          <p:nvPr/>
        </p:nvSpPr>
        <p:spPr>
          <a:xfrm>
            <a:off x="-20600" y="9114"/>
            <a:ext cx="9154886" cy="6858000"/>
          </a:xfrm>
          <a:prstGeom prst="rect">
            <a:avLst/>
          </a:prstGeom>
          <a:gradFill flip="none" rotWithShape="1">
            <a:gsLst>
              <a:gs pos="2000">
                <a:srgbClr val="1B0D01"/>
              </a:gs>
              <a:gs pos="98000">
                <a:schemeClr val="accent6">
                  <a:lumMod val="11000"/>
                </a:schemeClr>
              </a:gs>
              <a:gs pos="50000">
                <a:srgbClr val="9900CC">
                  <a:lumMod val="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gradFill>
                <a:gsLst>
                  <a:gs pos="8000">
                    <a:schemeClr val="tx1"/>
                  </a:gs>
                  <a:gs pos="38000">
                    <a:srgbClr val="FFC1FF"/>
                  </a:gs>
                  <a:gs pos="48000">
                    <a:srgbClr val="FF66FF"/>
                  </a:gs>
                  <a:gs pos="74000">
                    <a:srgbClr val="9900CC">
                      <a:lumMod val="39000"/>
                    </a:srgbClr>
                  </a:gs>
                </a:gsLst>
                <a:path path="circle">
                  <a:fillToRect l="50000" t="50000" r="50000" b="50000"/>
                </a:path>
              </a:gradFill>
            </a:endParaRPr>
          </a:p>
        </p:txBody>
      </p:sp>
      <p:pic>
        <p:nvPicPr>
          <p:cNvPr id="12" name="11 Imagen" descr="Diapositiva3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-9714" y="-35878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285213">
            <a:off x="4145999" y="-76780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314787" flipH="1">
            <a:off x="2638248" y="-106518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314787" flipH="1">
            <a:off x="2609686" y="1071130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285213">
            <a:off x="4145998" y="1100867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314787" flipH="1">
            <a:off x="2609685" y="2295264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285213">
            <a:off x="4053150" y="2337458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314787" flipH="1">
            <a:off x="2609684" y="3591409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285213">
            <a:off x="4053151" y="3642904"/>
            <a:ext cx="2377440" cy="33250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43164" y="-8847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D8D7D1"/>
              </a:gs>
              <a:gs pos="71000">
                <a:schemeClr val="accent2">
                  <a:lumMod val="26000"/>
                </a:schemeClr>
              </a:gs>
              <a:gs pos="93000">
                <a:schemeClr val="accent2">
                  <a:lumMod val="1000"/>
                </a:schemeClr>
              </a:gs>
              <a:gs pos="48000">
                <a:schemeClr val="tx1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43163" y="5812214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56000">
                <a:srgbClr val="D8D7D1"/>
              </a:gs>
              <a:gs pos="71000">
                <a:schemeClr val="accent2">
                  <a:lumMod val="26000"/>
                </a:schemeClr>
              </a:gs>
              <a:gs pos="93000">
                <a:schemeClr val="accent2">
                  <a:lumMod val="1000"/>
                </a:schemeClr>
              </a:gs>
              <a:gs pos="48000">
                <a:schemeClr val="tx1"/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4" name="23 Imagen" descr="LA FLOR DE LA LILA Y SUS PROPIEDADES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69211" y="0"/>
            <a:ext cx="921321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296684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15" dur="2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3" dur="2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31" dur="2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39" dur="2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47" dur="2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55" dur="2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2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1" dur="2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5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75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75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75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75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75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7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75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75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2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7 Rectángulo"/>
          <p:cNvSpPr/>
          <p:nvPr/>
        </p:nvSpPr>
        <p:spPr>
          <a:xfrm>
            <a:off x="-31255" y="0"/>
            <a:ext cx="9175255" cy="6858000"/>
          </a:xfrm>
          <a:prstGeom prst="rect">
            <a:avLst/>
          </a:prstGeom>
          <a:gradFill>
            <a:gsLst>
              <a:gs pos="65000">
                <a:srgbClr val="9933FF"/>
              </a:gs>
              <a:gs pos="100000">
                <a:schemeClr val="accent2">
                  <a:lumMod val="1000"/>
                </a:schemeClr>
              </a:gs>
              <a:gs pos="4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" name="1 Imagen" descr="Diapositiva6.JPG"/>
          <p:cNvPicPr>
            <a:picLocks noGrp="1" noChangeAspect="1"/>
          </p:cNvPicPr>
          <p:nvPr isPhoto="1"/>
        </p:nvPicPr>
        <p:blipFill>
          <a:blip r:embed="rId2" cstate="email">
            <a:lum/>
          </a:blip>
          <a:stretch>
            <a:fillRect/>
          </a:stretch>
        </p:blipFill>
        <p:spPr>
          <a:xfrm>
            <a:off x="0" y="194255"/>
            <a:ext cx="9144000" cy="6309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8450" y="260648"/>
            <a:ext cx="5035550" cy="629761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7900F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205962"/>
            <a:ext cx="5035550" cy="6297613"/>
          </a:xfrm>
          <a:prstGeom prst="rect">
            <a:avLst/>
          </a:prstGeom>
          <a:noFill/>
          <a:ln>
            <a:noFill/>
          </a:ln>
          <a:effectLst>
            <a:outerShdw algn="ctr" rotWithShape="0">
              <a:srgbClr val="7900F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Forma libre"/>
          <p:cNvSpPr/>
          <p:nvPr/>
        </p:nvSpPr>
        <p:spPr>
          <a:xfrm rot="10800000">
            <a:off x="-4007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FF66FF">
                  <a:lumMod val="40000"/>
                </a:srgbClr>
              </a:gs>
              <a:gs pos="85000">
                <a:schemeClr val="accent2">
                  <a:lumMod val="1000"/>
                </a:schemeClr>
              </a:gs>
              <a:gs pos="50000">
                <a:srgbClr val="A7659F">
                  <a:lumMod val="31000"/>
                  <a:lumOff val="69000"/>
                </a:srgbClr>
              </a:gs>
              <a:gs pos="36000">
                <a:srgbClr val="FF66FF">
                  <a:lumMod val="15000"/>
                  <a:lumOff val="85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-45819" y="0"/>
            <a:ext cx="918981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9000">
                <a:srgbClr val="FF66FF">
                  <a:lumMod val="40000"/>
                </a:srgbClr>
              </a:gs>
              <a:gs pos="85000">
                <a:schemeClr val="accent2">
                  <a:lumMod val="1000"/>
                </a:schemeClr>
              </a:gs>
              <a:gs pos="50000">
                <a:srgbClr val="A7659F">
                  <a:lumMod val="31000"/>
                  <a:lumOff val="69000"/>
                </a:srgbClr>
              </a:gs>
              <a:gs pos="36000">
                <a:srgbClr val="FF66FF">
                  <a:lumMod val="15000"/>
                  <a:lumOff val="85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9" name="8 Imagen" descr="LA FLOR DE LA LILA Y SUS PROPIEDADES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69211" y="0"/>
            <a:ext cx="9213211" cy="69632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MUJER VIRTUOSAAA.jpg"/>
          <p:cNvPicPr>
            <a:picLocks noGrp="1" noChangeAspect="1"/>
          </p:cNvPicPr>
          <p:nvPr isPhoto="1"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-3356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915816" y="1844824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26 Imagen" descr="Diapositiva21.JPG"/>
          <p:cNvPicPr>
            <a:picLocks noGrp="1" noChangeAspect="1"/>
          </p:cNvPicPr>
          <p:nvPr isPhoto="1"/>
        </p:nvPicPr>
        <p:blipFill rotWithShape="1">
          <a:blip r:embed="rId6" cstate="email">
            <a:lum contrast="10000"/>
          </a:blip>
          <a:srcRect t="6186" b="3004"/>
          <a:stretch/>
        </p:blipFill>
        <p:spPr>
          <a:xfrm>
            <a:off x="0" y="260648"/>
            <a:ext cx="9144000" cy="6323309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719211" y="-551928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830717" y="773131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1979712" y="1628800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627784" y="2204864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347864" y="2780928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76056" y="2780928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292080" y="2276872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724128" y="1628800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159309" y="701123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579522" y="-627364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-722281" y="4293096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463058" y="4269663"/>
            <a:ext cx="3486298" cy="3272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6159310" y="4157507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 rotWithShape="1">
          <a:blip r:embed="rId7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902726" y="4085498"/>
            <a:ext cx="2269802" cy="2130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868144" y="3933056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292080" y="3501008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5076056" y="3356992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 rotWithShape="1">
          <a:blip r:embed="rId8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051720" y="3861048"/>
            <a:ext cx="1494308" cy="14027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2"/>
          <p:cNvPicPr>
            <a:picLocks noChangeAspect="1" noChangeArrowheads="1"/>
          </p:cNvPicPr>
          <p:nvPr/>
        </p:nvPicPr>
        <p:blipFill rotWithShape="1">
          <a:blip r:embed="rId9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771800" y="3573016"/>
            <a:ext cx="1197145" cy="112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2"/>
          <p:cNvPicPr>
            <a:picLocks noChangeAspect="1" noChangeArrowheads="1"/>
          </p:cNvPicPr>
          <p:nvPr/>
        </p:nvPicPr>
        <p:blipFill rotWithShape="1">
          <a:blip r:embed="rId10" cstate="email">
            <a:lum bright="70000" contrast="-7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347864" y="3429000"/>
            <a:ext cx="803579" cy="754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8" name="27 Forma libre"/>
          <p:cNvSpPr/>
          <p:nvPr/>
        </p:nvSpPr>
        <p:spPr>
          <a:xfrm>
            <a:off x="-4008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9" name="28 Forma libre"/>
          <p:cNvSpPr/>
          <p:nvPr/>
        </p:nvSpPr>
        <p:spPr>
          <a:xfrm rot="10800000">
            <a:off x="-84527" y="5821184"/>
            <a:ext cx="924334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30" name="29 Imagen" descr="LA FLOR DE LA LILA Y SUS PROPIEDADES.jpg"/>
          <p:cNvPicPr>
            <a:picLocks noGrp="1" noChangeAspect="1"/>
          </p:cNvPicPr>
          <p:nvPr isPhoto="1"/>
        </p:nvPicPr>
        <p:blipFill>
          <a:blip r:embed="rId11" cstate="email">
            <a:lum/>
          </a:blip>
          <a:stretch>
            <a:fillRect/>
          </a:stretch>
        </p:blipFill>
        <p:spPr>
          <a:xfrm>
            <a:off x="-69211" y="0"/>
            <a:ext cx="921321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5963022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9" dur="1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3000"/>
                            </p:stCondLst>
                            <p:childTnLst>
                              <p:par>
                                <p:cTn id="91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3" presetClass="exit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1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13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5.JPG"/>
          <p:cNvPicPr>
            <a:picLocks noGrp="1" noChangeAspect="1"/>
          </p:cNvPicPr>
          <p:nvPr isPhoto="1"/>
        </p:nvPicPr>
        <p:blipFill>
          <a:blip r:embed="rId4" cstate="email">
            <a:lum/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colorTemperature colorTemp="55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450" y="116632"/>
            <a:ext cx="9144000" cy="659735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5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953137">
            <a:off x="3181056" y="393341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7900F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5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646863" flipH="1">
            <a:off x="4261174" y="409034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7900F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953137">
            <a:off x="3181056" y="1690645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7900F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953137">
            <a:off x="3181055" y="3005332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7900F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953137">
            <a:off x="3181055" y="4281773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7900F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646863" flipH="1">
            <a:off x="4303126" y="1690644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7900F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646863" flipH="1">
            <a:off x="4330876" y="2971520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7900F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646863" flipH="1">
            <a:off x="4355766" y="4281775"/>
            <a:ext cx="1627947" cy="3076837"/>
          </a:xfrm>
          <a:prstGeom prst="rect">
            <a:avLst/>
          </a:prstGeom>
          <a:noFill/>
          <a:ln>
            <a:noFill/>
          </a:ln>
          <a:effectLst>
            <a:outerShdw blurRad="50800" dist="50800" dir="5400000" algn="ctr" rotWithShape="0">
              <a:srgbClr val="7900F2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42000">
                <a:srgbClr val="FF66FF">
                  <a:lumMod val="29000"/>
                  <a:lumOff val="71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18341" y="587800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42000">
                <a:srgbClr val="FF66FF">
                  <a:lumMod val="29000"/>
                  <a:lumOff val="71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14 Imagen" descr="LA FLOR DE LA LILA Y SUS PROPIEDADES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69211" y="0"/>
            <a:ext cx="9213211" cy="69328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5907925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7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4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4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7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4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47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7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10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Diapositiva4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188640"/>
            <a:ext cx="9144000" cy="6309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6200000">
            <a:off x="2004768" y="1764277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3646476">
            <a:off x="2380623" y="2742301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0800000">
            <a:off x="3446236" y="3212976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400000">
            <a:off x="4823885" y="1764277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8055941">
            <a:off x="4475655" y="2722161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539092">
            <a:off x="4367052" y="753176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406885" y="375437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805443">
            <a:off x="2372414" y="821262"/>
            <a:ext cx="2304256" cy="32778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 cstate="email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7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924853" y="2803404"/>
            <a:ext cx="1347020" cy="1199553"/>
          </a:xfrm>
          <a:prstGeom prst="rect">
            <a:avLst/>
          </a:prstGeom>
          <a:noFill/>
          <a:ln>
            <a:noFill/>
          </a:ln>
          <a:effectLst>
            <a:outerShdw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9966FF"/>
              </a:gs>
              <a:gs pos="85000">
                <a:schemeClr val="accent2">
                  <a:lumMod val="1000"/>
                </a:schemeClr>
              </a:gs>
              <a:gs pos="48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1" y="5815746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9966FF"/>
              </a:gs>
              <a:gs pos="85000">
                <a:schemeClr val="accent2">
                  <a:lumMod val="1000"/>
                </a:schemeClr>
              </a:gs>
              <a:gs pos="48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14 Imagen" descr="LA FLOR DE LA LILA Y SUS PROPIEDADES.jpg"/>
          <p:cNvPicPr>
            <a:picLocks noGrp="1" noChangeAspect="1"/>
          </p:cNvPicPr>
          <p:nvPr isPhoto="1"/>
        </p:nvPicPr>
        <p:blipFill>
          <a:blip r:embed="rId8" cstate="email">
            <a:lum/>
          </a:blip>
          <a:stretch>
            <a:fillRect/>
          </a:stretch>
        </p:blipFill>
        <p:spPr>
          <a:xfrm>
            <a:off x="-69211" y="0"/>
            <a:ext cx="921321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174637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3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4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4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-33568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1301900" y="299815"/>
            <a:ext cx="6552728" cy="603242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endParaRPr lang="es-ES" dirty="0" smtClean="0"/>
          </a:p>
          <a:p>
            <a:pPr algn="ctr"/>
            <a:endParaRPr lang="es-ES" sz="1600" dirty="0" smtClean="0"/>
          </a:p>
          <a:p>
            <a:pPr algn="ctr"/>
            <a:r>
              <a:rPr lang="es-ES" b="1" dirty="0" smtClean="0">
                <a:solidFill>
                  <a:srgbClr val="E0BFFB"/>
                </a:solidFill>
              </a:rPr>
              <a:t>LOS PODERES CURATIVOS DE LA LILA COMUN</a:t>
            </a:r>
          </a:p>
          <a:p>
            <a:pPr algn="ctr"/>
            <a:r>
              <a:rPr lang="es-ES" sz="1600" b="1" dirty="0" smtClean="0">
                <a:solidFill>
                  <a:srgbClr val="E0BFFB"/>
                </a:solidFill>
              </a:rPr>
              <a:t>Resulta eficaz contra la fiebre y como tónico digestivo. También se utiliza con éxito para combatir la gota y el reumatismo.</a:t>
            </a:r>
          </a:p>
          <a:p>
            <a:pPr algn="ctr"/>
            <a:r>
              <a:rPr lang="es-ES" sz="1600" b="1" dirty="0" smtClean="0">
                <a:solidFill>
                  <a:srgbClr val="E0BFFB"/>
                </a:solidFill>
              </a:rPr>
              <a:t>Igualmente  se emplea la lila, en gárgaras contra la erisipela, sobre todo cuando hay úlceras.</a:t>
            </a:r>
          </a:p>
          <a:p>
            <a:pPr algn="ctr"/>
            <a:r>
              <a:rPr lang="es-ES" sz="1600" b="1" dirty="0" smtClean="0">
                <a:solidFill>
                  <a:srgbClr val="E0BFFB"/>
                </a:solidFill>
              </a:rPr>
              <a:t>Las afecciones de garganta y ronquera se curan con el té de lila.</a:t>
            </a:r>
          </a:p>
          <a:p>
            <a:pPr algn="ctr"/>
            <a:r>
              <a:rPr lang="es-ES" sz="1600" b="1" dirty="0" smtClean="0">
                <a:solidFill>
                  <a:srgbClr val="E0BFFB"/>
                </a:solidFill>
              </a:rPr>
              <a:t>Asimismo se usa el agua destilada de las flores como sudorífico y diurético, y para catarros y reumatismos articulares.</a:t>
            </a:r>
          </a:p>
          <a:p>
            <a:pPr algn="ctr"/>
            <a:r>
              <a:rPr lang="es-ES" sz="1600" b="1" dirty="0" smtClean="0">
                <a:solidFill>
                  <a:srgbClr val="E0BFFB"/>
                </a:solidFill>
              </a:rPr>
              <a:t>También  son eficaces los vahos calientes de la infusión de lilo para males de oído y para ablandar flemones.</a:t>
            </a:r>
          </a:p>
          <a:p>
            <a:pPr algn="ctr"/>
            <a:r>
              <a:rPr lang="es-ES" sz="1600" b="1" dirty="0" smtClean="0">
                <a:solidFill>
                  <a:srgbClr val="E0BFFB"/>
                </a:solidFill>
              </a:rPr>
              <a:t>Por último, el jugo de las hojas y frutos frescos se suelen administrar contra fiebres intermitentes y enfermedades del aparato respiratorio, catarros nasales, asma y bronquitis.</a:t>
            </a:r>
          </a:p>
          <a:p>
            <a:pPr algn="ctr"/>
            <a:r>
              <a:rPr lang="es-ES" sz="1600" b="1" dirty="0" smtClean="0">
                <a:solidFill>
                  <a:srgbClr val="E0BFFB"/>
                </a:solidFill>
              </a:rPr>
              <a:t>Partes utilizadas: Las hojas , las flores y las cápsulas frescas o secas; también la corteza del tallo desecada a la sombra.</a:t>
            </a:r>
          </a:p>
          <a:p>
            <a:pPr algn="ctr"/>
            <a:r>
              <a:rPr lang="es-ES" sz="1600" b="1" dirty="0" smtClean="0">
                <a:solidFill>
                  <a:srgbClr val="E0BFFB"/>
                </a:solidFill>
              </a:rPr>
              <a:t>Componentes activos: La corteza tierna, las hojas y los frutos verdes de la lila deben su extrema amargura a una sustancia específica, la </a:t>
            </a:r>
            <a:r>
              <a:rPr lang="es-ES" sz="1600" b="1" dirty="0" err="1" smtClean="0">
                <a:solidFill>
                  <a:srgbClr val="E0BFFB"/>
                </a:solidFill>
              </a:rPr>
              <a:t>siringopicrina</a:t>
            </a:r>
            <a:r>
              <a:rPr lang="es-ES" sz="1600" b="1" dirty="0" smtClean="0">
                <a:solidFill>
                  <a:srgbClr val="E0BFFB"/>
                </a:solidFill>
              </a:rPr>
              <a:t>, y a un glucósido; estas sustancias convierten a esta planta en un tónico amargo susceptible de múltiples usos.</a:t>
            </a:r>
          </a:p>
          <a:p>
            <a:pPr algn="ctr"/>
            <a:r>
              <a:rPr lang="es-ES" sz="1600" b="1" dirty="0" smtClean="0">
                <a:solidFill>
                  <a:srgbClr val="E0BFFB"/>
                </a:solidFill>
              </a:rPr>
              <a:t>Propiedades: </a:t>
            </a:r>
            <a:r>
              <a:rPr lang="es-ES" sz="1600" b="1" dirty="0" err="1" smtClean="0">
                <a:solidFill>
                  <a:srgbClr val="E0BFFB"/>
                </a:solidFill>
              </a:rPr>
              <a:t>Fegrífugo</a:t>
            </a:r>
            <a:r>
              <a:rPr lang="es-ES" sz="1600" b="1" dirty="0" smtClean="0">
                <a:solidFill>
                  <a:srgbClr val="E0BFFB"/>
                </a:solidFill>
              </a:rPr>
              <a:t>, </a:t>
            </a:r>
            <a:r>
              <a:rPr lang="es-ES" sz="1600" b="1" dirty="0" err="1" smtClean="0">
                <a:solidFill>
                  <a:srgbClr val="E0BFFB"/>
                </a:solidFill>
              </a:rPr>
              <a:t>antineurálgico</a:t>
            </a:r>
            <a:r>
              <a:rPr lang="es-ES" sz="1600" b="1" dirty="0" smtClean="0">
                <a:solidFill>
                  <a:srgbClr val="E0BFFB"/>
                </a:solidFill>
              </a:rPr>
              <a:t>, tónico, sedante, antirreumático, digestivo, calmante.</a:t>
            </a:r>
          </a:p>
          <a:p>
            <a:pPr algn="ctr"/>
            <a:endParaRPr lang="es-ES" sz="1600" dirty="0">
              <a:solidFill>
                <a:srgbClr val="E0BFFB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>
            <a:off x="-73647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11416">
            <a:off x="152037" y="824979"/>
            <a:ext cx="971600" cy="21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11416">
            <a:off x="161983" y="2584295"/>
            <a:ext cx="971600" cy="21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06564">
            <a:off x="161983" y="4004224"/>
            <a:ext cx="971600" cy="21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744746" flipH="1">
            <a:off x="8020362" y="896986"/>
            <a:ext cx="971600" cy="21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1088584" flipH="1">
            <a:off x="8082411" y="2592558"/>
            <a:ext cx="971600" cy="21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0593436" flipH="1">
            <a:off x="8040266" y="3984409"/>
            <a:ext cx="971600" cy="2123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Forma libre"/>
          <p:cNvSpPr/>
          <p:nvPr/>
        </p:nvSpPr>
        <p:spPr>
          <a:xfrm rot="10800000">
            <a:off x="-40079" y="5825523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45639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15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7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20040" y="301774"/>
            <a:ext cx="9144000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51118" flipH="1">
            <a:off x="2329830" y="223191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48882">
            <a:off x="4274045" y="223191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51118" flipH="1">
            <a:off x="2329829" y="1521497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51118" flipH="1">
            <a:off x="2329831" y="3033330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9151118" flipH="1">
            <a:off x="2421195" y="4504588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48882">
            <a:off x="4274045" y="1521497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48882">
            <a:off x="4251260" y="3033331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448882">
            <a:off x="4309501" y="4499984"/>
            <a:ext cx="2500313" cy="288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13 Forma libre"/>
          <p:cNvSpPr/>
          <p:nvPr/>
        </p:nvSpPr>
        <p:spPr>
          <a:xfrm>
            <a:off x="-40079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4000">
                <a:schemeClr val="accent2">
                  <a:lumMod val="1000"/>
                </a:schemeClr>
              </a:gs>
              <a:gs pos="79000">
                <a:schemeClr val="accent2">
                  <a:lumMod val="50000"/>
                </a:schemeClr>
              </a:gs>
              <a:gs pos="51000">
                <a:schemeClr val="accent1">
                  <a:lumMod val="20000"/>
                  <a:lumOff val="80000"/>
                </a:scheme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40079" y="585538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94000">
                <a:schemeClr val="accent2">
                  <a:lumMod val="1000"/>
                </a:schemeClr>
              </a:gs>
              <a:gs pos="79000">
                <a:schemeClr val="accent2">
                  <a:lumMod val="50000"/>
                </a:schemeClr>
              </a:gs>
              <a:gs pos="51000">
                <a:schemeClr val="accent1">
                  <a:lumMod val="20000"/>
                  <a:lumOff val="80000"/>
                </a:scheme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" name="16 Imagen" descr="LA FLOR DE LA LILA Y SUS PROPIEDADES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69211" y="0"/>
            <a:ext cx="921321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897670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4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4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3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21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1" name="20 Imagen" descr="Diapositiva12.JPG"/>
          <p:cNvPicPr>
            <a:picLocks noGrp="1" noChangeAspect="1"/>
          </p:cNvPicPr>
          <p:nvPr isPhoto="1"/>
        </p:nvPicPr>
        <p:blipFill>
          <a:blip r:embed="rId4" cstate="email">
            <a:lum contrast="20000"/>
          </a:blip>
          <a:stretch>
            <a:fillRect/>
          </a:stretch>
        </p:blipFill>
        <p:spPr>
          <a:xfrm>
            <a:off x="-8054" y="29693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24 Imagen" descr="MUJER VIRTUOSAAA.jpg"/>
          <p:cNvPicPr>
            <a:picLocks noGrp="1" noChangeAspect="1"/>
          </p:cNvPicPr>
          <p:nvPr isPhoto="1"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0" y="0"/>
            <a:ext cx="4857630" cy="6858000"/>
          </a:xfrm>
          <a:prstGeom prst="rtTriangle">
            <a:avLst/>
          </a:prstGeom>
          <a:noFill/>
          <a:ln>
            <a:noFill/>
          </a:ln>
        </p:spPr>
      </p:pic>
      <p:pic>
        <p:nvPicPr>
          <p:cNvPr id="26" name="25 Imagen" descr="MUJER VIRTUOSAAA.jpg"/>
          <p:cNvPicPr>
            <a:picLocks noGrp="1" noChangeAspect="1"/>
          </p:cNvPicPr>
          <p:nvPr isPhoto="1"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112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 flipH="1">
            <a:off x="4286370" y="0"/>
            <a:ext cx="4857630" cy="6858000"/>
          </a:xfrm>
          <a:prstGeom prst="rtTriangle">
            <a:avLst/>
          </a:prstGeom>
          <a:noFill/>
          <a:ln>
            <a:noFill/>
          </a:ln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4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60648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9952" y="260648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48680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32568" y="1144252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03993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06537" y="2564904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64288" y="3317068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740352" y="3933056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90257" y="4482607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32375" y="553417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09518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2229" y="1874568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564904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08329" y="3317068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3568" y="3933056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accent2">
                <a:lumMod val="50000"/>
              </a:schemeClr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6" cstate="email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258" y="4512891"/>
            <a:ext cx="853743" cy="2331078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rgbClr val="7030A0"/>
            </a:outerShdw>
            <a:reflection blurRad="6350" endPos="920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" name="26 Forma libre"/>
          <p:cNvSpPr/>
          <p:nvPr/>
        </p:nvSpPr>
        <p:spPr>
          <a:xfrm>
            <a:off x="0" y="0"/>
            <a:ext cx="914400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66FF">
                  <a:lumMod val="40000"/>
                </a:srgbClr>
              </a:gs>
              <a:gs pos="85000">
                <a:schemeClr val="accent2">
                  <a:lumMod val="1000"/>
                </a:schemeClr>
              </a:gs>
              <a:gs pos="36000">
                <a:srgbClr val="FF66FF">
                  <a:lumMod val="15000"/>
                  <a:lumOff val="85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28" name="27 Forma libre"/>
          <p:cNvSpPr/>
          <p:nvPr/>
        </p:nvSpPr>
        <p:spPr>
          <a:xfrm rot="10800000">
            <a:off x="-4007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66FF">
                  <a:lumMod val="40000"/>
                </a:srgbClr>
              </a:gs>
              <a:gs pos="85000">
                <a:schemeClr val="accent2">
                  <a:lumMod val="1000"/>
                </a:schemeClr>
              </a:gs>
              <a:gs pos="36000">
                <a:srgbClr val="FF66FF">
                  <a:lumMod val="15000"/>
                  <a:lumOff val="85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24" name="23 Imagen" descr="LA FLOR DE LA LILA Y SUS PROPIEDADES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69211" y="0"/>
            <a:ext cx="9213211" cy="89736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404303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000"/>
                            </p:stCondLst>
                            <p:childTnLst>
                              <p:par>
                                <p:cTn id="13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2" dur="3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8" dur="3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3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8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2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6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0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4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2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6" dur="3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7" dur="35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0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4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8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9" dur="3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2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3" dur="3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6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0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3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4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3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8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Diapositiva10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-34803" y="260648"/>
            <a:ext cx="9144000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1500"/>
                    </a14:imgEffect>
                    <a14:imgEffect>
                      <a14:brightnessContrast bright="7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3733473" y="2646160"/>
            <a:ext cx="1827177" cy="1627144"/>
          </a:xfrm>
          <a:prstGeom prst="rect">
            <a:avLst/>
          </a:prstGeom>
          <a:noFill/>
          <a:ln>
            <a:noFill/>
          </a:ln>
          <a:effectLst>
            <a:outerShdw sx="200000" sy="200000" algn="ctr" rotWithShape="0">
              <a:schemeClr val="tx1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11 Imagen" descr="Diapositiva10.JPG"/>
          <p:cNvPicPr>
            <a:picLocks noGrp="1" noChangeAspect="1"/>
          </p:cNvPicPr>
          <p:nvPr isPhoto="1"/>
        </p:nvPicPr>
        <p:blipFill>
          <a:blip r:embed="rId7" cstate="email">
            <a:lum contrast="10000"/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63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317" y="242632"/>
            <a:ext cx="9144000" cy="63367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9610" y="-171400"/>
            <a:ext cx="3535487" cy="3097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2704557">
            <a:off x="4325107" y="399865"/>
            <a:ext cx="3535487" cy="3097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929104" y="1890024"/>
            <a:ext cx="3535487" cy="3097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8193936">
            <a:off x="4317984" y="3344869"/>
            <a:ext cx="3535487" cy="3097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774962" y="3945452"/>
            <a:ext cx="3535487" cy="3097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3599938">
            <a:off x="1316534" y="3364366"/>
            <a:ext cx="3535487" cy="3097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6200000" flipH="1">
            <a:off x="727741" y="1910949"/>
            <a:ext cx="3535487" cy="3097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rot="18848802" flipH="1">
            <a:off x="1304587" y="407427"/>
            <a:ext cx="3535487" cy="30975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12 Forma libre"/>
          <p:cNvSpPr/>
          <p:nvPr/>
        </p:nvSpPr>
        <p:spPr>
          <a:xfrm>
            <a:off x="-69605" y="0"/>
            <a:ext cx="9213605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9966FF"/>
              </a:gs>
              <a:gs pos="85000">
                <a:schemeClr val="accent2">
                  <a:lumMod val="1000"/>
                </a:schemeClr>
              </a:gs>
              <a:gs pos="45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4" name="13 Forma libre"/>
          <p:cNvSpPr/>
          <p:nvPr/>
        </p:nvSpPr>
        <p:spPr>
          <a:xfrm rot="10800000">
            <a:off x="-33762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9966FF"/>
              </a:gs>
              <a:gs pos="85000">
                <a:schemeClr val="accent2">
                  <a:lumMod val="1000"/>
                </a:schemeClr>
              </a:gs>
              <a:gs pos="45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" name="15 Imagen" descr="LA FLOR DE LA LILA Y SUS PROPIEDADES.jpg"/>
          <p:cNvPicPr>
            <a:picLocks noGrp="1" noChangeAspect="1"/>
          </p:cNvPicPr>
          <p:nvPr isPhoto="1"/>
        </p:nvPicPr>
        <p:blipFill>
          <a:blip r:embed="rId10" cstate="email">
            <a:lum/>
          </a:blip>
          <a:stretch>
            <a:fillRect/>
          </a:stretch>
        </p:blipFill>
        <p:spPr>
          <a:xfrm>
            <a:off x="-69211" y="0"/>
            <a:ext cx="921321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545511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4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73" dur="1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4000"/>
                            </p:stCondLst>
                            <p:childTnLst>
                              <p:par>
                                <p:cTn id="7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0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4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4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4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4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4000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4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3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4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12 Imagen" descr="Diapositiva9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rcRect t="5901" b="5901"/>
          <a:stretch>
            <a:fillRect/>
          </a:stretch>
        </p:blipFill>
        <p:spPr>
          <a:xfrm>
            <a:off x="-1" y="296652"/>
            <a:ext cx="9184080" cy="626469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3707904" y="260648"/>
            <a:ext cx="1736179" cy="1985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2771800" y="1484784"/>
            <a:ext cx="1736179" cy="1985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1907704" y="2636912"/>
            <a:ext cx="1736179" cy="1985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971600" y="3861048"/>
            <a:ext cx="1736179" cy="1985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>
            <a:off x="179512" y="5013176"/>
            <a:ext cx="1736179" cy="1985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 flipH="1">
            <a:off x="4716016" y="1484784"/>
            <a:ext cx="1736179" cy="1985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 flipH="1">
            <a:off x="5508104" y="2636912"/>
            <a:ext cx="1736179" cy="1985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 flipH="1">
            <a:off x="6372200" y="3861048"/>
            <a:ext cx="1736179" cy="1985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 rot="10800000" flipH="1">
            <a:off x="7236296" y="5013176"/>
            <a:ext cx="1736179" cy="1985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90000" dist="50800" dir="5400000" sy="-100000" algn="bl" rotWithShape="0"/>
          </a:effectLst>
        </p:spPr>
      </p:pic>
      <p:sp>
        <p:nvSpPr>
          <p:cNvPr id="14" name="13 Forma libre"/>
          <p:cNvSpPr/>
          <p:nvPr/>
        </p:nvSpPr>
        <p:spPr>
          <a:xfrm>
            <a:off x="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66FF">
                  <a:lumMod val="40000"/>
                </a:srgbClr>
              </a:gs>
              <a:gs pos="85000">
                <a:schemeClr val="accent2">
                  <a:lumMod val="1000"/>
                </a:schemeClr>
              </a:gs>
              <a:gs pos="36000">
                <a:srgbClr val="FF66FF">
                  <a:lumMod val="15000"/>
                  <a:lumOff val="85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5" name="14 Forma libre"/>
          <p:cNvSpPr/>
          <p:nvPr/>
        </p:nvSpPr>
        <p:spPr>
          <a:xfrm rot="10800000">
            <a:off x="-1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66FF">
                  <a:lumMod val="40000"/>
                </a:srgbClr>
              </a:gs>
              <a:gs pos="85000">
                <a:schemeClr val="accent2">
                  <a:lumMod val="1000"/>
                </a:schemeClr>
              </a:gs>
              <a:gs pos="36000">
                <a:srgbClr val="FF66FF">
                  <a:lumMod val="15000"/>
                  <a:lumOff val="85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6" name="15 Imagen" descr="LA FLOR DE LA LILA Y SUS PROPIEDADES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69211" y="0"/>
            <a:ext cx="9213211" cy="89736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25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4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4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42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4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4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4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4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4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4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4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4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5" dur="3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8.JPG"/>
          <p:cNvPicPr>
            <a:picLocks noGrp="1" noChangeAspect="1"/>
          </p:cNvPicPr>
          <p:nvPr isPhoto="1"/>
        </p:nvPicPr>
        <p:blipFill>
          <a:blip r:embed="rId4" cstate="email">
            <a:lum contrast="10000"/>
          </a:blip>
          <a:stretch>
            <a:fillRect/>
          </a:stretch>
        </p:blipFill>
        <p:spPr>
          <a:xfrm>
            <a:off x="0" y="332656"/>
            <a:ext cx="9144000" cy="63093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195736" y="908720"/>
            <a:ext cx="2827827" cy="211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195736" y="2737496"/>
            <a:ext cx="2827827" cy="211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195735" y="4439352"/>
            <a:ext cx="2827827" cy="211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4067944" y="893496"/>
            <a:ext cx="2827827" cy="211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4036304" y="2737496"/>
            <a:ext cx="2827827" cy="211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4036303" y="2737496"/>
            <a:ext cx="2827827" cy="211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flipH="1">
            <a:off x="4036304" y="4442150"/>
            <a:ext cx="2827827" cy="21140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-69605" y="0"/>
            <a:ext cx="9213605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9966FF"/>
              </a:gs>
              <a:gs pos="85000">
                <a:schemeClr val="accent2">
                  <a:lumMod val="1000"/>
                </a:schemeClr>
              </a:gs>
              <a:gs pos="48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69606" y="5803101"/>
            <a:ext cx="9213605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9966FF"/>
              </a:gs>
              <a:gs pos="85000">
                <a:schemeClr val="accent2">
                  <a:lumMod val="1000"/>
                </a:schemeClr>
              </a:gs>
              <a:gs pos="48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13 Imagen" descr="LA FLOR DE LA LILA Y SUS PROPIEDADES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69211" y="0"/>
            <a:ext cx="9213211" cy="68580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21641971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4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4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4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4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4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4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4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6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4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4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8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4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4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4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UJER VIRTUOSAAA.jpg"/>
          <p:cNvPicPr>
            <a:picLocks noGrp="1" noChangeAspect="1"/>
          </p:cNvPicPr>
          <p:nvPr isPhoto="1"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Forma libre"/>
          <p:cNvSpPr/>
          <p:nvPr/>
        </p:nvSpPr>
        <p:spPr>
          <a:xfrm>
            <a:off x="-4008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40079" y="5825523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448756" flipH="1">
            <a:off x="41047" y="1214341"/>
            <a:ext cx="839572" cy="1807077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448756" flipH="1">
            <a:off x="-747" y="2654500"/>
            <a:ext cx="839572" cy="1807077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448756" flipH="1">
            <a:off x="-746" y="3950644"/>
            <a:ext cx="839572" cy="1807077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807659" y="659011"/>
            <a:ext cx="7560840" cy="5539978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000" b="1" dirty="0" smtClean="0">
                <a:solidFill>
                  <a:srgbClr val="E0BFFB"/>
                </a:solidFill>
              </a:rPr>
              <a:t>  MODO DE EMPLEO</a:t>
            </a:r>
          </a:p>
          <a:p>
            <a:pPr algn="ctr"/>
            <a:r>
              <a:rPr lang="es-ES" sz="2000" b="1" dirty="0" smtClean="0">
                <a:solidFill>
                  <a:srgbClr val="E0BFFB"/>
                </a:solidFill>
              </a:rPr>
              <a:t>Linimento: Para combatir el reumatismo articular</a:t>
            </a:r>
            <a:r>
              <a:rPr lang="es-ES" dirty="0" smtClean="0">
                <a:solidFill>
                  <a:srgbClr val="E0BFFB"/>
                </a:solidFill>
              </a:rPr>
              <a:t>.</a:t>
            </a:r>
          </a:p>
          <a:p>
            <a:pPr algn="ctr"/>
            <a:r>
              <a:rPr lang="es-ES" dirty="0" smtClean="0">
                <a:solidFill>
                  <a:srgbClr val="E0BFFB"/>
                </a:solidFill>
              </a:rPr>
              <a:t> </a:t>
            </a:r>
            <a:r>
              <a:rPr lang="es-ES" b="1" dirty="0" smtClean="0">
                <a:solidFill>
                  <a:srgbClr val="E0BFFB"/>
                </a:solidFill>
              </a:rPr>
              <a:t>Coger 400 </a:t>
            </a:r>
            <a:r>
              <a:rPr lang="es-ES" b="1" dirty="0" err="1" smtClean="0">
                <a:solidFill>
                  <a:srgbClr val="E0BFFB"/>
                </a:solidFill>
              </a:rPr>
              <a:t>gm</a:t>
            </a:r>
            <a:r>
              <a:rPr lang="es-ES" b="1" dirty="0" smtClean="0">
                <a:solidFill>
                  <a:srgbClr val="E0BFFB"/>
                </a:solidFill>
              </a:rPr>
              <a:t> de flores frescas de lila, machacarlas ligeramente y macerarlas durante 15 días en 200 </a:t>
            </a:r>
            <a:r>
              <a:rPr lang="es-ES" b="1" dirty="0" err="1" smtClean="0">
                <a:solidFill>
                  <a:srgbClr val="E0BFFB"/>
                </a:solidFill>
              </a:rPr>
              <a:t>gm</a:t>
            </a:r>
            <a:r>
              <a:rPr lang="es-ES" b="1" dirty="0" smtClean="0">
                <a:solidFill>
                  <a:srgbClr val="E0BFFB"/>
                </a:solidFill>
              </a:rPr>
              <a:t> de aceite de oliva. Pasado este tiempo, filtrar el aceite exprimiendo las flores a través de un trapo, y utilizar el linimento obtenido para friccionar las partes doloridas.</a:t>
            </a:r>
          </a:p>
          <a:p>
            <a:pPr algn="ctr"/>
            <a:endParaRPr lang="es-ES" dirty="0">
              <a:solidFill>
                <a:srgbClr val="E0BFFB"/>
              </a:solidFill>
            </a:endParaRPr>
          </a:p>
          <a:p>
            <a:pPr algn="ctr"/>
            <a:r>
              <a:rPr lang="es-ES" sz="2000" b="1" dirty="0" smtClean="0">
                <a:solidFill>
                  <a:srgbClr val="E0BFFB"/>
                </a:solidFill>
              </a:rPr>
              <a:t>Decocción</a:t>
            </a:r>
            <a:r>
              <a:rPr lang="es-ES" sz="2000" b="1" dirty="0">
                <a:solidFill>
                  <a:srgbClr val="E0BFFB"/>
                </a:solidFill>
              </a:rPr>
              <a:t>: Para combatir la fiebre. </a:t>
            </a:r>
            <a:endParaRPr lang="es-ES" sz="2000" b="1" dirty="0" smtClean="0">
              <a:solidFill>
                <a:srgbClr val="E0BFFB"/>
              </a:solidFill>
            </a:endParaRPr>
          </a:p>
          <a:p>
            <a:pPr algn="ctr"/>
            <a:r>
              <a:rPr lang="es-ES" b="1" dirty="0" smtClean="0">
                <a:solidFill>
                  <a:srgbClr val="E0BFFB"/>
                </a:solidFill>
              </a:rPr>
              <a:t>Durante </a:t>
            </a:r>
            <a:r>
              <a:rPr lang="es-ES" b="1" dirty="0">
                <a:solidFill>
                  <a:srgbClr val="E0BFFB"/>
                </a:solidFill>
              </a:rPr>
              <a:t>unos minutos hervir 60 </a:t>
            </a:r>
            <a:r>
              <a:rPr lang="es-ES" b="1" dirty="0" err="1">
                <a:solidFill>
                  <a:srgbClr val="E0BFFB"/>
                </a:solidFill>
              </a:rPr>
              <a:t>gm</a:t>
            </a:r>
            <a:r>
              <a:rPr lang="es-ES" b="1" dirty="0">
                <a:solidFill>
                  <a:srgbClr val="E0BFFB"/>
                </a:solidFill>
              </a:rPr>
              <a:t> de corteza o bien de flores de lila en un litro de agua. Filtrar el preparado </a:t>
            </a:r>
            <a:r>
              <a:rPr lang="es-ES" b="1" dirty="0" smtClean="0">
                <a:solidFill>
                  <a:srgbClr val="E0BFFB"/>
                </a:solidFill>
              </a:rPr>
              <a:t> </a:t>
            </a:r>
            <a:r>
              <a:rPr lang="es-ES" b="1" dirty="0">
                <a:solidFill>
                  <a:srgbClr val="E0BFFB"/>
                </a:solidFill>
              </a:rPr>
              <a:t>y tomar el líquido a tazas, durante el día</a:t>
            </a:r>
            <a:r>
              <a:rPr lang="es-ES" b="1" dirty="0" smtClean="0">
                <a:solidFill>
                  <a:srgbClr val="E0BFFB"/>
                </a:solidFill>
              </a:rPr>
              <a:t>.</a:t>
            </a:r>
          </a:p>
          <a:p>
            <a:pPr algn="ctr"/>
            <a:endParaRPr lang="es-ES" dirty="0">
              <a:solidFill>
                <a:srgbClr val="E0BFFB"/>
              </a:solidFill>
            </a:endParaRPr>
          </a:p>
          <a:p>
            <a:pPr algn="ctr"/>
            <a:r>
              <a:rPr lang="es-ES" sz="2000" b="1" dirty="0">
                <a:solidFill>
                  <a:srgbClr val="E0BFFB"/>
                </a:solidFill>
              </a:rPr>
              <a:t>Maniluvios y pediluvios</a:t>
            </a:r>
            <a:r>
              <a:rPr lang="es-ES" sz="2000" b="1" dirty="0" smtClean="0">
                <a:solidFill>
                  <a:srgbClr val="E0BFFB"/>
                </a:solidFill>
              </a:rPr>
              <a:t>:</a:t>
            </a:r>
          </a:p>
          <a:p>
            <a:pPr algn="ctr"/>
            <a:r>
              <a:rPr lang="es-ES" sz="2000" b="1" dirty="0" smtClean="0">
                <a:solidFill>
                  <a:srgbClr val="E0BFFB"/>
                </a:solidFill>
              </a:rPr>
              <a:t> </a:t>
            </a:r>
            <a:r>
              <a:rPr lang="es-ES" b="1" dirty="0">
                <a:solidFill>
                  <a:srgbClr val="E0BFFB"/>
                </a:solidFill>
              </a:rPr>
              <a:t>Medio puñado de hojas, medio puñado de flores y medio puñado de corteza picada de lila en una palangana de agua. Tomar dos baños al día, en especial </a:t>
            </a:r>
            <a:r>
              <a:rPr lang="es-ES" b="1" dirty="0" smtClean="0">
                <a:solidFill>
                  <a:srgbClr val="E0BFFB"/>
                </a:solidFill>
              </a:rPr>
              <a:t>contra crisis </a:t>
            </a:r>
            <a:r>
              <a:rPr lang="es-ES" b="1" dirty="0">
                <a:solidFill>
                  <a:srgbClr val="E0BFFB"/>
                </a:solidFill>
              </a:rPr>
              <a:t>de </a:t>
            </a:r>
            <a:r>
              <a:rPr lang="es-ES" b="1" dirty="0" smtClean="0">
                <a:solidFill>
                  <a:srgbClr val="E0BFFB"/>
                </a:solidFill>
              </a:rPr>
              <a:t>gota y ataques </a:t>
            </a:r>
            <a:r>
              <a:rPr lang="es-ES" b="1" dirty="0">
                <a:solidFill>
                  <a:srgbClr val="E0BFFB"/>
                </a:solidFill>
              </a:rPr>
              <a:t>de </a:t>
            </a:r>
            <a:r>
              <a:rPr lang="es-ES" b="1" dirty="0" smtClean="0">
                <a:solidFill>
                  <a:srgbClr val="E0BFFB"/>
                </a:solidFill>
              </a:rPr>
              <a:t>reumatismo. </a:t>
            </a:r>
          </a:p>
          <a:p>
            <a:pPr algn="ctr"/>
            <a:endParaRPr lang="es-ES" dirty="0">
              <a:solidFill>
                <a:srgbClr val="E0BFFB"/>
              </a:solidFill>
            </a:endParaRPr>
          </a:p>
          <a:p>
            <a:pPr algn="ctr"/>
            <a:r>
              <a:rPr lang="es-ES" sz="2000" b="1" dirty="0">
                <a:solidFill>
                  <a:srgbClr val="E0BFFB"/>
                </a:solidFill>
              </a:rPr>
              <a:t>Decocción ligera: Como tónico del sistema digestivo</a:t>
            </a:r>
            <a:r>
              <a:rPr lang="es-ES" sz="2000" b="1" dirty="0" smtClean="0">
                <a:solidFill>
                  <a:srgbClr val="E0BFFB"/>
                </a:solidFill>
              </a:rPr>
              <a:t>.</a:t>
            </a:r>
          </a:p>
          <a:p>
            <a:pPr algn="ctr"/>
            <a:r>
              <a:rPr lang="es-ES" sz="2000" b="1" dirty="0" smtClean="0">
                <a:solidFill>
                  <a:srgbClr val="E0BFFB"/>
                </a:solidFill>
              </a:rPr>
              <a:t> </a:t>
            </a:r>
            <a:r>
              <a:rPr lang="es-ES" b="1" dirty="0">
                <a:solidFill>
                  <a:srgbClr val="E0BFFB"/>
                </a:solidFill>
              </a:rPr>
              <a:t>Echar 10 pulgaradas de </a:t>
            </a:r>
            <a:r>
              <a:rPr lang="es-ES" b="1" dirty="0" smtClean="0">
                <a:solidFill>
                  <a:srgbClr val="E0BFFB"/>
                </a:solidFill>
              </a:rPr>
              <a:t> </a:t>
            </a:r>
            <a:r>
              <a:rPr lang="es-ES" b="1" dirty="0">
                <a:solidFill>
                  <a:srgbClr val="E0BFFB"/>
                </a:solidFill>
              </a:rPr>
              <a:t>frutas o cápsulas frescas o secas de lila en un litro de agua. Tomar dos tazas al día</a:t>
            </a:r>
            <a:r>
              <a:rPr lang="es-ES" b="1" dirty="0" smtClean="0">
                <a:solidFill>
                  <a:srgbClr val="E0BFFB"/>
                </a:solidFill>
              </a:rPr>
              <a:t>.</a:t>
            </a:r>
            <a:endParaRPr lang="es-ES" b="1" dirty="0">
              <a:solidFill>
                <a:srgbClr val="E0BFFB"/>
              </a:solidFill>
            </a:endParaRPr>
          </a:p>
        </p:txBody>
      </p:sp>
      <p:pic>
        <p:nvPicPr>
          <p:cNvPr id="12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51244">
            <a:off x="8348993" y="1214340"/>
            <a:ext cx="839572" cy="1807077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51244">
            <a:off x="8348992" y="2665552"/>
            <a:ext cx="839572" cy="1807077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5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11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51244">
            <a:off x="8348991" y="3950645"/>
            <a:ext cx="839572" cy="1807077"/>
          </a:xfrm>
          <a:prstGeom prst="rect">
            <a:avLst/>
          </a:prstGeom>
          <a:noFill/>
          <a:ln>
            <a:noFill/>
          </a:ln>
          <a:effectLst>
            <a:outerShdw sx="102000" sy="102000" algn="ctr" rotWithShape="0">
              <a:srgbClr val="9933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8077092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35226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14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rcRect t="3801" b="2751"/>
          <a:stretch>
            <a:fillRect/>
          </a:stretch>
        </p:blipFill>
        <p:spPr>
          <a:xfrm>
            <a:off x="0" y="68322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123728" y="456275"/>
            <a:ext cx="5064652" cy="6082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123728" y="433760"/>
            <a:ext cx="5064652" cy="6082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>
            <a:off x="2123728" y="476672"/>
            <a:ext cx="5064652" cy="60820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/>
          <a:stretch/>
        </p:blipFill>
        <p:spPr bwMode="auto">
          <a:xfrm>
            <a:off x="2445307" y="1256534"/>
            <a:ext cx="4421493" cy="4436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7 Forma libre"/>
          <p:cNvSpPr/>
          <p:nvPr/>
        </p:nvSpPr>
        <p:spPr>
          <a:xfrm>
            <a:off x="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50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 rot="10800000">
            <a:off x="-40079" y="5871424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50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10 Imagen" descr="LA FLOR DE LA LILA Y SUS PROPIEDADES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69211" y="1"/>
            <a:ext cx="921321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7753499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500"/>
                            </p:stCondLst>
                            <p:childTnLst>
                              <p:par>
                                <p:cTn id="23" presetID="23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7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9" dur="3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1 Imagen" descr="Diapositiva13.JPG"/>
          <p:cNvPicPr>
            <a:picLocks noGrp="1" noChangeAspect="1"/>
          </p:cNvPicPr>
          <p:nvPr isPhoto="1"/>
        </p:nvPicPr>
        <p:blipFill rotWithShape="1">
          <a:blip r:embed="rId4" cstate="email">
            <a:lum/>
          </a:blip>
          <a:srcRect t="6937" b="4974"/>
          <a:stretch/>
        </p:blipFill>
        <p:spPr>
          <a:xfrm>
            <a:off x="0" y="332656"/>
            <a:ext cx="9144000" cy="6184258"/>
          </a:xfrm>
          <a:prstGeom prst="rect">
            <a:avLst/>
          </a:prstGeom>
          <a:noFill/>
          <a:ln>
            <a:noFill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92156" y="475792"/>
            <a:ext cx="2963116" cy="1550276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878724"/>
            <a:ext cx="2963116" cy="1550276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4985" y="3284984"/>
            <a:ext cx="2963116" cy="1550276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50598" y="4708198"/>
            <a:ext cx="2963116" cy="1550276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3714" y="1857831"/>
            <a:ext cx="2963116" cy="1550276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13967" y="3233447"/>
            <a:ext cx="2963116" cy="1550276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25468" y="4651086"/>
            <a:ext cx="2963116" cy="1550276"/>
          </a:xfrm>
          <a:prstGeom prst="rect">
            <a:avLst/>
          </a:prstGeom>
          <a:noFill/>
          <a:ln>
            <a:noFill/>
          </a:ln>
          <a:effectLst>
            <a:reflection blurRad="6350" stA="50000" endA="300" endPos="90000" dist="50800" dir="5400000" sy="-100000" algn="bl" rotWithShape="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Forma libre"/>
          <p:cNvSpPr/>
          <p:nvPr/>
        </p:nvSpPr>
        <p:spPr>
          <a:xfrm rot="10800000">
            <a:off x="0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66FF">
                  <a:lumMod val="40000"/>
                </a:srgbClr>
              </a:gs>
              <a:gs pos="85000">
                <a:schemeClr val="accent2">
                  <a:lumMod val="1000"/>
                </a:schemeClr>
              </a:gs>
              <a:gs pos="36000">
                <a:srgbClr val="FF66FF">
                  <a:lumMod val="15000"/>
                  <a:lumOff val="85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>
            <a:off x="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62000">
                <a:srgbClr val="FF66FF">
                  <a:lumMod val="40000"/>
                </a:srgbClr>
              </a:gs>
              <a:gs pos="85000">
                <a:schemeClr val="accent2">
                  <a:lumMod val="1000"/>
                </a:schemeClr>
              </a:gs>
              <a:gs pos="36000">
                <a:srgbClr val="FF66FF">
                  <a:lumMod val="15000"/>
                  <a:lumOff val="85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7" name="16 Imagen" descr="LA FLOR DE LA LILA Y SUS PROPIEDADES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69211" y="0"/>
            <a:ext cx="9213211" cy="846955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425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4250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4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2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4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425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4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42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25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4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42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425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1" dur="3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MUJER VIRTUOSAAA.jpg"/>
          <p:cNvPicPr>
            <a:picLocks noGrp="1" noChangeAspect="1"/>
          </p:cNvPicPr>
          <p:nvPr isPhoto="1"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9 Imagen" descr="Diapositiva15.JPG"/>
          <p:cNvPicPr>
            <a:picLocks noGrp="1" noChangeAspect="1"/>
          </p:cNvPicPr>
          <p:nvPr isPhoto="1"/>
        </p:nvPicPr>
        <p:blipFill>
          <a:blip r:embed="rId5" cstate="email">
            <a:lum/>
          </a:blip>
          <a:stretch>
            <a:fillRect/>
          </a:stretch>
        </p:blipFill>
        <p:spPr>
          <a:xfrm>
            <a:off x="-20040" y="345294"/>
            <a:ext cx="9144000" cy="6165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94522" y="1615281"/>
            <a:ext cx="3584575" cy="362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7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63176" y="1887147"/>
            <a:ext cx="3047269" cy="3083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10 Forma libre"/>
          <p:cNvSpPr/>
          <p:nvPr/>
        </p:nvSpPr>
        <p:spPr>
          <a:xfrm rot="10800000" flipH="1" flipV="1">
            <a:off x="-2004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14DCAC"/>
              </a:gs>
              <a:gs pos="23000">
                <a:srgbClr val="D351A8"/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Forma libre"/>
          <p:cNvSpPr/>
          <p:nvPr/>
        </p:nvSpPr>
        <p:spPr>
          <a:xfrm rot="10800000">
            <a:off x="-6025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89000">
                <a:schemeClr val="accent2">
                  <a:lumMod val="0"/>
                </a:schemeClr>
              </a:gs>
              <a:gs pos="64000">
                <a:srgbClr val="14DCAC"/>
              </a:gs>
              <a:gs pos="23000">
                <a:srgbClr val="D351A8"/>
              </a:gs>
              <a:gs pos="78000">
                <a:schemeClr val="accent5">
                  <a:lumMod val="50000"/>
                </a:schemeClr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8" name="7 Imagen" descr="LA FLOR DE LA LILA Y SUS PROPIEDADES.jpg"/>
          <p:cNvPicPr>
            <a:picLocks noGrp="1" noChangeAspect="1"/>
          </p:cNvPicPr>
          <p:nvPr isPhoto="1"/>
        </p:nvPicPr>
        <p:blipFill>
          <a:blip r:embed="rId8" cstate="email">
            <a:lum/>
          </a:blip>
          <a:stretch>
            <a:fillRect/>
          </a:stretch>
        </p:blipFill>
        <p:spPr>
          <a:xfrm>
            <a:off x="-69211" y="1"/>
            <a:ext cx="921321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0602281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4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3" presetClass="entr" presetSubtype="288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5 Imagen" descr="Diapositiva16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332656"/>
            <a:ext cx="9144000" cy="6381328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943582">
            <a:off x="3064959" y="561195"/>
            <a:ext cx="5472608" cy="336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656418" flipV="1">
            <a:off x="3064960" y="2799211"/>
            <a:ext cx="5472608" cy="336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943582" flipH="1" flipV="1">
            <a:off x="589372" y="2855146"/>
            <a:ext cx="5472608" cy="336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8656418" flipH="1">
            <a:off x="589372" y="561193"/>
            <a:ext cx="5472608" cy="3364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6 Forma libre"/>
          <p:cNvSpPr/>
          <p:nvPr/>
        </p:nvSpPr>
        <p:spPr>
          <a:xfrm>
            <a:off x="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45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8" name="7 Forma libre"/>
          <p:cNvSpPr/>
          <p:nvPr/>
        </p:nvSpPr>
        <p:spPr>
          <a:xfrm rot="10800000">
            <a:off x="-57196" y="5803100"/>
            <a:ext cx="9201195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45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-1"/>
          <a:stretch/>
        </p:blipFill>
        <p:spPr bwMode="auto">
          <a:xfrm>
            <a:off x="2445307" y="1256534"/>
            <a:ext cx="4421493" cy="44365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11 Imagen" descr="LA FLOR DE LA LILA Y SUS PROPIEDADES.jpg"/>
          <p:cNvPicPr>
            <a:picLocks noGrp="1" noChangeAspect="1"/>
          </p:cNvPicPr>
          <p:nvPr isPhoto="1"/>
        </p:nvPicPr>
        <p:blipFill>
          <a:blip r:embed="rId7" cstate="email">
            <a:lum/>
          </a:blip>
          <a:stretch>
            <a:fillRect/>
          </a:stretch>
        </p:blipFill>
        <p:spPr>
          <a:xfrm>
            <a:off x="-69211" y="1"/>
            <a:ext cx="9213211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6925863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5" dur="1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75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374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8 Imagen" descr="Diapositiva19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>
            <a:off x="1115616" y="548680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 flipH="1">
            <a:off x="4572000" y="548680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>
            <a:off x="1043608" y="2132856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>
            <a:off x="1115616" y="3717032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 flipH="1">
            <a:off x="4499992" y="2132856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email">
            <a:lum contrast="40000"/>
          </a:blip>
          <a:srcRect/>
          <a:stretch>
            <a:fillRect/>
          </a:stretch>
        </p:blipFill>
        <p:spPr bwMode="auto">
          <a:xfrm flipH="1">
            <a:off x="4572000" y="3717032"/>
            <a:ext cx="3391669" cy="27227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Forma libre"/>
          <p:cNvSpPr/>
          <p:nvPr/>
        </p:nvSpPr>
        <p:spPr>
          <a:xfrm>
            <a:off x="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43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1" name="10 Forma libre"/>
          <p:cNvSpPr/>
          <p:nvPr/>
        </p:nvSpPr>
        <p:spPr>
          <a:xfrm rot="10800000">
            <a:off x="-4007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43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2" name="11 Imagen" descr="LA FLOR DE LA LILA Y SUS PROPIEDADES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69211" y="1"/>
            <a:ext cx="9213211" cy="6858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MUJER VIRTUOSAAA.jpg"/>
          <p:cNvPicPr>
            <a:picLocks noGrp="1" noChangeAspect="1"/>
          </p:cNvPicPr>
          <p:nvPr isPhoto="1"/>
        </p:nvPicPr>
        <p:blipFill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-40000" contrast="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6929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10 Imagen" descr="Diapositiva17.JPG"/>
          <p:cNvPicPr>
            <a:picLocks noGrp="1" noChangeAspect="1"/>
          </p:cNvPicPr>
          <p:nvPr isPhoto="1"/>
        </p:nvPicPr>
        <p:blipFill>
          <a:blip r:embed="rId4" cstate="email">
            <a:lum contrast="10000"/>
          </a:blip>
          <a:stretch>
            <a:fillRect/>
          </a:stretch>
        </p:blipFill>
        <p:spPr>
          <a:xfrm>
            <a:off x="0" y="0"/>
            <a:ext cx="9144000" cy="6957392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487833">
            <a:off x="1639929" y="459478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487833">
            <a:off x="1617042" y="1622089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487833">
            <a:off x="1610338" y="2990241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19487833">
            <a:off x="1596601" y="4286937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12167" flipH="1">
            <a:off x="4764954" y="459478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12167" flipH="1">
            <a:off x="4779312" y="1622089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12167" flipH="1">
            <a:off x="4780817" y="2990242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112167" flipH="1">
            <a:off x="4780817" y="4306478"/>
            <a:ext cx="2595329" cy="2741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11 Forma libre"/>
          <p:cNvSpPr/>
          <p:nvPr/>
        </p:nvSpPr>
        <p:spPr>
          <a:xfrm>
            <a:off x="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48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3" name="12 Forma libre"/>
          <p:cNvSpPr/>
          <p:nvPr/>
        </p:nvSpPr>
        <p:spPr>
          <a:xfrm rot="10800000">
            <a:off x="-13233" y="5806459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48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4" name="13 Imagen" descr="LA FLOR DE LA LILA Y SUS PROPIEDADES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69211" y="0"/>
            <a:ext cx="9213211" cy="695739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4004024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4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4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4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4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4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4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4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18 Imagen" descr="LA FLOR DE LA LILA Y SUS PROPIEDADES DOSSS.jpg"/>
          <p:cNvPicPr>
            <a:picLocks noGrp="1" noChangeAspect="1"/>
          </p:cNvPicPr>
          <p:nvPr isPhoto="1"/>
        </p:nvPicPr>
        <p:blipFill>
          <a:blip r:embed="rId3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5 Forma libre"/>
          <p:cNvSpPr/>
          <p:nvPr/>
        </p:nvSpPr>
        <p:spPr>
          <a:xfrm>
            <a:off x="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7" name="6 Forma libre"/>
          <p:cNvSpPr/>
          <p:nvPr/>
        </p:nvSpPr>
        <p:spPr>
          <a:xfrm rot="10800000">
            <a:off x="-4722" y="5791513"/>
            <a:ext cx="9148721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9" name="8 Forma libre"/>
          <p:cNvSpPr/>
          <p:nvPr/>
        </p:nvSpPr>
        <p:spPr>
          <a:xfrm>
            <a:off x="30639" y="0"/>
            <a:ext cx="9113362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896447" y="4733348"/>
            <a:ext cx="7346382" cy="1569660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25400" contourW="6350">
              <a:contourClr>
                <a:srgbClr val="7030A0"/>
              </a:contourClr>
            </a:sp3d>
          </a:bodyPr>
          <a:lstStyle/>
          <a:p>
            <a:pPr algn="ctr"/>
            <a:r>
              <a:rPr lang="es-ES" sz="2400" b="1" dirty="0" smtClean="0">
                <a:solidFill>
                  <a:srgbClr val="E0BFFB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Y terminamos con la fragancia de  lilas</a:t>
            </a:r>
            <a:r>
              <a:rPr lang="es-ES" sz="2400" b="1" dirty="0">
                <a:solidFill>
                  <a:srgbClr val="E0BFFB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, con su nota </a:t>
            </a:r>
            <a:r>
              <a:rPr lang="es-ES" sz="2400" b="1" dirty="0" err="1" smtClean="0">
                <a:solidFill>
                  <a:srgbClr val="E0BFFB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asandalada</a:t>
            </a:r>
            <a:r>
              <a:rPr lang="es-ES" sz="2400" b="1" dirty="0" smtClean="0">
                <a:solidFill>
                  <a:srgbClr val="E0BFFB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 </a:t>
            </a:r>
            <a:r>
              <a:rPr lang="es-ES" sz="2400" b="1" dirty="0">
                <a:solidFill>
                  <a:srgbClr val="E0BFFB"/>
                </a:solidFill>
                <a:effectLst>
                  <a:outerShdw blurRad="50800" dist="50800" dir="5400000" algn="ctr" rotWithShape="0">
                    <a:schemeClr val="bg1"/>
                  </a:outerShdw>
                </a:effectLst>
              </a:rPr>
              <a:t>y frutal, actúa como estimulante. Ayuda a ser más flexible y tolerante con los demás. Aporta frescura y limpieza.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4608513" cy="602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email">
            <a:lum contrast="1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535487" y="404664"/>
            <a:ext cx="4608513" cy="602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MUJER VIRTUOSAAA.jpg"/>
          <p:cNvPicPr>
            <a:picLocks noGrp="1" noChangeAspect="1"/>
          </p:cNvPicPr>
          <p:nvPr isPhoto="1"/>
        </p:nvPicPr>
        <p:blipFill rotWithShape="1">
          <a:blip r:embed="rId3" cstate="email">
            <a:extLst>
              <a:ext uri="{BEBA8EAE-BF5A-486C-A8C5-ECC9F3942E4B}">
                <a14:imgProps xmlns:a14="http://schemas.microsoft.com/office/drawing/2010/main" xmlns="">
                  <a14:imgLayer r:embed="rId4">
                    <a14:imgEffect>
                      <a14:colorTemperature colorTemp="5300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1 Rectángulo"/>
          <p:cNvSpPr/>
          <p:nvPr/>
        </p:nvSpPr>
        <p:spPr>
          <a:xfrm>
            <a:off x="2267744" y="1196752"/>
            <a:ext cx="5950908" cy="4585871"/>
          </a:xfrm>
          <a:prstGeom prst="rect">
            <a:avLst/>
          </a:prstGeom>
        </p:spPr>
        <p:txBody>
          <a:bodyPr wrap="square">
            <a:spAutoFit/>
            <a:scene3d>
              <a:camera prst="obliqueBottomLeft"/>
              <a:lightRig rig="threePt" dir="t"/>
            </a:scene3d>
            <a:sp3d extrusionH="25400">
              <a:extrusionClr>
                <a:schemeClr val="tx1"/>
              </a:extrusionClr>
            </a:sp3d>
          </a:bodyPr>
          <a:lstStyle/>
          <a:p>
            <a:pPr algn="ctr"/>
            <a:r>
              <a:rPr lang="es-ES" sz="2400" b="1" i="1" dirty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Cuando Dios creó el mundo y todo lo que en él hay, </a:t>
            </a:r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Él </a:t>
            </a:r>
            <a:r>
              <a:rPr lang="es-ES" sz="2400" b="1" i="1" dirty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lo hizo con un </a:t>
            </a:r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propósito bueno.</a:t>
            </a:r>
            <a:endParaRPr lang="es-ES" sz="2400" b="1" i="1" dirty="0">
              <a:gradFill flip="none" rotWithShape="1">
                <a:gsLst>
                  <a:gs pos="35000">
                    <a:srgbClr val="14DCAC">
                      <a:lumMod val="28000"/>
                      <a:lumOff val="72000"/>
                    </a:srgbClr>
                  </a:gs>
                  <a:gs pos="100000">
                    <a:srgbClr val="5A30D0">
                      <a:lumMod val="68000"/>
                      <a:lumOff val="32000"/>
                    </a:srgbClr>
                  </a:gs>
                  <a:gs pos="67000">
                    <a:srgbClr val="FF66FF">
                      <a:lumMod val="48000"/>
                      <a:lumOff val="52000"/>
                    </a:srgbClr>
                  </a:gs>
                  <a:gs pos="0">
                    <a:schemeClr val="tx1"/>
                  </a:gs>
                </a:gsLst>
                <a:lin ang="5400000" scaled="1"/>
                <a:tileRect/>
              </a:gradFill>
            </a:endParaRP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Cuando </a:t>
            </a:r>
            <a:r>
              <a:rPr lang="es-ES" sz="2400" b="1" i="1" dirty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Dios creó la tierra y las plantas, nos estaba dando la posibilidad </a:t>
            </a:r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de disfrutar de su</a:t>
            </a:r>
            <a:endParaRPr lang="es-ES" sz="2400" b="1" i="1" dirty="0">
              <a:gradFill flip="none" rotWithShape="1">
                <a:gsLst>
                  <a:gs pos="35000">
                    <a:srgbClr val="14DCAC">
                      <a:lumMod val="28000"/>
                      <a:lumOff val="72000"/>
                    </a:srgbClr>
                  </a:gs>
                  <a:gs pos="100000">
                    <a:srgbClr val="5A30D0">
                      <a:lumMod val="68000"/>
                      <a:lumOff val="32000"/>
                    </a:srgbClr>
                  </a:gs>
                  <a:gs pos="67000">
                    <a:srgbClr val="FF66FF">
                      <a:lumMod val="48000"/>
                      <a:lumOff val="52000"/>
                    </a:srgbClr>
                  </a:gs>
                  <a:gs pos="0">
                    <a:schemeClr val="tx1"/>
                  </a:gs>
                </a:gsLst>
                <a:lin ang="5400000" scaled="1"/>
                <a:tileRect/>
              </a:gradFill>
            </a:endParaRP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 </a:t>
            </a:r>
            <a:r>
              <a:rPr lang="es-ES" sz="2400" b="1" i="1" dirty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creación maravillosa. ¿Qué lindas son las plantas y qué </a:t>
            </a:r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bendición obtenemos de ellas. </a:t>
            </a:r>
            <a:r>
              <a:rPr lang="es-ES" sz="2400" b="1" i="1" dirty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Las plantas nos dan frutas, legumbres, verduras, flores</a:t>
            </a:r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, etc.</a:t>
            </a:r>
            <a:endParaRPr lang="es-ES" sz="2400" b="1" i="1" dirty="0">
              <a:gradFill flip="none" rotWithShape="1">
                <a:gsLst>
                  <a:gs pos="35000">
                    <a:srgbClr val="14DCAC">
                      <a:lumMod val="28000"/>
                      <a:lumOff val="72000"/>
                    </a:srgbClr>
                  </a:gs>
                  <a:gs pos="100000">
                    <a:srgbClr val="5A30D0">
                      <a:lumMod val="68000"/>
                      <a:lumOff val="32000"/>
                    </a:srgbClr>
                  </a:gs>
                  <a:gs pos="67000">
                    <a:srgbClr val="FF66FF">
                      <a:lumMod val="48000"/>
                      <a:lumOff val="52000"/>
                    </a:srgbClr>
                  </a:gs>
                  <a:gs pos="0">
                    <a:schemeClr val="tx1"/>
                  </a:gs>
                </a:gsLst>
                <a:lin ang="5400000" scaled="1"/>
                <a:tileRect/>
              </a:gradFill>
            </a:endParaRP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 Los </a:t>
            </a:r>
            <a:r>
              <a:rPr lang="es-ES" sz="2400" b="1" i="1" dirty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regalos de Dios... </a:t>
            </a:r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Son </a:t>
            </a:r>
            <a:r>
              <a:rPr lang="es-ES" sz="2400" b="1" i="1" dirty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de todos y para todos. Hay que cuidarlos y respetarlos. </a:t>
            </a:r>
            <a:endParaRPr lang="es-ES" sz="2400" b="1" i="1" dirty="0" smtClean="0">
              <a:gradFill flip="none" rotWithShape="1">
                <a:gsLst>
                  <a:gs pos="35000">
                    <a:srgbClr val="14DCAC">
                      <a:lumMod val="28000"/>
                      <a:lumOff val="72000"/>
                    </a:srgbClr>
                  </a:gs>
                  <a:gs pos="100000">
                    <a:srgbClr val="5A30D0">
                      <a:lumMod val="68000"/>
                      <a:lumOff val="32000"/>
                    </a:srgbClr>
                  </a:gs>
                  <a:gs pos="67000">
                    <a:srgbClr val="FF66FF">
                      <a:lumMod val="48000"/>
                      <a:lumOff val="52000"/>
                    </a:srgbClr>
                  </a:gs>
                  <a:gs pos="0">
                    <a:schemeClr val="tx1"/>
                  </a:gs>
                </a:gsLst>
                <a:lin ang="5400000" scaled="1"/>
                <a:tileRect/>
              </a:gradFill>
            </a:endParaRP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Son </a:t>
            </a:r>
            <a:r>
              <a:rPr lang="es-ES" sz="2400" b="1" i="1" dirty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gratuitos. Son admirables</a:t>
            </a:r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.</a:t>
            </a:r>
          </a:p>
          <a:p>
            <a:pPr algn="ctr"/>
            <a:r>
              <a:rPr lang="es-ES" sz="2400" b="1" i="1" dirty="0" smtClean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 </a:t>
            </a:r>
            <a:r>
              <a:rPr lang="es-ES" sz="2800" b="1" i="1" dirty="0">
                <a:gradFill flip="none" rotWithShape="1">
                  <a:gsLst>
                    <a:gs pos="35000">
                      <a:srgbClr val="14DCAC">
                        <a:lumMod val="28000"/>
                        <a:lumOff val="72000"/>
                      </a:srgbClr>
                    </a:gs>
                    <a:gs pos="100000">
                      <a:srgbClr val="5A30D0">
                        <a:lumMod val="68000"/>
                        <a:lumOff val="32000"/>
                      </a:srgbClr>
                    </a:gs>
                    <a:gs pos="67000">
                      <a:srgbClr val="FF66FF">
                        <a:lumMod val="48000"/>
                        <a:lumOff val="52000"/>
                      </a:srgbClr>
                    </a:gs>
                    <a:gs pos="0">
                      <a:schemeClr val="tx1"/>
                    </a:gs>
                  </a:gsLst>
                  <a:lin ang="5400000" scaled="1"/>
                  <a:tileRect/>
                </a:gradFill>
              </a:rPr>
              <a:t>Nos acercan a Dios </a:t>
            </a:r>
          </a:p>
        </p:txBody>
      </p:sp>
      <p:sp>
        <p:nvSpPr>
          <p:cNvPr id="4" name="3 Forma libre"/>
          <p:cNvSpPr/>
          <p:nvPr/>
        </p:nvSpPr>
        <p:spPr>
          <a:xfrm>
            <a:off x="-4008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18000">
                <a:srgbClr val="14DCAC">
                  <a:lumMod val="28000"/>
                  <a:lumOff val="72000"/>
                </a:srgbClr>
              </a:gs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9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2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5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596026" flipH="1">
            <a:off x="30984" y="659386"/>
            <a:ext cx="1776744" cy="5111060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4488248" y="414336"/>
            <a:ext cx="4608513" cy="602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 rotWithShape="1">
          <a:blip r:embed="rId5" cstate="email">
            <a:lum contrast="20000"/>
            <a:extLst>
              <a:ext uri="{BEBA8EAE-BF5A-486C-A8C5-ECC9F3942E4B}">
                <a14:imgProps xmlns:a14="http://schemas.microsoft.com/office/drawing/2010/main" xmlns="">
                  <a14:imgLayer r:embed="rId6">
                    <a14:imgEffect>
                      <a14:colorTemperature colorTemp="5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 bwMode="auto">
          <a:xfrm rot="2454669" flipH="1">
            <a:off x="808954" y="3488958"/>
            <a:ext cx="904729" cy="2524208"/>
          </a:xfrm>
          <a:prstGeom prst="rect">
            <a:avLst/>
          </a:prstGeom>
          <a:noFill/>
          <a:ln>
            <a:noFill/>
          </a:ln>
          <a:effectLst>
            <a:outerShdw sx="101000" sy="101000" algn="ctr" rotWithShape="0">
              <a:srgbClr val="FF66FF"/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Forma libre"/>
          <p:cNvSpPr/>
          <p:nvPr/>
        </p:nvSpPr>
        <p:spPr>
          <a:xfrm rot="10800000">
            <a:off x="-40079" y="5803100"/>
            <a:ext cx="9184080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1 h 972725"/>
              <a:gd name="connsiteX1" fmla="*/ 9104095 w 9144000"/>
              <a:gd name="connsiteY1" fmla="*/ 0 h 972725"/>
              <a:gd name="connsiteX2" fmla="*/ 9144000 w 9144000"/>
              <a:gd name="connsiteY2" fmla="*/ 972725 h 972725"/>
              <a:gd name="connsiteX3" fmla="*/ 4572000 w 9144000"/>
              <a:gd name="connsiteY3" fmla="*/ 387551 h 972725"/>
              <a:gd name="connsiteX4" fmla="*/ 0 w 9144000"/>
              <a:gd name="connsiteY4" fmla="*/ 972725 h 972725"/>
              <a:gd name="connsiteX5" fmla="*/ 0 w 9144000"/>
              <a:gd name="connsiteY5" fmla="*/ 1 h 972725"/>
              <a:gd name="connsiteX0" fmla="*/ 0 w 9144001"/>
              <a:gd name="connsiteY0" fmla="*/ 1 h 972725"/>
              <a:gd name="connsiteX1" fmla="*/ 9104096 w 9144001"/>
              <a:gd name="connsiteY1" fmla="*/ 0 h 972725"/>
              <a:gd name="connsiteX2" fmla="*/ 9144001 w 9144001"/>
              <a:gd name="connsiteY2" fmla="*/ 972725 h 972725"/>
              <a:gd name="connsiteX3" fmla="*/ 4572001 w 9144001"/>
              <a:gd name="connsiteY3" fmla="*/ 387551 h 972725"/>
              <a:gd name="connsiteX4" fmla="*/ 1 w 9144001"/>
              <a:gd name="connsiteY4" fmla="*/ 972725 h 972725"/>
              <a:gd name="connsiteX5" fmla="*/ 0 w 9144001"/>
              <a:gd name="connsiteY5" fmla="*/ 1 h 972725"/>
              <a:gd name="connsiteX0" fmla="*/ 0 w 9144001"/>
              <a:gd name="connsiteY0" fmla="*/ 0 h 972724"/>
              <a:gd name="connsiteX1" fmla="*/ 9104097 w 9144001"/>
              <a:gd name="connsiteY1" fmla="*/ 0 h 972724"/>
              <a:gd name="connsiteX2" fmla="*/ 9144001 w 9144001"/>
              <a:gd name="connsiteY2" fmla="*/ 972724 h 972724"/>
              <a:gd name="connsiteX3" fmla="*/ 4572001 w 9144001"/>
              <a:gd name="connsiteY3" fmla="*/ 387550 h 972724"/>
              <a:gd name="connsiteX4" fmla="*/ 1 w 9144001"/>
              <a:gd name="connsiteY4" fmla="*/ 972724 h 972724"/>
              <a:gd name="connsiteX5" fmla="*/ 0 w 9144001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1" h="972724">
                <a:moveTo>
                  <a:pt x="0" y="0"/>
                </a:moveTo>
                <a:lnTo>
                  <a:pt x="9104097" y="0"/>
                </a:lnTo>
                <a:lnTo>
                  <a:pt x="9144001" y="972724"/>
                </a:lnTo>
                <a:cubicBezTo>
                  <a:pt x="7941032" y="611476"/>
                  <a:pt x="6116031" y="389098"/>
                  <a:pt x="4572001" y="387550"/>
                </a:cubicBezTo>
                <a:cubicBezTo>
                  <a:pt x="3027971" y="386002"/>
                  <a:pt x="762991" y="687936"/>
                  <a:pt x="1" y="972724"/>
                </a:cubicBezTo>
                <a:cubicBezTo>
                  <a:pt x="1" y="648483"/>
                  <a:pt x="0" y="324241"/>
                  <a:pt x="0" y="0"/>
                </a:cubicBezTo>
                <a:close/>
              </a:path>
            </a:pathLst>
          </a:custGeom>
          <a:gradFill>
            <a:gsLst>
              <a:gs pos="18000">
                <a:srgbClr val="14DCAC">
                  <a:lumMod val="28000"/>
                  <a:lumOff val="72000"/>
                </a:srgbClr>
              </a:gs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9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colorTemperature colorTemp="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4608513" cy="602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959118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4000" decel="100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decel="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MUJER VIRTUOSAAA.jpg"/>
          <p:cNvPicPr>
            <a:picLocks noGrp="1" noChangeAspect="1"/>
          </p:cNvPicPr>
          <p:nvPr isPhoto="1"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colorTemperature colorTemp="7125"/>
                    </a14:imgEffect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/>
        </p:blipFill>
        <p:spPr>
          <a:xfrm>
            <a:off x="1714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11 Imagen" descr="LA FLOR DE LA LILA Y SUS PROPIEDADES DOS.jpg"/>
          <p:cNvPicPr>
            <a:picLocks noGrp="1" noChangeAspect="1"/>
          </p:cNvPicPr>
          <p:nvPr isPhoto="1"/>
        </p:nvPicPr>
        <p:blipFill>
          <a:blip r:embed="rId4" cstate="email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08450" y="260648"/>
            <a:ext cx="5035550" cy="641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email">
            <a:lum contrast="2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188640"/>
            <a:ext cx="5035550" cy="6419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Forma libre"/>
          <p:cNvSpPr/>
          <p:nvPr/>
        </p:nvSpPr>
        <p:spPr>
          <a:xfrm>
            <a:off x="-40080" y="0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Forma libre"/>
          <p:cNvSpPr/>
          <p:nvPr/>
        </p:nvSpPr>
        <p:spPr>
          <a:xfrm rot="10800000">
            <a:off x="-40079" y="5803101"/>
            <a:ext cx="9184079" cy="1054899"/>
          </a:xfrm>
          <a:custGeom>
            <a:avLst/>
            <a:gdLst>
              <a:gd name="connsiteX0" fmla="*/ 0 w 9252520"/>
              <a:gd name="connsiteY0" fmla="*/ 180730 h 1445840"/>
              <a:gd name="connsiteX1" fmla="*/ 9252520 w 9252520"/>
              <a:gd name="connsiteY1" fmla="*/ 180730 h 1445840"/>
              <a:gd name="connsiteX2" fmla="*/ 9252520 w 9252520"/>
              <a:gd name="connsiteY2" fmla="*/ 1265110 h 1445840"/>
              <a:gd name="connsiteX3" fmla="*/ 0 w 9252520"/>
              <a:gd name="connsiteY3" fmla="*/ 1265110 h 1445840"/>
              <a:gd name="connsiteX4" fmla="*/ 0 w 9252520"/>
              <a:gd name="connsiteY4" fmla="*/ 180730 h 1445840"/>
              <a:gd name="connsiteX0" fmla="*/ 0 w 9252520"/>
              <a:gd name="connsiteY0" fmla="*/ 602433 h 2289246"/>
              <a:gd name="connsiteX1" fmla="*/ 9252520 w 9252520"/>
              <a:gd name="connsiteY1" fmla="*/ 602433 h 2289246"/>
              <a:gd name="connsiteX2" fmla="*/ 9252520 w 9252520"/>
              <a:gd name="connsiteY2" fmla="*/ 1686813 h 2289246"/>
              <a:gd name="connsiteX3" fmla="*/ 0 w 9252520"/>
              <a:gd name="connsiteY3" fmla="*/ 1686813 h 2289246"/>
              <a:gd name="connsiteX4" fmla="*/ 0 w 9252520"/>
              <a:gd name="connsiteY4" fmla="*/ 602433 h 2289246"/>
              <a:gd name="connsiteX0" fmla="*/ 0 w 9252520"/>
              <a:gd name="connsiteY0" fmla="*/ 602433 h 1686813"/>
              <a:gd name="connsiteX1" fmla="*/ 9252520 w 9252520"/>
              <a:gd name="connsiteY1" fmla="*/ 602433 h 1686813"/>
              <a:gd name="connsiteX2" fmla="*/ 9252520 w 9252520"/>
              <a:gd name="connsiteY2" fmla="*/ 1686813 h 1686813"/>
              <a:gd name="connsiteX3" fmla="*/ 0 w 9252520"/>
              <a:gd name="connsiteY3" fmla="*/ 1686813 h 1686813"/>
              <a:gd name="connsiteX4" fmla="*/ 0 w 9252520"/>
              <a:gd name="connsiteY4" fmla="*/ 602433 h 1686813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602433 h 2432635"/>
              <a:gd name="connsiteX1" fmla="*/ 9252520 w 9252520"/>
              <a:gd name="connsiteY1" fmla="*/ 602433 h 2432635"/>
              <a:gd name="connsiteX2" fmla="*/ 9252520 w 9252520"/>
              <a:gd name="connsiteY2" fmla="*/ 1686813 h 2432635"/>
              <a:gd name="connsiteX3" fmla="*/ 0 w 9252520"/>
              <a:gd name="connsiteY3" fmla="*/ 1686813 h 2432635"/>
              <a:gd name="connsiteX4" fmla="*/ 0 w 9252520"/>
              <a:gd name="connsiteY4" fmla="*/ 602433 h 2432635"/>
              <a:gd name="connsiteX0" fmla="*/ 0 w 9252520"/>
              <a:gd name="connsiteY0" fmla="*/ 90515 h 1920717"/>
              <a:gd name="connsiteX1" fmla="*/ 9252520 w 9252520"/>
              <a:gd name="connsiteY1" fmla="*/ 90515 h 1920717"/>
              <a:gd name="connsiteX2" fmla="*/ 9252520 w 9252520"/>
              <a:gd name="connsiteY2" fmla="*/ 1174895 h 1920717"/>
              <a:gd name="connsiteX3" fmla="*/ 0 w 9252520"/>
              <a:gd name="connsiteY3" fmla="*/ 1174895 h 1920717"/>
              <a:gd name="connsiteX4" fmla="*/ 0 w 9252520"/>
              <a:gd name="connsiteY4" fmla="*/ 90515 h 1920717"/>
              <a:gd name="connsiteX0" fmla="*/ 0 w 9252520"/>
              <a:gd name="connsiteY0" fmla="*/ 90515 h 1933933"/>
              <a:gd name="connsiteX1" fmla="*/ 9252520 w 9252520"/>
              <a:gd name="connsiteY1" fmla="*/ 90515 h 1933933"/>
              <a:gd name="connsiteX2" fmla="*/ 9252520 w 9252520"/>
              <a:gd name="connsiteY2" fmla="*/ 1174895 h 1933933"/>
              <a:gd name="connsiteX3" fmla="*/ 0 w 9252520"/>
              <a:gd name="connsiteY3" fmla="*/ 1174895 h 1933933"/>
              <a:gd name="connsiteX4" fmla="*/ 0 w 9252520"/>
              <a:gd name="connsiteY4" fmla="*/ 90515 h 1933933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1174895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89906 h 2499239"/>
              <a:gd name="connsiteX4" fmla="*/ 0 w 9252520"/>
              <a:gd name="connsiteY4" fmla="*/ 90515 h 2499239"/>
              <a:gd name="connsiteX0" fmla="*/ 0 w 9252520"/>
              <a:gd name="connsiteY0" fmla="*/ 90515 h 2499239"/>
              <a:gd name="connsiteX1" fmla="*/ 9252520 w 9252520"/>
              <a:gd name="connsiteY1" fmla="*/ 90515 h 2499239"/>
              <a:gd name="connsiteX2" fmla="*/ 9252520 w 9252520"/>
              <a:gd name="connsiteY2" fmla="*/ 1174895 h 2499239"/>
              <a:gd name="connsiteX3" fmla="*/ 0 w 9252520"/>
              <a:gd name="connsiteY3" fmla="*/ 917898 h 2499239"/>
              <a:gd name="connsiteX4" fmla="*/ 0 w 9252520"/>
              <a:gd name="connsiteY4" fmla="*/ 90515 h 2499239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252520"/>
              <a:gd name="connsiteY0" fmla="*/ 90515 h 2098226"/>
              <a:gd name="connsiteX1" fmla="*/ 9252520 w 9252520"/>
              <a:gd name="connsiteY1" fmla="*/ 90515 h 2098226"/>
              <a:gd name="connsiteX2" fmla="*/ 9144000 w 9252520"/>
              <a:gd name="connsiteY2" fmla="*/ 773882 h 2098226"/>
              <a:gd name="connsiteX3" fmla="*/ 0 w 9252520"/>
              <a:gd name="connsiteY3" fmla="*/ 917898 h 2098226"/>
              <a:gd name="connsiteX4" fmla="*/ 0 w 9252520"/>
              <a:gd name="connsiteY4" fmla="*/ 90515 h 2098226"/>
              <a:gd name="connsiteX0" fmla="*/ 0 w 9144000"/>
              <a:gd name="connsiteY0" fmla="*/ 90515 h 2098226"/>
              <a:gd name="connsiteX1" fmla="*/ 9144000 w 9144000"/>
              <a:gd name="connsiteY1" fmla="*/ 125810 h 2098226"/>
              <a:gd name="connsiteX2" fmla="*/ 9144000 w 9144000"/>
              <a:gd name="connsiteY2" fmla="*/ 773882 h 2098226"/>
              <a:gd name="connsiteX3" fmla="*/ 0 w 9144000"/>
              <a:gd name="connsiteY3" fmla="*/ 917898 h 2098226"/>
              <a:gd name="connsiteX4" fmla="*/ 0 w 9144000"/>
              <a:gd name="connsiteY4" fmla="*/ 90515 h 2098226"/>
              <a:gd name="connsiteX0" fmla="*/ 0 w 9144000"/>
              <a:gd name="connsiteY0" fmla="*/ 288798 h 2296509"/>
              <a:gd name="connsiteX1" fmla="*/ 9144000 w 9144000"/>
              <a:gd name="connsiteY1" fmla="*/ 324093 h 2296509"/>
              <a:gd name="connsiteX2" fmla="*/ 9144000 w 9144000"/>
              <a:gd name="connsiteY2" fmla="*/ 972165 h 2296509"/>
              <a:gd name="connsiteX3" fmla="*/ 0 w 9144000"/>
              <a:gd name="connsiteY3" fmla="*/ 1116181 h 2296509"/>
              <a:gd name="connsiteX4" fmla="*/ 0 w 9144000"/>
              <a:gd name="connsiteY4" fmla="*/ 288798 h 2296509"/>
              <a:gd name="connsiteX0" fmla="*/ 0 w 9144000"/>
              <a:gd name="connsiteY0" fmla="*/ 288798 h 1116181"/>
              <a:gd name="connsiteX1" fmla="*/ 9144000 w 9144000"/>
              <a:gd name="connsiteY1" fmla="*/ 324093 h 1116181"/>
              <a:gd name="connsiteX2" fmla="*/ 9144000 w 9144000"/>
              <a:gd name="connsiteY2" fmla="*/ 972165 h 1116181"/>
              <a:gd name="connsiteX3" fmla="*/ 0 w 9144000"/>
              <a:gd name="connsiteY3" fmla="*/ 1116181 h 1116181"/>
              <a:gd name="connsiteX4" fmla="*/ 0 w 9144000"/>
              <a:gd name="connsiteY4" fmla="*/ 288798 h 1116181"/>
              <a:gd name="connsiteX0" fmla="*/ 0 w 9144000"/>
              <a:gd name="connsiteY0" fmla="*/ 288798 h 1152128"/>
              <a:gd name="connsiteX1" fmla="*/ 9144000 w 9144000"/>
              <a:gd name="connsiteY1" fmla="*/ 324093 h 1152128"/>
              <a:gd name="connsiteX2" fmla="*/ 9144000 w 9144000"/>
              <a:gd name="connsiteY2" fmla="*/ 1152128 h 1152128"/>
              <a:gd name="connsiteX3" fmla="*/ 0 w 9144000"/>
              <a:gd name="connsiteY3" fmla="*/ 1116181 h 1152128"/>
              <a:gd name="connsiteX4" fmla="*/ 0 w 9144000"/>
              <a:gd name="connsiteY4" fmla="*/ 288798 h 1152128"/>
              <a:gd name="connsiteX0" fmla="*/ 0 w 9144000"/>
              <a:gd name="connsiteY0" fmla="*/ 180844 h 1116181"/>
              <a:gd name="connsiteX1" fmla="*/ 9144000 w 9144000"/>
              <a:gd name="connsiteY1" fmla="*/ 216139 h 1116181"/>
              <a:gd name="connsiteX2" fmla="*/ 9144000 w 9144000"/>
              <a:gd name="connsiteY2" fmla="*/ 1044174 h 1116181"/>
              <a:gd name="connsiteX3" fmla="*/ 0 w 9144000"/>
              <a:gd name="connsiteY3" fmla="*/ 1116181 h 1116181"/>
              <a:gd name="connsiteX4" fmla="*/ 0 w 9144000"/>
              <a:gd name="connsiteY4" fmla="*/ 180844 h 1116181"/>
              <a:gd name="connsiteX0" fmla="*/ 0 w 9144000"/>
              <a:gd name="connsiteY0" fmla="*/ 90515 h 1025852"/>
              <a:gd name="connsiteX1" fmla="*/ 9144000 w 9144000"/>
              <a:gd name="connsiteY1" fmla="*/ 125810 h 1025852"/>
              <a:gd name="connsiteX2" fmla="*/ 9144000 w 9144000"/>
              <a:gd name="connsiteY2" fmla="*/ 953845 h 1025852"/>
              <a:gd name="connsiteX3" fmla="*/ 0 w 9144000"/>
              <a:gd name="connsiteY3" fmla="*/ 1025852 h 1025852"/>
              <a:gd name="connsiteX4" fmla="*/ 0 w 9144000"/>
              <a:gd name="connsiteY4" fmla="*/ 90515 h 1025852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025852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0515 h 1169867"/>
              <a:gd name="connsiteX1" fmla="*/ 9144000 w 9144000"/>
              <a:gd name="connsiteY1" fmla="*/ 125810 h 1169867"/>
              <a:gd name="connsiteX2" fmla="*/ 9144000 w 9144000"/>
              <a:gd name="connsiteY2" fmla="*/ 1169867 h 1169867"/>
              <a:gd name="connsiteX3" fmla="*/ 0 w 9144000"/>
              <a:gd name="connsiteY3" fmla="*/ 1169867 h 1169867"/>
              <a:gd name="connsiteX4" fmla="*/ 0 w 9144000"/>
              <a:gd name="connsiteY4" fmla="*/ 90515 h 1169867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0 w 9144000"/>
              <a:gd name="connsiteY3" fmla="*/ 1089229 h 1089229"/>
              <a:gd name="connsiteX4" fmla="*/ 0 w 9144000"/>
              <a:gd name="connsiteY4" fmla="*/ 9877 h 1089229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84357 w 9144000"/>
              <a:gd name="connsiteY3" fmla="*/ 664853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198392"/>
              <a:gd name="connsiteX1" fmla="*/ 9144000 w 9144000"/>
              <a:gd name="connsiteY1" fmla="*/ 45172 h 1198392"/>
              <a:gd name="connsiteX2" fmla="*/ 9144000 w 9144000"/>
              <a:gd name="connsiteY2" fmla="*/ 1089229 h 1198392"/>
              <a:gd name="connsiteX3" fmla="*/ 4572000 w 9144000"/>
              <a:gd name="connsiteY3" fmla="*/ 504055 h 1198392"/>
              <a:gd name="connsiteX4" fmla="*/ 0 w 9144000"/>
              <a:gd name="connsiteY4" fmla="*/ 1089229 h 1198392"/>
              <a:gd name="connsiteX5" fmla="*/ 0 w 9144000"/>
              <a:gd name="connsiteY5" fmla="*/ 9877 h 1198392"/>
              <a:gd name="connsiteX0" fmla="*/ 0 w 9144000"/>
              <a:gd name="connsiteY0" fmla="*/ 9877 h 1089229"/>
              <a:gd name="connsiteX1" fmla="*/ 9144000 w 9144000"/>
              <a:gd name="connsiteY1" fmla="*/ 45172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7 h 1089229"/>
              <a:gd name="connsiteX1" fmla="*/ 9144000 w 9144000"/>
              <a:gd name="connsiteY1" fmla="*/ 116505 h 1089229"/>
              <a:gd name="connsiteX2" fmla="*/ 9144000 w 9144000"/>
              <a:gd name="connsiteY2" fmla="*/ 1089229 h 1089229"/>
              <a:gd name="connsiteX3" fmla="*/ 4572000 w 9144000"/>
              <a:gd name="connsiteY3" fmla="*/ 504055 h 1089229"/>
              <a:gd name="connsiteX4" fmla="*/ 0 w 9144000"/>
              <a:gd name="connsiteY4" fmla="*/ 1089229 h 1089229"/>
              <a:gd name="connsiteX5" fmla="*/ 0 w 9144000"/>
              <a:gd name="connsiteY5" fmla="*/ 9877 h 1089229"/>
              <a:gd name="connsiteX0" fmla="*/ 0 w 9144000"/>
              <a:gd name="connsiteY0" fmla="*/ 9878 h 1266148"/>
              <a:gd name="connsiteX1" fmla="*/ 9144000 w 9144000"/>
              <a:gd name="connsiteY1" fmla="*/ 293424 h 1266148"/>
              <a:gd name="connsiteX2" fmla="*/ 9144000 w 9144000"/>
              <a:gd name="connsiteY2" fmla="*/ 1266148 h 1266148"/>
              <a:gd name="connsiteX3" fmla="*/ 4572000 w 9144000"/>
              <a:gd name="connsiteY3" fmla="*/ 680974 h 1266148"/>
              <a:gd name="connsiteX4" fmla="*/ 0 w 9144000"/>
              <a:gd name="connsiteY4" fmla="*/ 1266148 h 1266148"/>
              <a:gd name="connsiteX5" fmla="*/ 0 w 9144000"/>
              <a:gd name="connsiteY5" fmla="*/ 9878 h 1266148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  <a:gd name="connsiteX0" fmla="*/ 0 w 9144000"/>
              <a:gd name="connsiteY0" fmla="*/ 0 h 972724"/>
              <a:gd name="connsiteX1" fmla="*/ 9144000 w 9144000"/>
              <a:gd name="connsiteY1" fmla="*/ 0 h 972724"/>
              <a:gd name="connsiteX2" fmla="*/ 9144000 w 9144000"/>
              <a:gd name="connsiteY2" fmla="*/ 972724 h 972724"/>
              <a:gd name="connsiteX3" fmla="*/ 4572000 w 9144000"/>
              <a:gd name="connsiteY3" fmla="*/ 387550 h 972724"/>
              <a:gd name="connsiteX4" fmla="*/ 0 w 9144000"/>
              <a:gd name="connsiteY4" fmla="*/ 972724 h 972724"/>
              <a:gd name="connsiteX5" fmla="*/ 0 w 9144000"/>
              <a:gd name="connsiteY5" fmla="*/ 0 h 9727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44000" h="972724">
                <a:moveTo>
                  <a:pt x="0" y="0"/>
                </a:moveTo>
                <a:lnTo>
                  <a:pt x="9144000" y="0"/>
                </a:lnTo>
                <a:lnTo>
                  <a:pt x="9144000" y="972724"/>
                </a:lnTo>
                <a:cubicBezTo>
                  <a:pt x="7941031" y="611476"/>
                  <a:pt x="6116030" y="389098"/>
                  <a:pt x="4572000" y="387550"/>
                </a:cubicBezTo>
                <a:cubicBezTo>
                  <a:pt x="3027970" y="386002"/>
                  <a:pt x="762990" y="687936"/>
                  <a:pt x="0" y="972724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72000">
                <a:srgbClr val="5A30D0"/>
              </a:gs>
              <a:gs pos="85000">
                <a:schemeClr val="accent2">
                  <a:lumMod val="1000"/>
                </a:schemeClr>
              </a:gs>
              <a:gs pos="26000">
                <a:srgbClr val="FF66FF">
                  <a:lumMod val="48000"/>
                  <a:lumOff val="52000"/>
                </a:srgbClr>
              </a:gs>
              <a:gs pos="0">
                <a:schemeClr val="tx1"/>
              </a:gs>
              <a:gs pos="100000">
                <a:schemeClr val="bg1"/>
              </a:gs>
            </a:gsLst>
            <a:path path="shape">
              <a:fillToRect l="50000" t="50000" r="50000" b="50000"/>
            </a:path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pic>
        <p:nvPicPr>
          <p:cNvPr id="11" name="10 Imagen" descr="LA FLOR DE LA LILA Y SUS PROPIEDADES.jpg"/>
          <p:cNvPicPr>
            <a:picLocks noGrp="1" noChangeAspect="1"/>
          </p:cNvPicPr>
          <p:nvPr isPhoto="1"/>
        </p:nvPicPr>
        <p:blipFill>
          <a:blip r:embed="rId6" cstate="email">
            <a:lum/>
          </a:blip>
          <a:stretch>
            <a:fillRect/>
          </a:stretch>
        </p:blipFill>
        <p:spPr>
          <a:xfrm>
            <a:off x="-70271" y="0"/>
            <a:ext cx="9214271" cy="701401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7" cstate="email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  <a:extLst>
              <a:ext uri="{BEBA8EAE-BF5A-486C-A8C5-ECC9F3942E4B}">
                <a14:imgProps xmlns:a14="http://schemas.microsoft.com/office/drawing/2010/main" xmlns="">
                  <a14:imgLayer r:embed="rId8">
                    <a14:imgEffect>
                      <a14:brightnessContrast bright="2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 bwMode="auto">
          <a:xfrm>
            <a:off x="7596188" y="6308725"/>
            <a:ext cx="1400371" cy="352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6"/>
          <p:cNvPicPr>
            <a:picLocks noChangeAspect="1" noChangeArrowheads="1"/>
          </p:cNvPicPr>
          <p:nvPr/>
        </p:nvPicPr>
        <p:blipFill>
          <a:blip r:embed="rId9" cstate="email">
            <a:grayscl/>
            <a:biLevel thresh="50000"/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381750"/>
            <a:ext cx="1225550" cy="21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3059832" y="1268760"/>
            <a:ext cx="3024336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25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190130792"/>
      </p:ext>
    </p:extLst>
  </p:cSld>
  <p:clrMapOvr>
    <a:masterClrMapping/>
  </p:clrMapOvr>
  <p:transition spd="slow" advTm="12000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324</TotalTime>
  <Words>700</Words>
  <Application>Microsoft Office PowerPoint</Application>
  <PresentationFormat>Presentación en pantalla (4:3)</PresentationFormat>
  <Paragraphs>47</Paragraphs>
  <Slides>25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25</vt:i4>
      </vt:variant>
    </vt:vector>
  </HeadingPairs>
  <TitlesOfParts>
    <vt:vector size="27" baseType="lpstr">
      <vt:lpstr>Tema de Office</vt:lpstr>
      <vt:lpstr>6_Diseño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Paloma</dc:creator>
  <cp:lastModifiedBy>Paloma</cp:lastModifiedBy>
  <cp:revision>1</cp:revision>
  <dcterms:created xsi:type="dcterms:W3CDTF">2015-05-15T08:43:06Z</dcterms:created>
  <dcterms:modified xsi:type="dcterms:W3CDTF">2015-05-15T22:55:34Z</dcterms:modified>
</cp:coreProperties>
</file>