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66"/>
  </p:notesMasterIdLst>
  <p:sldIdLst>
    <p:sldId id="325" r:id="rId3"/>
    <p:sldId id="317" r:id="rId4"/>
    <p:sldId id="295" r:id="rId5"/>
    <p:sldId id="309" r:id="rId6"/>
    <p:sldId id="291" r:id="rId7"/>
    <p:sldId id="298" r:id="rId8"/>
    <p:sldId id="257" r:id="rId9"/>
    <p:sldId id="292" r:id="rId10"/>
    <p:sldId id="293" r:id="rId11"/>
    <p:sldId id="329" r:id="rId12"/>
    <p:sldId id="297" r:id="rId13"/>
    <p:sldId id="313" r:id="rId14"/>
    <p:sldId id="308" r:id="rId15"/>
    <p:sldId id="256" r:id="rId16"/>
    <p:sldId id="276" r:id="rId17"/>
    <p:sldId id="323" r:id="rId18"/>
    <p:sldId id="333" r:id="rId19"/>
    <p:sldId id="330" r:id="rId20"/>
    <p:sldId id="294" r:id="rId21"/>
    <p:sldId id="296" r:id="rId22"/>
    <p:sldId id="299" r:id="rId23"/>
    <p:sldId id="300" r:id="rId24"/>
    <p:sldId id="301" r:id="rId25"/>
    <p:sldId id="302" r:id="rId26"/>
    <p:sldId id="304" r:id="rId27"/>
    <p:sldId id="305" r:id="rId28"/>
    <p:sldId id="306" r:id="rId29"/>
    <p:sldId id="307" r:id="rId30"/>
    <p:sldId id="310" r:id="rId31"/>
    <p:sldId id="312" r:id="rId32"/>
    <p:sldId id="314" r:id="rId33"/>
    <p:sldId id="261" r:id="rId34"/>
    <p:sldId id="315" r:id="rId35"/>
    <p:sldId id="319" r:id="rId36"/>
    <p:sldId id="284" r:id="rId37"/>
    <p:sldId id="259" r:id="rId38"/>
    <p:sldId id="318" r:id="rId39"/>
    <p:sldId id="264" r:id="rId40"/>
    <p:sldId id="260" r:id="rId41"/>
    <p:sldId id="262" r:id="rId42"/>
    <p:sldId id="265" r:id="rId43"/>
    <p:sldId id="266" r:id="rId44"/>
    <p:sldId id="267" r:id="rId45"/>
    <p:sldId id="268" r:id="rId46"/>
    <p:sldId id="270" r:id="rId47"/>
    <p:sldId id="279" r:id="rId48"/>
    <p:sldId id="271" r:id="rId49"/>
    <p:sldId id="272" r:id="rId50"/>
    <p:sldId id="283" r:id="rId51"/>
    <p:sldId id="273" r:id="rId52"/>
    <p:sldId id="274" r:id="rId53"/>
    <p:sldId id="275" r:id="rId54"/>
    <p:sldId id="280" r:id="rId55"/>
    <p:sldId id="282" r:id="rId56"/>
    <p:sldId id="285" r:id="rId57"/>
    <p:sldId id="258" r:id="rId58"/>
    <p:sldId id="321" r:id="rId59"/>
    <p:sldId id="316" r:id="rId60"/>
    <p:sldId id="320" r:id="rId61"/>
    <p:sldId id="277" r:id="rId62"/>
    <p:sldId id="324" r:id="rId63"/>
    <p:sldId id="328" r:id="rId64"/>
    <p:sldId id="335" r:id="rId6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+FJkZ7A2qQyu1R9a2B5fg==" hashData="KapIuqnaYv8Sxiqwb77x0Mr01n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02604"/>
    <a:srgbClr val="843F06"/>
    <a:srgbClr val="FFD54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98" autoAdjust="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079E9D-C6EA-4CE8-BB7A-64F92368608D}" type="datetimeFigureOut">
              <a:rPr lang="es-ES" smtClean="0"/>
              <a:pPr/>
              <a:t>05/08/2014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5EFAFE-2D87-4FF8-ABBE-D5FE6D1106A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5EFAFE-2D87-4FF8-ABBE-D5FE6D1106A4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5EFAFE-2D87-4FF8-ABBE-D5FE6D1106A4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5EFAFE-2D87-4FF8-ABBE-D5FE6D1106A4}" type="slidenum">
              <a:rPr lang="es-ES" smtClean="0"/>
              <a:pPr/>
              <a:t>56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7E5D-D322-4B6F-B256-2AB9CBDE293D}" type="datetimeFigureOut">
              <a:rPr lang="es-ES" smtClean="0"/>
              <a:pPr/>
              <a:t>05/08/2014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7B9F9-5D4D-4D8B-937C-CD47BEAF89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7E5D-D322-4B6F-B256-2AB9CBDE293D}" type="datetimeFigureOut">
              <a:rPr lang="es-ES" smtClean="0"/>
              <a:pPr/>
              <a:t>05/08/2014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7B9F9-5D4D-4D8B-937C-CD47BEAF89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7E5D-D322-4B6F-B256-2AB9CBDE293D}" type="datetimeFigureOut">
              <a:rPr lang="es-ES" smtClean="0"/>
              <a:pPr/>
              <a:t>05/08/2014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7B9F9-5D4D-4D8B-937C-CD47BEAF89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7E5D-D322-4B6F-B256-2AB9CBDE293D}" type="datetimeFigureOut">
              <a:rPr lang="es-ES" smtClean="0"/>
              <a:pPr/>
              <a:t>05/08/2014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7B9F9-5D4D-4D8B-937C-CD47BEAF89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7E5D-D322-4B6F-B256-2AB9CBDE293D}" type="datetimeFigureOut">
              <a:rPr lang="es-ES" smtClean="0"/>
              <a:pPr/>
              <a:t>05/08/2014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7B9F9-5D4D-4D8B-937C-CD47BEAF89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7E5D-D322-4B6F-B256-2AB9CBDE293D}" type="datetimeFigureOut">
              <a:rPr lang="es-ES" smtClean="0"/>
              <a:pPr/>
              <a:t>05/08/2014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7B9F9-5D4D-4D8B-937C-CD47BEAF89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7E5D-D322-4B6F-B256-2AB9CBDE293D}" type="datetimeFigureOut">
              <a:rPr lang="es-ES" smtClean="0"/>
              <a:pPr/>
              <a:t>05/08/2014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7B9F9-5D4D-4D8B-937C-CD47BEAF89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7E5D-D322-4B6F-B256-2AB9CBDE293D}" type="datetimeFigureOut">
              <a:rPr lang="es-ES" smtClean="0"/>
              <a:pPr/>
              <a:t>05/08/2014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7B9F9-5D4D-4D8B-937C-CD47BEAF89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7E5D-D322-4B6F-B256-2AB9CBDE293D}" type="datetimeFigureOut">
              <a:rPr lang="es-ES" smtClean="0"/>
              <a:pPr/>
              <a:t>05/08/2014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7B9F9-5D4D-4D8B-937C-CD47BEAF89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7E5D-D322-4B6F-B256-2AB9CBDE293D}" type="datetimeFigureOut">
              <a:rPr lang="es-ES" smtClean="0"/>
              <a:pPr/>
              <a:t>05/08/2014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7B9F9-5D4D-4D8B-937C-CD47BEAF89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97E5D-D322-4B6F-B256-2AB9CBDE293D}" type="datetimeFigureOut">
              <a:rPr lang="es-ES" smtClean="0"/>
              <a:pPr/>
              <a:t>05/08/2014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7B9F9-5D4D-4D8B-937C-CD47BEAF89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947129-6423-407A-91A6-95FF12DEBA9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697E5D-D322-4B6F-B256-2AB9CBDE293D}" type="datetimeFigureOut">
              <a:rPr lang="es-ES" smtClean="0"/>
              <a:pPr/>
              <a:t>05/08/2014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67B9F9-5D4D-4D8B-937C-CD47BEAF89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137FF9-E979-42B1-8765-7EBC8175DBB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Documents and Settings\Dell\Escritorio\pic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3" y="28575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3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071538" y="6000768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  <p:sp>
        <p:nvSpPr>
          <p:cNvPr id="9" name="8 Rectángulo"/>
          <p:cNvSpPr/>
          <p:nvPr/>
        </p:nvSpPr>
        <p:spPr>
          <a:xfrm>
            <a:off x="1835696" y="332656"/>
            <a:ext cx="604719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6600" b="1" kern="1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nap ITC"/>
              </a:rPr>
              <a:t>LA FIEBRE </a:t>
            </a:r>
          </a:p>
          <a:p>
            <a:pPr algn="ctr"/>
            <a:r>
              <a:rPr lang="es-ES" sz="6600" b="1" kern="1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nap ITC"/>
              </a:rPr>
              <a:t>DEL ORO</a:t>
            </a:r>
            <a:endParaRPr lang="es-ES" sz="6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1000">
    <p:plus/>
    <p:sndAc>
      <p:stSnd loop="1">
        <p:snd r:embed="rId2" name="musica de relajacion - africa percusion tribal224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Documents and Settings\Dell\Escritorio\MINAS DE ORO DE GHANA\gold_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Dell\Escritorio\MINAS DE ORO DE GHANA\gold_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Documents and Settings\Dell\Escritorio\MINAS DE ORO DE GHANA\gold_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302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Dell\Escritorio\MINAS DE ORO DE GHANA\gold_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302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Dell\Escritorio\MINAS DE ORO DE GHANA\gold_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653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06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" contrast="61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27584" y="692696"/>
            <a:ext cx="759633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i="1" dirty="0" smtClean="0">
                <a:solidFill>
                  <a:srgbClr val="FFFF00"/>
                </a:solidFill>
              </a:rPr>
              <a:t>Algunos países del occidente africano, como Costa de Marfil o Ghana, están viviendo una nueva fiebre del oro. Los últimos descubrimientos de yacimientos empujan a las minas a muchos habitantes de aquellos países, atraídos por el altísimo precio que se paga por este metal. </a:t>
            </a:r>
            <a:endParaRPr lang="es-ES" sz="40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23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Dell\Escritorio\MINAS DE ORO DE GHANA\gold_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99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Dell\Escritorio\MINAS DE ORO DE GHANA\gold_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illusion-006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" contrast="61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99592" y="1052736"/>
            <a:ext cx="759633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 smtClean="0">
                <a:solidFill>
                  <a:srgbClr val="FFFF00"/>
                </a:solidFill>
              </a:rPr>
              <a:t>Pero las prospecciones no están exentas de problemas: en muchas ocasiones el oro se encuentra en mitad de plantaciones de cacao, que quedan dañadas irremediablemente. El 60% de la producción mundial de este otro "oro negro", usado para la fabricación del chocolate pero también como componente de medicamentos, procede de esta región subsahariana.</a:t>
            </a:r>
            <a:endParaRPr lang="es-ES" sz="32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2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Dell\Escritorio\MINAS DE ORO DE GHANA\gold_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Documents and Settings\Dell\Escritorio\MINAS DE ORO DE GHANA\gold_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171400"/>
            <a:ext cx="9144000" cy="7029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Documents and Settings\Dell\Escritorio\MINAS DE ORO DE GHANA\gold_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4008" cy="7006048"/>
          </a:xfrm>
          <a:prstGeom prst="rect">
            <a:avLst/>
          </a:prstGeom>
          <a:noFill/>
        </p:spPr>
      </p:pic>
      <p:pic>
        <p:nvPicPr>
          <p:cNvPr id="3" name="Picture 2" descr="C:\Documents and Settings\Dell\Escritorio\MINAS DE ORO DE GHANA\gold_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9741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06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" contrast="61000"/>
          </a:blip>
          <a:srcRect/>
          <a:stretch>
            <a:fillRect/>
          </a:stretch>
        </p:blipFill>
        <p:spPr bwMode="auto">
          <a:xfrm>
            <a:off x="0" y="-90488"/>
            <a:ext cx="9144000" cy="69484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763688" y="1484784"/>
            <a:ext cx="5742384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 smtClean="0">
                <a:solidFill>
                  <a:srgbClr val="FFFF00"/>
                </a:solidFill>
              </a:rPr>
              <a:t>En ocasiones hay fortuna: </a:t>
            </a:r>
            <a:r>
              <a:rPr lang="es-ES" sz="3200" b="1" i="1" dirty="0" smtClean="0">
                <a:solidFill>
                  <a:srgbClr val="FFFF00"/>
                </a:solidFill>
              </a:rPr>
              <a:t>buscadores muestran </a:t>
            </a:r>
            <a:r>
              <a:rPr lang="es-ES" sz="3200" b="1" i="1" dirty="0" smtClean="0">
                <a:solidFill>
                  <a:srgbClr val="FFFF00"/>
                </a:solidFill>
              </a:rPr>
              <a:t>las pepitas de oro que ha conseguido hallar en la mina abierta en una plantación de cacao próxima a </a:t>
            </a:r>
            <a:r>
              <a:rPr lang="es-ES" sz="3200" b="1" i="1" dirty="0" err="1" smtClean="0">
                <a:solidFill>
                  <a:srgbClr val="FFFF00"/>
                </a:solidFill>
              </a:rPr>
              <a:t>Bouafle</a:t>
            </a:r>
            <a:r>
              <a:rPr lang="es-ES" sz="3200" b="1" i="1" dirty="0" smtClean="0">
                <a:solidFill>
                  <a:srgbClr val="FFFF00"/>
                </a:solidFill>
              </a:rPr>
              <a:t>, una ciudad al oeste de Costa de Marfil, el 18 de marzo de 2014.</a:t>
            </a:r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/>
            </a:r>
            <a:br>
              <a:rPr lang="es-ES" b="1" dirty="0" smtClean="0"/>
            </a:br>
            <a:endParaRPr lang="es-ES" dirty="0"/>
          </a:p>
        </p:txBody>
      </p:sp>
    </p:spTree>
  </p:cSld>
  <p:clrMapOvr>
    <a:masterClrMapping/>
  </p:clrMapOvr>
  <p:transition spd="slow" advTm="1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Dell\Escritorio\2014-04-11T054744Z_680866366_GM1EA4B11VJ01_RTRMADP_3_COCOA-GOLD-WESTAFR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994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C:\Documents and Settings\Dell\Escritorio\MINAS DE ORO DE GHANA\gold_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Dell\Escritorio\pic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MINAS DE ORO DE GHANA\gold_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4509120"/>
            <a:ext cx="698477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i="1" dirty="0" smtClean="0"/>
              <a:t/>
            </a:r>
            <a:br>
              <a:rPr lang="es-ES" sz="3200" b="1" i="1" dirty="0" smtClean="0"/>
            </a:br>
            <a:r>
              <a:rPr lang="es-ES" sz="3200" b="1" i="1" dirty="0" smtClean="0"/>
              <a:t/>
            </a:r>
            <a:br>
              <a:rPr lang="es-ES" sz="3200" b="1" i="1" dirty="0" smtClean="0"/>
            </a:br>
            <a:r>
              <a:rPr lang="es-ES" sz="3200" b="1" i="1" dirty="0" smtClean="0">
                <a:solidFill>
                  <a:srgbClr val="FFFF00"/>
                </a:solidFill>
              </a:rPr>
              <a:t>El barro ni el clima han impedido que realicen esta actividad constantemente. </a:t>
            </a:r>
            <a:r>
              <a:rPr lang="es-ES" sz="3200" b="1" i="1" dirty="0" smtClean="0"/>
              <a:t/>
            </a:r>
            <a:br>
              <a:rPr lang="es-ES" sz="3200" b="1" i="1" dirty="0" smtClean="0"/>
            </a:br>
            <a:r>
              <a:rPr lang="es-ES" sz="3200" b="1" i="1" dirty="0" smtClean="0"/>
              <a:t/>
            </a:r>
            <a:br>
              <a:rPr lang="es-ES" sz="3200" b="1" i="1" dirty="0" smtClean="0"/>
            </a:br>
            <a:endParaRPr lang="es-ES" sz="3200" b="1" i="1" dirty="0"/>
          </a:p>
        </p:txBody>
      </p:sp>
    </p:spTree>
  </p:cSld>
  <p:clrMapOvr>
    <a:masterClrMapping/>
  </p:clrMapOvr>
  <p:transition spd="slow" advTm="12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Dell\Escritorio\MINAS DE ORO DE GHANA\gold_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pic>
        <p:nvPicPr>
          <p:cNvPr id="30722" name="Picture 2" descr="C:\Documents and Settings\Dell\Escritorio\MINAS DE ORO DE GHANA\gold_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0"/>
            <a:ext cx="454587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cuments and Settings\Dell\Escritorio\MINAS DE ORO DE GHANA\gold_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Dell\Escritorio\MINAS DE ORO DE GHANA\gold_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cuments and Settings\Dell\Escritorio\MINAS DE ORO DE GHANA\gold_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Dell\Escritorio\MINAS DE ORO DE GHANA\gold_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  <p:sndAc>
      <p:stSnd>
        <p:snd r:embed="rId2" name="ambiental - la musica de los dioses - voices of africa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Documents and Settings\Dell\Escritorio\MINAS DE ORO DE GHANA\gold_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Documents and Settings\Dell\Escritorio\MINAS DE ORO DE GHANA\gold_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52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Documents and Settings\Dell\Escritorio\MINAS DE ORO DE GHANA\gold_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Documents and Settings\Dell\Escritorio\MINAS DE ORO DE GHANA\gold_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Documents and Settings\Dell\Escritorio\MINAS DE ORO DE GHANA\gold_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Documents and Settings\Dell\Escritorio\MINAS DE ORO DE GHANA\gold_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Documents and Settings\Dell\Escritorio\MINAS DE ORO DE GHANA\gold_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122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06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" contrast="61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1052736"/>
            <a:ext cx="77048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7200" b="1" i="1" dirty="0" smtClean="0">
                <a:solidFill>
                  <a:srgbClr val="FFFF00"/>
                </a:solidFill>
              </a:rPr>
              <a:t>República </a:t>
            </a:r>
          </a:p>
          <a:p>
            <a:pPr algn="ctr"/>
            <a:r>
              <a:rPr lang="es-ES" sz="7200" b="1" i="1" dirty="0" smtClean="0">
                <a:solidFill>
                  <a:srgbClr val="FFFF00"/>
                </a:solidFill>
              </a:rPr>
              <a:t>Centroafricana:</a:t>
            </a:r>
          </a:p>
          <a:p>
            <a:pPr algn="ctr"/>
            <a:r>
              <a:rPr lang="es-ES" sz="7200" b="1" i="1" dirty="0" smtClean="0">
                <a:solidFill>
                  <a:srgbClr val="FFFF00"/>
                </a:solidFill>
              </a:rPr>
              <a:t> </a:t>
            </a:r>
            <a:r>
              <a:rPr lang="es-ES" sz="7200" b="1" i="1" dirty="0" smtClean="0">
                <a:solidFill>
                  <a:srgbClr val="FFFF00"/>
                </a:solidFill>
              </a:rPr>
              <a:t>buscando </a:t>
            </a:r>
            <a:r>
              <a:rPr lang="es-ES" sz="7200" b="1" i="1" dirty="0" smtClean="0">
                <a:solidFill>
                  <a:srgbClr val="FFFF00"/>
                </a:solidFill>
              </a:rPr>
              <a:t>oro </a:t>
            </a:r>
          </a:p>
          <a:p>
            <a:pPr algn="ctr"/>
            <a:r>
              <a:rPr lang="es-ES" sz="7200" b="1" i="1" dirty="0" smtClean="0">
                <a:solidFill>
                  <a:srgbClr val="FFFF00"/>
                </a:solidFill>
              </a:rPr>
              <a:t>en </a:t>
            </a:r>
            <a:r>
              <a:rPr lang="es-ES" sz="7200" b="1" i="1" dirty="0" smtClean="0">
                <a:solidFill>
                  <a:srgbClr val="FFFF00"/>
                </a:solidFill>
              </a:rPr>
              <a:t>la mina </a:t>
            </a:r>
            <a:r>
              <a:rPr lang="es-ES" sz="7200" b="1" i="1" dirty="0" smtClean="0">
                <a:solidFill>
                  <a:srgbClr val="FFFF00"/>
                </a:solidFill>
              </a:rPr>
              <a:t>Gam</a:t>
            </a:r>
            <a:endParaRPr lang="es-ES" sz="7200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Documents and Settings\Dell\Escritorio\MINAS DE ORO DE GHANA\gold_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Documents and Settings\Dell\Escritorio\MINAS DE ORO DE GHANA\gold_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Dell\Escritorio\2014-04-11T053135Z_1724345150_GM1EA4B0YVG01_RTRMADP_3_COCOA-GOLD-WESTAFR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994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Dell\Escritorio\filecd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237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4869160"/>
            <a:ext cx="8496944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1" dirty="0" smtClean="0">
                <a:solidFill>
                  <a:srgbClr val="FFFF00"/>
                </a:solidFill>
              </a:rPr>
              <a:t>Muchas </a:t>
            </a:r>
            <a:r>
              <a:rPr lang="es-ES" sz="3200" b="1" i="1" dirty="0" smtClean="0">
                <a:solidFill>
                  <a:srgbClr val="FFFF00"/>
                </a:solidFill>
              </a:rPr>
              <a:t>personas </a:t>
            </a:r>
            <a:r>
              <a:rPr lang="es-ES" sz="3200" b="1" i="1" dirty="0" smtClean="0">
                <a:solidFill>
                  <a:srgbClr val="FFFF00"/>
                </a:solidFill>
              </a:rPr>
              <a:t>participan en la búsqueda de oro en la mina Gam de Gaga, en la parte occidental de la República Centroafricana.</a:t>
            </a: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spd="slow" advTm="18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Documents and Settings\Dell\Escritorio\MINAS DE ORO DE GHANA\gold_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4614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dfef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23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dsesdsd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237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4221088"/>
            <a:ext cx="33843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rgbClr val="502604"/>
                </a:solidFill>
                <a:latin typeface="Arial Black" pitchFamily="34" charset="0"/>
              </a:rPr>
              <a:t>Mujeres observan sus bateas para comprobar si lo conseguido es oro o simplemente barro.</a:t>
            </a:r>
            <a:endParaRPr lang="es-ES" sz="2400" b="1" i="1" dirty="0">
              <a:solidFill>
                <a:srgbClr val="502604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3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dgret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70724" cy="7029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vf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23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ggg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932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Dell\Escritorio\filecdnvvv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23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filecdncc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932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2014-04-11T053156Z_2027131136_GM1EA4B0Z9N01_RTRMADP_3_COCOA-GOLD-WESTAFR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795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Dell\Escritorio\Ghana-exportadores-IMAGEN-FINES-ILUSTRATIVOS_LNCIMA20130416_0403_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2027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2014-04-11T053223Z_524497818_GM1EA4B0ZUX01_RTRMADP_3_COCOA-GOLD-WESTAFR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44016" y="0"/>
            <a:ext cx="97880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2014-04-11T054729Z_1376523414_GM1EA4B11ED01_RTRMADP_3_COCOA-GOLD-WESTAFR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795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Dell\Escritorio\2014-04-11T053205Z_1389075879_GM1EA4B0ZHR01_RTRMADP_3_COCOA-GOLD-WESTAFR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994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Dell\Escritorio\2014-04-11T053127Z_1452974174_GM1EA4B0YQC01_RTRMADP_3_COCOA-GOLD-WESTAFR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7199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2014-04-11T053114Z_823170444_GM1EA4B0YF901_RTRMADP_3_COCOA-GOLD-WESTAFRIC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0"/>
            <a:ext cx="10286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  <p:sndAc>
      <p:stSnd>
        <p:snd r:embed="rId2" name="04 - musica arabe - baile ritual musica del desierto del norte de africa.wav"/>
      </p:stSnd>
    </p:sndAc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2014-04-11T053323Z_958338688_GM1EA4B0PM001_RTRMADP_3_COCOA-GOLD-WESTAFR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552" y="0"/>
            <a:ext cx="984177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Dell\Escritorio\2014-04-11T053245Z_1826949200_GM1EA4B10B901_RTRMADP_3_COCOA-GOLD-WESTAFR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994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Dell\Escritorio\2014-04-11T053252Z_7172475_GM1EA4B10GU01_RTRMADP_3_COCOA-GOLD-WESTAFR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994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Dell\Escritorio\2014-04-11T053238Z_1591228309_GM1EA4B105Z01_RTRMADP_3_COCOA-GOLD-WESTAFR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994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MINAS DE ORO DE GHANA\gold_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562948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4005064"/>
            <a:ext cx="698477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1" dirty="0" smtClean="0">
                <a:solidFill>
                  <a:srgbClr val="FFFF00"/>
                </a:solidFill>
              </a:rPr>
              <a:t/>
            </a:r>
            <a:br>
              <a:rPr lang="es-ES" sz="3200" b="1" i="1" dirty="0" smtClean="0">
                <a:solidFill>
                  <a:srgbClr val="FFFF00"/>
                </a:solidFill>
              </a:rPr>
            </a:br>
            <a:r>
              <a:rPr lang="es-ES" sz="3200" b="1" i="1" dirty="0" smtClean="0">
                <a:solidFill>
                  <a:srgbClr val="FFFF00"/>
                </a:solidFill>
              </a:rPr>
              <a:t/>
            </a:r>
            <a:br>
              <a:rPr lang="es-ES" sz="3200" b="1" i="1" dirty="0" smtClean="0">
                <a:solidFill>
                  <a:srgbClr val="FFFF00"/>
                </a:solidFill>
              </a:rPr>
            </a:br>
            <a:r>
              <a:rPr lang="es-ES" sz="3200" b="1" i="1" dirty="0" smtClean="0">
                <a:solidFill>
                  <a:srgbClr val="FFFF00"/>
                </a:solidFill>
              </a:rPr>
              <a:t>En la actualidad muchos viven de las artesanías que realizan en un ambiente sumido por la violencia.</a:t>
            </a:r>
            <a:endParaRPr lang="es-ES" sz="32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4000">
    <p:plus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Documents and Settings\Dell\Escritorio\MINAS DE ORO DE GHANA\gold_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247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Documents and Settings\Dell\Escritorio\MINAS DE ORO DE GHANA\gold_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Documents and Settings\Dell\Escritorio\MINAS DE ORO DE GHANA\gold_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99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2014-04-11T054754Z_1516656267_GM1EA4B121A01_RTRMADP_3_COCOA-GOLD-WESTAFR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4795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C:\Documents and Settings\Dell\Escritorio\MINAS DE ORO DE GHANA\gold_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plus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Dell\Escritorio\pic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396552" y="332656"/>
            <a:ext cx="6510548" cy="1754308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</p:spTree>
  </p:cSld>
  <p:clrMapOvr>
    <a:masterClrMapping/>
  </p:clrMapOvr>
  <p:transition spd="slow" advTm="9000">
    <p:plus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FIEBRE DEL O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FIEBRE DEL ORO</Template>
  <TotalTime>44</TotalTime>
  <Words>283</Words>
  <Application>Microsoft Office PowerPoint</Application>
  <PresentationFormat>Presentación en pantalla (4:3)</PresentationFormat>
  <Paragraphs>48</Paragraphs>
  <Slides>63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63</vt:i4>
      </vt:variant>
    </vt:vector>
  </HeadingPairs>
  <TitlesOfParts>
    <vt:vector size="65" baseType="lpstr">
      <vt:lpstr>LA FIEBRE DEL ORO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2014-08-05T15:30:40Z</dcterms:created>
  <dcterms:modified xsi:type="dcterms:W3CDTF">2014-08-05T16:15:29Z</dcterms:modified>
</cp:coreProperties>
</file>