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5"/>
  </p:notesMasterIdLst>
  <p:sldIdLst>
    <p:sldId id="428" r:id="rId3"/>
    <p:sldId id="395" r:id="rId4"/>
    <p:sldId id="402" r:id="rId5"/>
    <p:sldId id="414" r:id="rId6"/>
    <p:sldId id="413" r:id="rId7"/>
    <p:sldId id="431" r:id="rId8"/>
    <p:sldId id="384" r:id="rId9"/>
    <p:sldId id="411" r:id="rId10"/>
    <p:sldId id="376" r:id="rId11"/>
    <p:sldId id="387" r:id="rId12"/>
    <p:sldId id="386" r:id="rId13"/>
    <p:sldId id="375" r:id="rId14"/>
    <p:sldId id="427" r:id="rId15"/>
    <p:sldId id="385" r:id="rId16"/>
    <p:sldId id="416" r:id="rId17"/>
    <p:sldId id="396" r:id="rId18"/>
    <p:sldId id="383" r:id="rId19"/>
    <p:sldId id="424" r:id="rId20"/>
    <p:sldId id="381" r:id="rId21"/>
    <p:sldId id="382" r:id="rId22"/>
    <p:sldId id="389" r:id="rId23"/>
    <p:sldId id="377" r:id="rId24"/>
    <p:sldId id="392" r:id="rId25"/>
    <p:sldId id="378" r:id="rId26"/>
    <p:sldId id="401" r:id="rId27"/>
    <p:sldId id="417" r:id="rId28"/>
    <p:sldId id="398" r:id="rId29"/>
    <p:sldId id="379" r:id="rId30"/>
    <p:sldId id="420" r:id="rId31"/>
    <p:sldId id="421" r:id="rId32"/>
    <p:sldId id="400" r:id="rId33"/>
    <p:sldId id="426" r:id="rId34"/>
    <p:sldId id="390" r:id="rId35"/>
    <p:sldId id="430" r:id="rId36"/>
    <p:sldId id="405" r:id="rId37"/>
    <p:sldId id="404" r:id="rId38"/>
    <p:sldId id="399" r:id="rId39"/>
    <p:sldId id="418" r:id="rId40"/>
    <p:sldId id="391" r:id="rId41"/>
    <p:sldId id="412" r:id="rId42"/>
    <p:sldId id="393" r:id="rId43"/>
    <p:sldId id="419" r:id="rId44"/>
    <p:sldId id="429" r:id="rId45"/>
    <p:sldId id="422" r:id="rId46"/>
    <p:sldId id="409" r:id="rId47"/>
    <p:sldId id="423" r:id="rId48"/>
    <p:sldId id="406" r:id="rId49"/>
    <p:sldId id="397" r:id="rId50"/>
    <p:sldId id="407" r:id="rId51"/>
    <p:sldId id="408" r:id="rId52"/>
    <p:sldId id="410" r:id="rId53"/>
    <p:sldId id="432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2D/0d0AGhSMM0tBXZEhPhw" hashData="CG+e0VbI0TREBodV0pCDV1wu1k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809"/>
    <a:srgbClr val="FF0000"/>
    <a:srgbClr val="FF3300"/>
    <a:srgbClr val="FF775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397" autoAdjust="0"/>
    <p:restoredTop sz="94640" autoAdjust="0"/>
  </p:normalViewPr>
  <p:slideViewPr>
    <p:cSldViewPr>
      <p:cViewPr>
        <p:scale>
          <a:sx n="50" d="100"/>
          <a:sy n="50" d="100"/>
        </p:scale>
        <p:origin x="-1032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ADF79B-F53A-4D4E-90FB-51628D434641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C33C50-616E-4DFF-9870-6ACADA7D976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C33C50-616E-4DFF-9870-6ACADA7D976E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C33C50-616E-4DFF-9870-6ACADA7D976E}" type="slidenum">
              <a:rPr lang="es-ES" smtClean="0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D27A-2C25-4588-BD43-3D16C3EE3F8B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32559-A6C4-45E1-B180-853525869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D27A-2C25-4588-BD43-3D16C3EE3F8B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32559-A6C4-45E1-B180-853525869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D27A-2C25-4588-BD43-3D16C3EE3F8B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32559-A6C4-45E1-B180-853525869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D27A-2C25-4588-BD43-3D16C3EE3F8B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32559-A6C4-45E1-B180-853525869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D27A-2C25-4588-BD43-3D16C3EE3F8B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32559-A6C4-45E1-B180-853525869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D27A-2C25-4588-BD43-3D16C3EE3F8B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32559-A6C4-45E1-B180-853525869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D27A-2C25-4588-BD43-3D16C3EE3F8B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32559-A6C4-45E1-B180-853525869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D27A-2C25-4588-BD43-3D16C3EE3F8B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32559-A6C4-45E1-B180-853525869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D27A-2C25-4588-BD43-3D16C3EE3F8B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32559-A6C4-45E1-B180-853525869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D27A-2C25-4588-BD43-3D16C3EE3F8B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32559-A6C4-45E1-B180-853525869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70D27A-2C25-4588-BD43-3D16C3EE3F8B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32559-A6C4-45E1-B180-853525869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35D1DB-9FE7-4FE7-9413-B8196DA8459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70D27A-2C25-4588-BD43-3D16C3EE3F8B}" type="datetimeFigureOut">
              <a:rPr lang="es-ES" smtClean="0"/>
              <a:pPr/>
              <a:t>03/07/2012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32559-A6C4-45E1-B180-853525869E6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F0C882F-C586-4BD5-8F4A-F30C9716927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2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2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5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1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5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Imagen32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571480"/>
            <a:ext cx="9132699" cy="55721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FF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FF7757">
              <a:alpha val="69804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CuadroTexto"/>
          <p:cNvSpPr txBox="1"/>
          <p:nvPr/>
        </p:nvSpPr>
        <p:spPr>
          <a:xfrm>
            <a:off x="214282" y="2143116"/>
            <a:ext cx="863890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</a:t>
            </a:r>
          </a:p>
          <a:p>
            <a:r>
              <a:rPr lang="es-ES" sz="6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Belleza </a:t>
            </a:r>
          </a:p>
          <a:p>
            <a:r>
              <a:rPr lang="es-ES" sz="6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De  Los  </a:t>
            </a:r>
          </a:p>
          <a:p>
            <a:r>
              <a:rPr lang="es-ES" sz="6000" b="1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                      Flamencos</a:t>
            </a:r>
            <a:endParaRPr lang="es-ES" sz="6000" b="1" dirty="0">
              <a:ln>
                <a:solidFill>
                  <a:sysClr val="windowText" lastClr="000000"/>
                </a:solidFill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20000">
    <p:sndAc>
      <p:stSnd>
        <p:snd r:embed="rId3" name="Canto Pajarit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xit" presetSubtype="37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4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0"/>
                            </p:stCondLst>
                            <p:childTnLst>
                              <p:par>
                                <p:cTn id="4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2455689293_020d6fb578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6436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2455689293_020d6fb578_b.jpg"/>
          <p:cNvPicPr>
            <a:picLocks noChangeAspect="1"/>
          </p:cNvPicPr>
          <p:nvPr/>
        </p:nvPicPr>
        <p:blipFill>
          <a:blip r:embed="rId4">
            <a:grayscl/>
            <a:lum bright="20000"/>
          </a:blip>
          <a:stretch>
            <a:fillRect/>
          </a:stretch>
        </p:blipFill>
        <p:spPr>
          <a:xfrm>
            <a:off x="0" y="571480"/>
            <a:ext cx="9144000" cy="56436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2455689293_020d6fb578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64360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3" name="22 CuadroTexto"/>
          <p:cNvSpPr txBox="1"/>
          <p:nvPr/>
        </p:nvSpPr>
        <p:spPr>
          <a:xfrm>
            <a:off x="5214910" y="785794"/>
            <a:ext cx="392909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el color rosa de los flamencos    se debe a su dieta. Cuando los flamencos jóvenes salen del cascarón tienen el plumaje blanco, pero las plumas de un adulto son rosa a rojo luminoso, debido a </a:t>
            </a:r>
            <a:r>
              <a:rPr lang="es-ES" sz="2400" dirty="0" err="1" smtClean="0"/>
              <a:t>carotenoides</a:t>
            </a:r>
            <a:r>
              <a:rPr lang="es-ES" sz="2400" dirty="0" smtClean="0"/>
              <a:t>   obtenido de su suministro de comida.</a:t>
            </a:r>
          </a:p>
          <a:p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642910" y="285728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358214" y="357166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0"/>
            <a:ext cx="750099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Imagen9.jpg"/>
          <p:cNvPicPr>
            <a:picLocks noChangeAspect="1"/>
          </p:cNvPicPr>
          <p:nvPr/>
        </p:nvPicPr>
        <p:blipFill>
          <a:blip r:embed="rId4">
            <a:grayscl/>
            <a:lum bright="20000" contrast="20000"/>
          </a:blip>
          <a:stretch>
            <a:fillRect/>
          </a:stretch>
        </p:blipFill>
        <p:spPr>
          <a:xfrm>
            <a:off x="785786" y="0"/>
            <a:ext cx="750099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Imagen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-1714543" y="2428868"/>
            <a:ext cx="142876" cy="1315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9" name="18 CuadroTexto"/>
          <p:cNvSpPr txBox="1"/>
          <p:nvPr/>
        </p:nvSpPr>
        <p:spPr>
          <a:xfrm>
            <a:off x="928662" y="500042"/>
            <a:ext cx="464347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De modo que si un flamenco tiene un color rosa luminoso o rojo, es por que se alimenta bien, prácticamente entre más rosa sea mejor saludable está. Por el contrario un flamenco blanco o pálido, está normalmente enfermo o sufrido de falta de comida.</a:t>
            </a:r>
            <a:br>
              <a:rPr lang="es-ES" sz="2400" dirty="0" smtClean="0"/>
            </a:br>
            <a:endParaRPr lang="es-ES" sz="2400" dirty="0" smtClean="0"/>
          </a:p>
          <a:p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3142150192_c2c8c6df3e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FF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2285984" y="3500438"/>
            <a:ext cx="68580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800" dirty="0">
              <a:ln>
                <a:solidFill>
                  <a:schemeClr val="bg1"/>
                </a:solidFill>
              </a:ln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3453710016_55a15c98da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61679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00042"/>
            <a:ext cx="9144000" cy="5572164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FF7757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 smtClean="0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857232"/>
            <a:ext cx="407196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La filtración de comida se ayuda por estructuras filamentosas llamadas lamelas, pequeñas láminas que están en las mandíbulas, y una lengua áspera y grande.</a:t>
            </a:r>
          </a:p>
          <a:p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285720" y="285728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715404" y="357166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2445684517_d86e081ba8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596" y="0"/>
            <a:ext cx="82868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2445684517_d86e081ba8_b.jpg"/>
          <p:cNvPicPr>
            <a:picLocks noChangeAspect="1"/>
          </p:cNvPicPr>
          <p:nvPr/>
        </p:nvPicPr>
        <p:blipFill>
          <a:blip r:embed="rId4">
            <a:grayscl/>
            <a:lum bright="30000" contrast="10000"/>
          </a:blip>
          <a:stretch>
            <a:fillRect/>
          </a:stretch>
        </p:blipFill>
        <p:spPr>
          <a:xfrm>
            <a:off x="428596" y="0"/>
            <a:ext cx="4214842" cy="33107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2445684517_d86e081ba8_b.jpg"/>
          <p:cNvPicPr>
            <a:picLocks noChangeAspect="1"/>
          </p:cNvPicPr>
          <p:nvPr/>
        </p:nvPicPr>
        <p:blipFill>
          <a:blip r:embed="rId4">
            <a:grayscl/>
            <a:lum bright="20000" contrast="10000"/>
          </a:blip>
          <a:stretch>
            <a:fillRect/>
          </a:stretch>
        </p:blipFill>
        <p:spPr>
          <a:xfrm>
            <a:off x="4643438" y="3286125"/>
            <a:ext cx="4143404" cy="35718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2445684517_d86e081ba8_b.jp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643438" y="0"/>
            <a:ext cx="4071966" cy="331075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2445684517_d86e081ba8_b.jpg"/>
          <p:cNvPicPr>
            <a:picLocks noChangeAspect="1"/>
          </p:cNvPicPr>
          <p:nvPr/>
        </p:nvPicPr>
        <p:blipFill>
          <a:blip r:embed="rId4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596" y="3286124"/>
            <a:ext cx="4214842" cy="35718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1" name="20 CuadroTexto"/>
          <p:cNvSpPr txBox="1"/>
          <p:nvPr/>
        </p:nvSpPr>
        <p:spPr>
          <a:xfrm>
            <a:off x="4214810" y="428604"/>
            <a:ext cx="4357718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Son aves que se distribuyen por el Hemisferio occidental y por el Hemisferio oriental, existen cuatro especies en las Américas y dos en el Viejo Mundo.</a:t>
            </a:r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642910" y="285728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358214" y="357166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4473703925_1736c1933a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0"/>
            <a:ext cx="756040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6" name="15 Triángulo rectángulo"/>
          <p:cNvSpPr/>
          <p:nvPr/>
        </p:nvSpPr>
        <p:spPr>
          <a:xfrm>
            <a:off x="785786" y="0"/>
            <a:ext cx="7572428" cy="6858000"/>
          </a:xfrm>
          <a:prstGeom prst="rtTriangle">
            <a:avLst/>
          </a:prstGeom>
          <a:solidFill>
            <a:srgbClr val="FF380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785786" y="0"/>
            <a:ext cx="7572428" cy="6858000"/>
          </a:xfrm>
          <a:prstGeom prst="rtTriangl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5214942" y="357166"/>
            <a:ext cx="307183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flamencos son aves monógamas. Antes de la formación de la pareja, machos y hembras se reúnen en grupos de hasta 150 individuos, momento en el que realizan la denominada "marcha nupcial". </a:t>
            </a:r>
            <a:endParaRPr lang="es-ES" sz="2400" dirty="0"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 animBg="1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4040654195_586fbb422b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FF7757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500034" y="714356"/>
            <a:ext cx="78581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Todos, en conjunto, con los cuellos extendidos hacia arriba, mueven enérgicamente la cabeza de un lado a otro y marcha en un solo sentido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785786" y="428604"/>
            <a:ext cx="142876" cy="585791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286776" y="571480"/>
            <a:ext cx="142876" cy="5786478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3278988561_179521be32_b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1000100" y="0"/>
            <a:ext cx="721523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8" name="17 Rectángulo redondeado"/>
          <p:cNvSpPr/>
          <p:nvPr/>
        </p:nvSpPr>
        <p:spPr>
          <a:xfrm>
            <a:off x="357158" y="214290"/>
            <a:ext cx="142876" cy="6286544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>
            <a:off x="8643966" y="214290"/>
            <a:ext cx="142876" cy="6286544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3278988561_179521be32_b.jpg"/>
          <p:cNvPicPr>
            <a:picLocks noChangeAspect="1"/>
          </p:cNvPicPr>
          <p:nvPr/>
        </p:nvPicPr>
        <p:blipFill>
          <a:blip r:embed="rId4">
            <a:grayscl/>
            <a:lum bright="10000"/>
          </a:blip>
          <a:stretch>
            <a:fillRect/>
          </a:stretch>
        </p:blipFill>
        <p:spPr>
          <a:xfrm>
            <a:off x="928662" y="0"/>
            <a:ext cx="728667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21" name="20 CuadroTexto"/>
          <p:cNvSpPr txBox="1"/>
          <p:nvPr/>
        </p:nvSpPr>
        <p:spPr>
          <a:xfrm>
            <a:off x="857224" y="0"/>
            <a:ext cx="278608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Acompaña a la marcha un graznido ronco y fuerte del todo el grupo, produciendo un sonido en multitud. Posteriormente se produce la formación de parejas previa a una serie de repertorios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coportamentales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8" grpId="0" animBg="1"/>
      <p:bldP spid="19" grpId="0" animBg="1"/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785786" y="357166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215338" y="357166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3534482003_686ba5e0aa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2" y="0"/>
            <a:ext cx="7286676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857224" y="0"/>
            <a:ext cx="7358114" cy="6858000"/>
          </a:xfrm>
          <a:prstGeom prst="rect">
            <a:avLst/>
          </a:prstGeom>
          <a:solidFill>
            <a:srgbClr val="FF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1000100" y="0"/>
            <a:ext cx="692948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Semanas después, comienza la nidificación, los flamencos forman colonias de cría que se caracterizan por congregar a miles de individuos. El nido generalmente es de barro, en forma de cono truncado, con una depresión en el centro.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6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857224" y="571480"/>
            <a:ext cx="142876" cy="585791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143900" y="357166"/>
            <a:ext cx="214314" cy="5929354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3759496103_7d89fe5b72_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0"/>
            <a:ext cx="7143800" cy="6858000"/>
          </a:xfrm>
          <a:prstGeom prst="rect">
            <a:avLst/>
          </a:prstGeom>
        </p:spPr>
      </p:pic>
      <p:sp>
        <p:nvSpPr>
          <p:cNvPr id="19" name="18 Rectángulo redondeado"/>
          <p:cNvSpPr/>
          <p:nvPr/>
        </p:nvSpPr>
        <p:spPr>
          <a:xfrm>
            <a:off x="428596" y="285728"/>
            <a:ext cx="142876" cy="6357982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 redondeado"/>
          <p:cNvSpPr/>
          <p:nvPr/>
        </p:nvSpPr>
        <p:spPr>
          <a:xfrm>
            <a:off x="8572528" y="214290"/>
            <a:ext cx="142876" cy="6357982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000100" y="0"/>
            <a:ext cx="7072362" cy="6858000"/>
          </a:xfrm>
          <a:prstGeom prst="rect">
            <a:avLst/>
          </a:prstGeom>
          <a:solidFill>
            <a:schemeClr val="bg1">
              <a:lumMod val="65000"/>
              <a:lumOff val="3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000100" y="0"/>
            <a:ext cx="7143800" cy="6858000"/>
          </a:xfrm>
          <a:prstGeom prst="rect">
            <a:avLst/>
          </a:prstGeom>
          <a:solidFill>
            <a:srgbClr val="FF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CuadroTexto"/>
          <p:cNvSpPr txBox="1"/>
          <p:nvPr/>
        </p:nvSpPr>
        <p:spPr>
          <a:xfrm>
            <a:off x="5000628" y="428604"/>
            <a:ext cx="3214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puesta de huevos se produce entre noviembre y febrero, según la localidad, las fluctuaciones en el nivel de las aguas y la especie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9" grpId="0" animBg="1"/>
      <p:bldP spid="20" grpId="0" animBg="1"/>
      <p:bldP spid="22" grpId="0" animBg="1"/>
      <p:bldP spid="23" grpId="0" animBg="1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714348" y="285728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286776" y="357166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2147211558_ec3db93b13_o.jpg"/>
          <p:cNvPicPr>
            <a:picLocks noChangeAspect="1"/>
          </p:cNvPicPr>
          <p:nvPr/>
        </p:nvPicPr>
        <p:blipFill>
          <a:blip r:embed="rId4">
            <a:lum bright="-10000"/>
          </a:blip>
          <a:stretch>
            <a:fillRect/>
          </a:stretch>
        </p:blipFill>
        <p:spPr>
          <a:xfrm>
            <a:off x="857224" y="0"/>
            <a:ext cx="7397505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857224" y="0"/>
            <a:ext cx="7429552" cy="6858000"/>
          </a:xfrm>
          <a:prstGeom prst="rect">
            <a:avLst/>
          </a:prstGeom>
          <a:solidFill>
            <a:schemeClr val="tx1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7224" y="0"/>
            <a:ext cx="7429552" cy="685800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1071538" y="2357430"/>
            <a:ext cx="35004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hembra pone un solo huevo en la depresión central del nido. El huevo es ovalado y de color blanco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 animBg="1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Imagen36.jpg"/>
          <p:cNvPicPr>
            <a:picLocks noChangeAspect="1"/>
          </p:cNvPicPr>
          <p:nvPr/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857232"/>
            <a:ext cx="9144000" cy="1071570"/>
          </a:xfrm>
          <a:prstGeom prst="rect">
            <a:avLst/>
          </a:prstGeom>
          <a:solidFill>
            <a:srgbClr val="FF7757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2143116"/>
            <a:ext cx="9144000" cy="1143008"/>
          </a:xfrm>
          <a:prstGeom prst="rect">
            <a:avLst/>
          </a:prstGeom>
          <a:solidFill>
            <a:srgbClr val="FF0000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4786322"/>
            <a:ext cx="9144000" cy="1000132"/>
          </a:xfrm>
          <a:prstGeom prst="rect">
            <a:avLst/>
          </a:prstGeom>
          <a:solidFill>
            <a:srgbClr val="FF7757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3500438"/>
            <a:ext cx="9144000" cy="1000132"/>
          </a:xfrm>
          <a:prstGeom prst="rect">
            <a:avLst/>
          </a:prstGeom>
          <a:solidFill>
            <a:srgbClr val="FF0000">
              <a:alpha val="7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uadroTexto"/>
          <p:cNvSpPr txBox="1"/>
          <p:nvPr/>
        </p:nvSpPr>
        <p:spPr>
          <a:xfrm>
            <a:off x="6000728" y="714356"/>
            <a:ext cx="314327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 la incubación participan ambos padres. </a:t>
            </a:r>
          </a:p>
          <a:p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Después de unos 30 días de incubación, nace el pichón, cubierto de plumón blanco, con pico recto y de color naranja fuerte a rojizo, del mismo color que </a:t>
            </a:r>
            <a:r>
              <a:rPr lang="es-ES" sz="28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laa</a:t>
            </a:r>
            <a:r>
              <a:rPr lang="es-ES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patas. </a:t>
            </a:r>
            <a:endParaRPr lang="es-E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5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5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785786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215338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3843950330_e459fed50b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662" y="0"/>
            <a:ext cx="728667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8" name="17 Rectángulo"/>
          <p:cNvSpPr/>
          <p:nvPr/>
        </p:nvSpPr>
        <p:spPr>
          <a:xfrm>
            <a:off x="928662" y="0"/>
            <a:ext cx="3643338" cy="3429000"/>
          </a:xfrm>
          <a:prstGeom prst="rect">
            <a:avLst/>
          </a:prstGeom>
          <a:solidFill>
            <a:schemeClr val="accent3">
              <a:lumMod val="75000"/>
              <a:alpha val="8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4572000" y="3429000"/>
            <a:ext cx="3643338" cy="3429000"/>
          </a:xfrm>
          <a:prstGeom prst="rect">
            <a:avLst/>
          </a:prstGeom>
          <a:solidFill>
            <a:schemeClr val="accent3">
              <a:lumMod val="75000"/>
              <a:alpha val="84706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928662" y="3429000"/>
            <a:ext cx="3643338" cy="3429000"/>
          </a:xfrm>
          <a:prstGeom prst="rect">
            <a:avLst/>
          </a:prstGeom>
          <a:solidFill>
            <a:srgbClr val="FF0000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4572000" y="0"/>
            <a:ext cx="3643338" cy="3429000"/>
          </a:xfrm>
          <a:prstGeom prst="rect">
            <a:avLst/>
          </a:prstGeom>
          <a:solidFill>
            <a:srgbClr val="FF0000">
              <a:alpha val="8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1071538" y="3714752"/>
            <a:ext cx="7143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pichón es precoz y permanece en el nido durante pocos días siendo alimentado por ambos padres. Después de una semana o más días de vida, los pichones se reúnen en </a:t>
            </a:r>
            <a:r>
              <a:rPr lang="es-ES" sz="2400" dirty="0" err="1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creches</a:t>
            </a:r>
            <a:r>
              <a:rPr lang="es-ES" sz="2400" dirty="0" smtClean="0">
                <a:ln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o parvadas de hasta miles de individuos que permanecen juntos, vigilados por algunos adultos</a:t>
            </a:r>
            <a:endParaRPr lang="es-ES" sz="2400" dirty="0">
              <a:ln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Imagen4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38062" cy="557214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chemeClr val="bg1">
              <a:alpha val="63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FF3300">
              <a:alpha val="6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CuadroTexto"/>
          <p:cNvSpPr txBox="1"/>
          <p:nvPr/>
        </p:nvSpPr>
        <p:spPr>
          <a:xfrm>
            <a:off x="0" y="50004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Luego de algunas semanas, los pichones ya han cambiado de aspecto. El color del plumaje se ha vuelto gris y las patas negras, y el pico se va curvando hasta parecerse a los de los padres.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2786050" y="-1000156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4111431785_0eaf072bcb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</p:spPr>
      </p:pic>
      <p:sp>
        <p:nvSpPr>
          <p:cNvPr id="21" name="20 Rectángulo redondeado"/>
          <p:cNvSpPr/>
          <p:nvPr/>
        </p:nvSpPr>
        <p:spPr>
          <a:xfrm>
            <a:off x="0" y="571480"/>
            <a:ext cx="9144000" cy="5572164"/>
          </a:xfrm>
          <a:prstGeom prst="roundRect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 redondeado"/>
          <p:cNvSpPr/>
          <p:nvPr/>
        </p:nvSpPr>
        <p:spPr>
          <a:xfrm>
            <a:off x="285720" y="785794"/>
            <a:ext cx="8572528" cy="5143536"/>
          </a:xfrm>
          <a:prstGeom prst="roundRect">
            <a:avLst/>
          </a:prstGeom>
          <a:solidFill>
            <a:srgbClr val="FF380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CuadroTexto"/>
          <p:cNvSpPr txBox="1"/>
          <p:nvPr/>
        </p:nvSpPr>
        <p:spPr>
          <a:xfrm>
            <a:off x="500034" y="1142984"/>
            <a:ext cx="342902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parvadas se mantienen unidas hasta los tres meses de vida, momento en los juveniles están en condiciones de valerse por sus propios medios.</a:t>
            </a:r>
          </a:p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571472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429652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4502772934_19bb1afb21_o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0"/>
            <a:ext cx="771530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6" name="15 Rectángulo"/>
          <p:cNvSpPr/>
          <p:nvPr/>
        </p:nvSpPr>
        <p:spPr>
          <a:xfrm>
            <a:off x="714348" y="0"/>
            <a:ext cx="1143008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1857356" y="0"/>
            <a:ext cx="1143008" cy="6858000"/>
          </a:xfrm>
          <a:prstGeom prst="rect">
            <a:avLst/>
          </a:prstGeom>
          <a:solidFill>
            <a:srgbClr val="FF3809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3000364" y="0"/>
            <a:ext cx="1071570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4071934" y="0"/>
            <a:ext cx="1143008" cy="6858000"/>
          </a:xfrm>
          <a:prstGeom prst="rect">
            <a:avLst/>
          </a:prstGeom>
          <a:solidFill>
            <a:srgbClr val="FF3809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214942" y="0"/>
            <a:ext cx="1143008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6357950" y="0"/>
            <a:ext cx="1071570" cy="6858000"/>
          </a:xfrm>
          <a:prstGeom prst="rect">
            <a:avLst/>
          </a:prstGeom>
          <a:solidFill>
            <a:srgbClr val="FF3809">
              <a:alpha val="62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429520" y="0"/>
            <a:ext cx="1000132" cy="6858000"/>
          </a:xfrm>
          <a:prstGeom prst="rect">
            <a:avLst/>
          </a:prstGeom>
          <a:solidFill>
            <a:schemeClr val="bg1">
              <a:alpha val="62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uadroTexto"/>
          <p:cNvSpPr txBox="1"/>
          <p:nvPr/>
        </p:nvSpPr>
        <p:spPr>
          <a:xfrm>
            <a:off x="785786" y="500042"/>
            <a:ext cx="75724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Pasado el período juvenil, los flamencos tienen escasos depredadores naturales, entre ellos, el zorro andino. Sin embargo, en las primeras etapas de su desarrollo, los huevos y los pichones son el alimento preferido del halcón maría o </a:t>
            </a:r>
            <a:r>
              <a:rPr lang="es-ES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allkamari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y la gaviota andina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500034" y="6215082"/>
            <a:ext cx="8358246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Imagen3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2918"/>
            <a:ext cx="9144000" cy="5500726"/>
          </a:xfrm>
          <a:prstGeom prst="rect">
            <a:avLst/>
          </a:prstGeom>
        </p:spPr>
      </p:pic>
      <p:sp>
        <p:nvSpPr>
          <p:cNvPr id="21" name="20 Elipse"/>
          <p:cNvSpPr/>
          <p:nvPr/>
        </p:nvSpPr>
        <p:spPr>
          <a:xfrm>
            <a:off x="0" y="571480"/>
            <a:ext cx="8858280" cy="5572164"/>
          </a:xfrm>
          <a:prstGeom prst="ellipse">
            <a:avLst/>
          </a:prstGeom>
          <a:solidFill>
            <a:schemeClr val="accent6">
              <a:lumMod val="75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0" y="571480"/>
            <a:ext cx="8858280" cy="5500726"/>
          </a:xfrm>
          <a:prstGeom prst="ellipse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4500570"/>
            <a:ext cx="8501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flamencos ya llevan existiendo desde hace mucho tiempo. Los fósiles encontrados indican que por lo menos desde el Mioceno (hace aproximadamente 10 millones de años).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857224" y="642918"/>
            <a:ext cx="142876" cy="5643602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7929586" y="571480"/>
            <a:ext cx="214314" cy="5643602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5174860403_4931c1c2fd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0"/>
            <a:ext cx="6858048" cy="6858000"/>
          </a:xfrm>
          <a:prstGeom prst="rect">
            <a:avLst/>
          </a:prstGeom>
        </p:spPr>
      </p:pic>
      <p:sp>
        <p:nvSpPr>
          <p:cNvPr id="16" name="15 Rectángulo redondeado"/>
          <p:cNvSpPr/>
          <p:nvPr/>
        </p:nvSpPr>
        <p:spPr>
          <a:xfrm>
            <a:off x="428596" y="357166"/>
            <a:ext cx="142876" cy="6143668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>
            <a:off x="8501090" y="357166"/>
            <a:ext cx="142876" cy="6143668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1071538" y="0"/>
            <a:ext cx="6929486" cy="6858000"/>
          </a:xfrm>
          <a:prstGeom prst="rect">
            <a:avLst/>
          </a:prstGeom>
          <a:solidFill>
            <a:schemeClr val="accent6">
              <a:lumMod val="75000"/>
              <a:alpha val="5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357290" y="285728"/>
            <a:ext cx="6143668" cy="6215082"/>
          </a:xfrm>
          <a:prstGeom prst="rect">
            <a:avLst/>
          </a:prstGeom>
          <a:solidFill>
            <a:srgbClr val="FF3809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643042" y="571480"/>
            <a:ext cx="5438812" cy="5581664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071670" y="1000108"/>
            <a:ext cx="4643470" cy="4714908"/>
          </a:xfrm>
          <a:prstGeom prst="rect">
            <a:avLst/>
          </a:prstGeom>
          <a:solidFill>
            <a:srgbClr val="FF7757">
              <a:alpha val="5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uadroTexto"/>
          <p:cNvSpPr txBox="1"/>
          <p:nvPr/>
        </p:nvSpPr>
        <p:spPr>
          <a:xfrm>
            <a:off x="1071538" y="357166"/>
            <a:ext cx="67866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flamencos son grandes aves (80-145 cm) con un largo cuello, grandes alas, una corta cola y largas patas. Tienen unos dedos cortos, provistos de membranas interdigitales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928662" y="0"/>
            <a:ext cx="214314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7929586" y="0"/>
            <a:ext cx="214314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8929718" y="0"/>
            <a:ext cx="214282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4651434475_84a28b0a49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0"/>
            <a:ext cx="6786610" cy="6858000"/>
          </a:xfrm>
          <a:prstGeom prst="rect">
            <a:avLst/>
          </a:prstGeom>
          <a:ln>
            <a:noFill/>
          </a:ln>
        </p:spPr>
      </p:pic>
      <p:sp>
        <p:nvSpPr>
          <p:cNvPr id="18" name="17 Rectángulo redondeado"/>
          <p:cNvSpPr/>
          <p:nvPr/>
        </p:nvSpPr>
        <p:spPr>
          <a:xfrm>
            <a:off x="428596" y="357166"/>
            <a:ext cx="214314" cy="5929354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>
            <a:off x="8429652" y="428604"/>
            <a:ext cx="214314" cy="585791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1285852" y="0"/>
            <a:ext cx="3643338" cy="4071942"/>
          </a:xfrm>
          <a:prstGeom prst="triangl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1142976" y="0"/>
            <a:ext cx="1071570" cy="6858000"/>
          </a:xfrm>
          <a:prstGeom prst="rect">
            <a:avLst/>
          </a:prstGeom>
          <a:solidFill>
            <a:srgbClr val="FF00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2357422" y="0"/>
            <a:ext cx="928694" cy="6858000"/>
          </a:xfrm>
          <a:prstGeom prst="rect">
            <a:avLst/>
          </a:prstGeom>
          <a:solidFill>
            <a:srgbClr val="FF00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3357554" y="0"/>
            <a:ext cx="1071570" cy="6858000"/>
          </a:xfrm>
          <a:prstGeom prst="rect">
            <a:avLst/>
          </a:prstGeom>
          <a:solidFill>
            <a:srgbClr val="FF00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500562" y="0"/>
            <a:ext cx="1071570" cy="6858000"/>
          </a:xfrm>
          <a:prstGeom prst="rect">
            <a:avLst/>
          </a:prstGeom>
          <a:solidFill>
            <a:srgbClr val="FF00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715008" y="0"/>
            <a:ext cx="1071570" cy="6858000"/>
          </a:xfrm>
          <a:prstGeom prst="rect">
            <a:avLst/>
          </a:prstGeom>
          <a:solidFill>
            <a:srgbClr val="FF00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929454" y="0"/>
            <a:ext cx="1071570" cy="6858000"/>
          </a:xfrm>
          <a:prstGeom prst="rect">
            <a:avLst/>
          </a:prstGeom>
          <a:solidFill>
            <a:srgbClr val="FF0000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uadroTexto"/>
          <p:cNvSpPr txBox="1"/>
          <p:nvPr/>
        </p:nvSpPr>
        <p:spPr>
          <a:xfrm>
            <a:off x="1428728" y="4919008"/>
            <a:ext cx="67866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El peso de un flamenco alcanza los 1'9 hasta 3 kg. Los machos son más grandes que las hembras -en algunas especies esto es incluso muy apreciable- y, también es la única diferencia visible entre ambos sexos.</a:t>
            </a:r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3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2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45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4939407710_f4de78c592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2918"/>
            <a:ext cx="9020175" cy="542928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28596" y="857232"/>
            <a:ext cx="8358246" cy="5072098"/>
          </a:xfrm>
          <a:prstGeom prst="rect">
            <a:avLst/>
          </a:prstGeom>
          <a:solidFill>
            <a:srgbClr val="FF775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uadroTexto"/>
          <p:cNvSpPr txBox="1"/>
          <p:nvPr/>
        </p:nvSpPr>
        <p:spPr>
          <a:xfrm>
            <a:off x="5286380" y="500042"/>
            <a:ext cx="385762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se ve a un flamenco parece algo estrambótico, pero cuando se contempla un enorme grupo de estas aves, se escenifica un espectáculo que quita el aliento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500034" y="214290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358214" y="357166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5769858412_b3ddd8f23c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10" y="0"/>
            <a:ext cx="7715304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642910" y="0"/>
            <a:ext cx="3786214" cy="6858000"/>
          </a:xfrm>
          <a:prstGeom prst="rect">
            <a:avLst/>
          </a:prstGeom>
          <a:solidFill>
            <a:srgbClr val="FF380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429124" y="0"/>
            <a:ext cx="3929090" cy="6858000"/>
          </a:xfrm>
          <a:prstGeom prst="rect">
            <a:avLst/>
          </a:prstGeom>
          <a:solidFill>
            <a:srgbClr val="FF775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1071538" y="4286256"/>
            <a:ext cx="7072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19 CuadroTexto"/>
          <p:cNvSpPr txBox="1"/>
          <p:nvPr/>
        </p:nvSpPr>
        <p:spPr>
          <a:xfrm>
            <a:off x="1357290" y="4357694"/>
            <a:ext cx="50720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6" grpId="1" animBg="1"/>
      <p:bldP spid="16" grpId="2" animBg="1"/>
      <p:bldP spid="18" grpId="0" animBg="1"/>
      <p:bldP spid="18" grpId="1" animBg="1"/>
      <p:bldP spid="18" grpId="2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4821562394_2af055e1fc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715039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642918"/>
            <a:ext cx="4500562" cy="2786082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500562" y="3429000"/>
            <a:ext cx="4643438" cy="285752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3429000"/>
            <a:ext cx="4500562" cy="2857520"/>
          </a:xfrm>
          <a:prstGeom prst="rect">
            <a:avLst/>
          </a:prstGeom>
          <a:solidFill>
            <a:srgbClr val="FF3809">
              <a:alpha val="70000"/>
            </a:srgbClr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500562" y="642918"/>
            <a:ext cx="4643438" cy="2786082"/>
          </a:xfrm>
          <a:prstGeom prst="rect">
            <a:avLst/>
          </a:prstGeom>
          <a:solidFill>
            <a:srgbClr val="FF3809">
              <a:alpha val="70000"/>
            </a:srgbClr>
          </a:solidFill>
          <a:ln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uadroTexto"/>
          <p:cNvSpPr txBox="1"/>
          <p:nvPr/>
        </p:nvSpPr>
        <p:spPr>
          <a:xfrm>
            <a:off x="357158" y="500042"/>
            <a:ext cx="635798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 plumaje rosa y rojo caramelo con negras remeras los hacen muy vistosos y se distinguen muy bien de otras especies de aves. Las patas, pico y cara son rojas, rosas, naranjas o amarillas. El flamenco rojo es el más rico en su colorido.</a:t>
            </a:r>
          </a:p>
          <a:p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571472" y="357166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429652" y="214290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6162290017_8168c19299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786" y="0"/>
            <a:ext cx="7643866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785786" y="0"/>
            <a:ext cx="2500330" cy="2285992"/>
          </a:xfrm>
          <a:prstGeom prst="rect">
            <a:avLst/>
          </a:prstGeom>
          <a:solidFill>
            <a:srgbClr val="FF3809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3286116" y="0"/>
            <a:ext cx="2643206" cy="2285992"/>
          </a:xfrm>
          <a:prstGeom prst="rect">
            <a:avLst/>
          </a:prstGeom>
          <a:solidFill>
            <a:srgbClr val="FF3809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929322" y="0"/>
            <a:ext cx="2500330" cy="2285992"/>
          </a:xfrm>
          <a:prstGeom prst="rect">
            <a:avLst/>
          </a:prstGeom>
          <a:solidFill>
            <a:srgbClr val="FF3809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85786" y="2285992"/>
            <a:ext cx="2500330" cy="2357454"/>
          </a:xfrm>
          <a:prstGeom prst="rect">
            <a:avLst/>
          </a:prstGeom>
          <a:solidFill>
            <a:srgbClr val="FF3809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86116" y="2285992"/>
            <a:ext cx="2643206" cy="2357454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929322" y="2285992"/>
            <a:ext cx="2500330" cy="2357454"/>
          </a:xfrm>
          <a:prstGeom prst="rect">
            <a:avLst/>
          </a:prstGeom>
          <a:solidFill>
            <a:srgbClr val="FF3809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85786" y="4643446"/>
            <a:ext cx="2500330" cy="2214554"/>
          </a:xfrm>
          <a:prstGeom prst="rect">
            <a:avLst/>
          </a:prstGeom>
          <a:solidFill>
            <a:srgbClr val="FF3809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286116" y="4643446"/>
            <a:ext cx="2643206" cy="2214554"/>
          </a:xfrm>
          <a:prstGeom prst="rect">
            <a:avLst/>
          </a:prstGeom>
          <a:solidFill>
            <a:srgbClr val="FF3809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929322" y="4643446"/>
            <a:ext cx="2500330" cy="2214554"/>
          </a:xfrm>
          <a:prstGeom prst="rect">
            <a:avLst/>
          </a:prstGeom>
          <a:solidFill>
            <a:srgbClr val="FF3809"/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uadroTexto"/>
          <p:cNvSpPr txBox="1"/>
          <p:nvPr/>
        </p:nvSpPr>
        <p:spPr>
          <a:xfrm>
            <a:off x="5000628" y="3811012"/>
            <a:ext cx="32861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 desarrollado pico está doblado hacia abajo en el centro. El pico superior es pequeño y se acopla como un tiesto sobre el gran pico inferior con forma de canaleta. 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0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3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6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642910" y="285728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358214" y="285728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1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3042" y="0"/>
            <a:ext cx="5928919" cy="6858000"/>
          </a:xfrm>
          <a:prstGeom prst="rect">
            <a:avLst/>
          </a:prstGeom>
        </p:spPr>
      </p:pic>
      <p:sp>
        <p:nvSpPr>
          <p:cNvPr id="16" name="15 Extracto"/>
          <p:cNvSpPr/>
          <p:nvPr/>
        </p:nvSpPr>
        <p:spPr>
          <a:xfrm>
            <a:off x="1571604" y="0"/>
            <a:ext cx="6000792" cy="6858000"/>
          </a:xfrm>
          <a:prstGeom prst="flowChartExtract">
            <a:avLst/>
          </a:prstGeom>
          <a:solidFill>
            <a:srgbClr val="FF3809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V="1">
            <a:off x="1643042" y="0"/>
            <a:ext cx="2928958" cy="6858000"/>
          </a:xfrm>
          <a:prstGeom prst="rtTriangle">
            <a:avLst/>
          </a:prstGeom>
          <a:solidFill>
            <a:srgbClr val="FF775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 flipV="1">
            <a:off x="4572000" y="0"/>
            <a:ext cx="2990872" cy="6858000"/>
          </a:xfrm>
          <a:prstGeom prst="rtTriangle">
            <a:avLst/>
          </a:prstGeom>
          <a:solidFill>
            <a:srgbClr val="FF7757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4286248" y="3571876"/>
            <a:ext cx="321471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Tanto el pico superior como el inferior tienen unas hendiduras (una especie de estructura con forma de peine), y la lengua es gruesa y esta provista de salientes.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 animBg="1"/>
      <p:bldP spid="19" grpId="0" animBg="1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Imagen24.jpg"/>
          <p:cNvPicPr>
            <a:picLocks noChangeAspect="1"/>
          </p:cNvPicPr>
          <p:nvPr/>
        </p:nvPicPr>
        <p:blipFill>
          <a:blip r:embed="rId4"/>
          <a:srcRect l="3125" t="5179" r="3125" b="4187"/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642918"/>
            <a:ext cx="9144000" cy="5500726"/>
          </a:xfrm>
          <a:prstGeom prst="rect">
            <a:avLst/>
          </a:prstGeom>
          <a:solidFill>
            <a:srgbClr val="FF3809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4857752" y="714356"/>
            <a:ext cx="42862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precioso color rojo del plumaje aparece por la gran cantidad de pigmentos carotenos (lo mismo que existe en las zanahorias) en las algas que las aves ingieren directa o indirectamente (a través del alimento).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2236192493_bebc6a9020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00042"/>
            <a:ext cx="9144000" cy="2786082"/>
          </a:xfrm>
          <a:prstGeom prst="rect">
            <a:avLst/>
          </a:prstGeom>
          <a:solidFill>
            <a:srgbClr val="FF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3286124"/>
            <a:ext cx="9144000" cy="2857520"/>
          </a:xfrm>
          <a:prstGeom prst="rect">
            <a:avLst/>
          </a:prstGeom>
          <a:solidFill>
            <a:srgbClr val="FF33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uadroTexto"/>
          <p:cNvSpPr txBox="1"/>
          <p:nvPr/>
        </p:nvSpPr>
        <p:spPr>
          <a:xfrm>
            <a:off x="357158" y="714356"/>
            <a:ext cx="450059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aves jóvenes en su primer plumaje tienen un color gris con dibujos marrones y rosas, y las patas y pico son negros.</a:t>
            </a:r>
          </a:p>
          <a:p>
            <a:endParaRPr lang="es-ES" sz="2400" dirty="0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1500166" y="357166"/>
            <a:ext cx="142876" cy="6215106"/>
          </a:xfrm>
          <a:prstGeom prst="round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7858148" y="285728"/>
            <a:ext cx="142876" cy="6215106"/>
          </a:xfrm>
          <a:prstGeom prst="round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2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3042" y="0"/>
            <a:ext cx="6215106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1857356" y="0"/>
            <a:ext cx="5786478" cy="6858000"/>
          </a:xfrm>
          <a:prstGeom prst="rect">
            <a:avLst/>
          </a:prstGeom>
          <a:solidFill>
            <a:srgbClr val="FF3809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500298" y="0"/>
            <a:ext cx="4581556" cy="6858000"/>
          </a:xfrm>
          <a:prstGeom prst="rect">
            <a:avLst/>
          </a:prstGeom>
          <a:solidFill>
            <a:srgbClr val="FF7757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2143108" y="3429000"/>
            <a:ext cx="45720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incubación en pequeños grupos es casi desconocida; una excepción es el flamenco rojo donde la población isleña sobre las islas de los Galápagos incuban en pequeños grupos de 3-5 parejas.</a:t>
            </a:r>
          </a:p>
          <a:p>
            <a:endParaRPr lang="es-ES" sz="2400" dirty="0"/>
          </a:p>
        </p:txBody>
      </p:sp>
    </p:spTree>
  </p:cSld>
  <p:clrMapOvr>
    <a:masterClrMapping/>
  </p:clrMapOvr>
  <p:transition advTm="20000">
    <p:sndAc>
      <p:stSnd>
        <p:snd r:embed="rId2" name="Canto Pajarit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 animBg="1"/>
      <p:bldP spid="1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Flamingos Volando_80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FF380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FF380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CuadroTexto"/>
          <p:cNvSpPr txBox="1"/>
          <p:nvPr/>
        </p:nvSpPr>
        <p:spPr>
          <a:xfrm>
            <a:off x="285720" y="4357694"/>
            <a:ext cx="850112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flamencos nadan y vuelan muy bien; para levantar el vuelo si que necesitan correr un buen trozo. Durante el vuelo mantienen la patas y el cuello estirados. Sólo realizan la muda de sus plumas una vez al año.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0"/>
                            </p:stCondLst>
                            <p:childTnLst>
                              <p:par>
                                <p:cTn id="4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Flamingo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571480"/>
            <a:ext cx="9144001" cy="5643602"/>
          </a:xfrm>
          <a:prstGeom prst="rect">
            <a:avLst/>
          </a:prstGeom>
          <a:ln>
            <a:noFill/>
          </a:ln>
        </p:spPr>
      </p:pic>
      <p:sp>
        <p:nvSpPr>
          <p:cNvPr id="21" name="20 Rectángulo"/>
          <p:cNvSpPr/>
          <p:nvPr/>
        </p:nvSpPr>
        <p:spPr>
          <a:xfrm>
            <a:off x="3214678" y="571480"/>
            <a:ext cx="1071538" cy="5643602"/>
          </a:xfrm>
          <a:prstGeom prst="rect">
            <a:avLst/>
          </a:prstGeom>
          <a:solidFill>
            <a:srgbClr val="FF3300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286248" y="571480"/>
            <a:ext cx="1214414" cy="5643602"/>
          </a:xfrm>
          <a:prstGeom prst="rect">
            <a:avLst/>
          </a:prstGeom>
          <a:solidFill>
            <a:srgbClr val="FF3300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500694" y="571480"/>
            <a:ext cx="1285884" cy="5643602"/>
          </a:xfrm>
          <a:prstGeom prst="rect">
            <a:avLst/>
          </a:prstGeom>
          <a:solidFill>
            <a:srgbClr val="FF3300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6786578" y="571480"/>
            <a:ext cx="1214414" cy="5643602"/>
          </a:xfrm>
          <a:prstGeom prst="rect">
            <a:avLst/>
          </a:prstGeom>
          <a:solidFill>
            <a:srgbClr val="FF3300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8001024" y="571480"/>
            <a:ext cx="1142976" cy="5643602"/>
          </a:xfrm>
          <a:prstGeom prst="rect">
            <a:avLst/>
          </a:prstGeom>
          <a:solidFill>
            <a:srgbClr val="FF3300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2143108" y="571480"/>
            <a:ext cx="1071538" cy="5643602"/>
          </a:xfrm>
          <a:prstGeom prst="rect">
            <a:avLst/>
          </a:prstGeom>
          <a:solidFill>
            <a:srgbClr val="FF3300">
              <a:alpha val="66000"/>
            </a:srgbClr>
          </a:solidFill>
          <a:ln>
            <a:solidFill>
              <a:srgbClr val="FF7757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1071538" y="571480"/>
            <a:ext cx="1071538" cy="5643602"/>
          </a:xfrm>
          <a:prstGeom prst="rect">
            <a:avLst/>
          </a:prstGeom>
          <a:solidFill>
            <a:srgbClr val="FF3300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Rectángulo"/>
          <p:cNvSpPr/>
          <p:nvPr/>
        </p:nvSpPr>
        <p:spPr>
          <a:xfrm>
            <a:off x="0" y="571480"/>
            <a:ext cx="1071538" cy="5643602"/>
          </a:xfrm>
          <a:prstGeom prst="rect">
            <a:avLst/>
          </a:prstGeom>
          <a:solidFill>
            <a:srgbClr val="FF3300">
              <a:alpha val="66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uadroTexto"/>
          <p:cNvSpPr txBox="1"/>
          <p:nvPr/>
        </p:nvSpPr>
        <p:spPr>
          <a:xfrm>
            <a:off x="5143504" y="1000108"/>
            <a:ext cx="36433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flamencos dejan oír un sonido parecido al de los gansos, y diversas llamadas de trompetas y pitos.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2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2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8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37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40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6" presetClass="exit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43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928662" y="285728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072462" y="357166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1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0"/>
            <a:ext cx="7007568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1071538" y="0"/>
            <a:ext cx="7000924" cy="6858000"/>
          </a:xfrm>
          <a:prstGeom prst="rect">
            <a:avLst/>
          </a:prstGeom>
          <a:solidFill>
            <a:srgbClr val="FF7757">
              <a:alpha val="4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571604" y="357166"/>
            <a:ext cx="6010316" cy="6081730"/>
          </a:xfrm>
          <a:prstGeom prst="rect">
            <a:avLst/>
          </a:prstGeom>
          <a:solidFill>
            <a:srgbClr val="FF3300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3428992" y="4214818"/>
            <a:ext cx="41434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flamencos buscan su alimento de una única forma. Pliegan su cuello de modo que su pico queda colgando al revés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 animBg="1"/>
      <p:bldP spid="19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Imagen2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1428736"/>
            <a:ext cx="9144000" cy="785818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2285992"/>
            <a:ext cx="9144000" cy="857256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3214686"/>
            <a:ext cx="9144000" cy="928694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4286256"/>
            <a:ext cx="9144000" cy="928694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0" y="5357826"/>
            <a:ext cx="9144000" cy="857256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0" y="571480"/>
            <a:ext cx="9144000" cy="785818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CuadroTexto"/>
          <p:cNvSpPr txBox="1"/>
          <p:nvPr/>
        </p:nvSpPr>
        <p:spPr>
          <a:xfrm>
            <a:off x="357158" y="642918"/>
            <a:ext cx="62151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El alimento  es introducido en el lodo y con la mandíbula inferior lo bombean a través por las hendiduras del pico superior, mientras su lengua con sus salientes trabaja como un colador.</a:t>
            </a:r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4" dur="5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7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4598793162_fb055deaf0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2918"/>
            <a:ext cx="9144000" cy="5500726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642918"/>
            <a:ext cx="9144000" cy="5500726"/>
          </a:xfrm>
          <a:prstGeom prst="rect">
            <a:avLst/>
          </a:prstGeom>
          <a:solidFill>
            <a:srgbClr val="FF3809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CuadroTexto"/>
          <p:cNvSpPr txBox="1"/>
          <p:nvPr/>
        </p:nvSpPr>
        <p:spPr>
          <a:xfrm>
            <a:off x="6000728" y="928670"/>
            <a:ext cx="314327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Caracoles, moluscos y plantas acuáticas son bombeados de esta forma hacia el interior junto con el lodo y el agua y el colador evita que los grandes trozos sean ingeridos.</a:t>
            </a:r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0"/>
                            </p:stCondLst>
                            <p:childTnLst>
                              <p:par>
                                <p:cTn id="28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Imagen39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1571604" y="357166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7715272" y="285728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1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0"/>
            <a:ext cx="6000792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1714480" y="0"/>
            <a:ext cx="6000792" cy="6858000"/>
          </a:xfrm>
          <a:prstGeom prst="rect">
            <a:avLst/>
          </a:prstGeom>
          <a:solidFill>
            <a:srgbClr val="FF0000">
              <a:alpha val="75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214546" y="500042"/>
            <a:ext cx="5081622" cy="5795978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CuadroTexto"/>
          <p:cNvSpPr txBox="1"/>
          <p:nvPr/>
        </p:nvSpPr>
        <p:spPr>
          <a:xfrm>
            <a:off x="2285984" y="4214818"/>
            <a:ext cx="507209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Los flamencos pequeños (pequeño, James y el flamenco de los Andes), que poseen un pico con profundas hendiduras, filtran sobre todo pequeños trozos de algas.</a:t>
            </a:r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 animBg="1"/>
      <p:bldP spid="1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1142976" y="357166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7786710" y="357166"/>
            <a:ext cx="214314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1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52" y="0"/>
            <a:ext cx="6572296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1285852" y="0"/>
            <a:ext cx="6572296" cy="6858000"/>
          </a:xfrm>
          <a:prstGeom prst="rect">
            <a:avLst/>
          </a:prstGeom>
          <a:solidFill>
            <a:srgbClr val="FF3809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CuadroTexto"/>
          <p:cNvSpPr txBox="1"/>
          <p:nvPr/>
        </p:nvSpPr>
        <p:spPr>
          <a:xfrm>
            <a:off x="3000364" y="4572008"/>
            <a:ext cx="47149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gran tamaño de sus patas y cuello le sirven al flamenco para que pueda buscar su alimento en aguas más profundas que otras especies de aves, por lo que la concurrencia es menor.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500034" y="214290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358214" y="285728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12.jpg"/>
          <p:cNvPicPr>
            <a:picLocks noChangeAspect="1"/>
          </p:cNvPicPr>
          <p:nvPr/>
        </p:nvPicPr>
        <p:blipFill>
          <a:blip r:embed="rId4">
            <a:lum contrast="10000"/>
          </a:blip>
          <a:stretch>
            <a:fillRect/>
          </a:stretch>
        </p:blipFill>
        <p:spPr>
          <a:xfrm>
            <a:off x="1428728" y="0"/>
            <a:ext cx="6340439" cy="6858000"/>
          </a:xfrm>
          <a:prstGeom prst="rect">
            <a:avLst/>
          </a:prstGeom>
        </p:spPr>
      </p:pic>
      <p:sp>
        <p:nvSpPr>
          <p:cNvPr id="16" name="15 Triángulo rectángulo"/>
          <p:cNvSpPr/>
          <p:nvPr/>
        </p:nvSpPr>
        <p:spPr>
          <a:xfrm>
            <a:off x="1428728" y="0"/>
            <a:ext cx="6357982" cy="6858000"/>
          </a:xfrm>
          <a:prstGeom prst="rtTriangle">
            <a:avLst/>
          </a:prstGeom>
          <a:solidFill>
            <a:srgbClr val="FF33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 flipH="1" flipV="1">
            <a:off x="1428728" y="0"/>
            <a:ext cx="6277020" cy="6858000"/>
          </a:xfrm>
          <a:prstGeom prst="rtTriangle">
            <a:avLst/>
          </a:prstGeom>
          <a:solidFill>
            <a:srgbClr val="FF7757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>
            <a:off x="1285852" y="428604"/>
            <a:ext cx="142876" cy="5786478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 redondeado"/>
          <p:cNvSpPr/>
          <p:nvPr/>
        </p:nvSpPr>
        <p:spPr>
          <a:xfrm>
            <a:off x="7715272" y="500042"/>
            <a:ext cx="142876" cy="5786478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9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 animBg="1"/>
      <p:bldP spid="19" grpId="0" animBg="1"/>
      <p:bldP spid="2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Imagen2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650017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9144000" cy="5715040"/>
          </a:xfrm>
          <a:prstGeom prst="rect">
            <a:avLst/>
          </a:prstGeom>
          <a:solidFill>
            <a:srgbClr val="FF3809">
              <a:alpha val="5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428596" y="1214422"/>
            <a:ext cx="3286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flamencos son monógamos y pueden vivir muchos años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1" animBg="1"/>
      <p:bldP spid="22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4544648417_3312095174_z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57214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9144000" cy="1285884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0" y="1928802"/>
            <a:ext cx="9144000" cy="1428760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0" y="3500438"/>
            <a:ext cx="9144000" cy="1357322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4929198"/>
            <a:ext cx="9144000" cy="1214446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uadroTexto"/>
          <p:cNvSpPr txBox="1"/>
          <p:nvPr/>
        </p:nvSpPr>
        <p:spPr>
          <a:xfrm>
            <a:off x="5214943" y="1214422"/>
            <a:ext cx="2857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     La unión entre parejas es muy fuerte</a:t>
            </a:r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3603839268_7862a0df16_b.jpg"/>
          <p:cNvPicPr>
            <a:picLocks noChangeAspect="1"/>
          </p:cNvPicPr>
          <p:nvPr/>
        </p:nvPicPr>
        <p:blipFill>
          <a:blip r:embed="rId5">
            <a:lum bright="-10000" contrast="20000"/>
          </a:blip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FF000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-857288" y="1214422"/>
            <a:ext cx="500066" cy="21431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1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2414754888_a0353745a7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64360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2143108" cy="5643602"/>
          </a:xfrm>
          <a:prstGeom prst="rect">
            <a:avLst/>
          </a:prstGeom>
          <a:solidFill>
            <a:srgbClr val="FF380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643438" y="571480"/>
            <a:ext cx="2286016" cy="5643602"/>
          </a:xfrm>
          <a:prstGeom prst="rect">
            <a:avLst/>
          </a:prstGeom>
          <a:solidFill>
            <a:srgbClr val="FF7757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7143768" y="500042"/>
            <a:ext cx="2000232" cy="5643602"/>
          </a:xfrm>
          <a:prstGeom prst="rect">
            <a:avLst/>
          </a:prstGeom>
          <a:solidFill>
            <a:srgbClr val="FF380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285984" y="571480"/>
            <a:ext cx="2286016" cy="5643602"/>
          </a:xfrm>
          <a:prstGeom prst="rect">
            <a:avLst/>
          </a:prstGeom>
          <a:solidFill>
            <a:srgbClr val="FF7757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uadroTexto"/>
          <p:cNvSpPr txBox="1"/>
          <p:nvPr/>
        </p:nvSpPr>
        <p:spPr>
          <a:xfrm>
            <a:off x="1428728" y="571480"/>
            <a:ext cx="77152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Incuban de forma muy irregular: incubar o no depende principalmente de la cantidad de lluvia caída y la influencia de ello sobre la cantidad de alimento presente para las aves adultas</a:t>
            </a:r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Imagen1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081239" cy="5643602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285720" y="571480"/>
            <a:ext cx="4286280" cy="2857520"/>
          </a:xfrm>
          <a:prstGeom prst="rect">
            <a:avLst/>
          </a:prstGeom>
          <a:solidFill>
            <a:srgbClr val="FF3809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85720" y="3429000"/>
            <a:ext cx="4286280" cy="2857520"/>
          </a:xfrm>
          <a:prstGeom prst="rect">
            <a:avLst/>
          </a:prstGeom>
          <a:solidFill>
            <a:srgbClr val="FF3809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572000" y="642918"/>
            <a:ext cx="4286248" cy="2786082"/>
          </a:xfrm>
          <a:prstGeom prst="rect">
            <a:avLst/>
          </a:prstGeom>
          <a:solidFill>
            <a:srgbClr val="FF3809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4572000" y="3357562"/>
            <a:ext cx="4286248" cy="2928958"/>
          </a:xfrm>
          <a:prstGeom prst="rect">
            <a:avLst/>
          </a:prstGeom>
          <a:solidFill>
            <a:srgbClr val="FF3809">
              <a:alpha val="8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uadroTexto"/>
          <p:cNvSpPr txBox="1"/>
          <p:nvPr/>
        </p:nvSpPr>
        <p:spPr>
          <a:xfrm>
            <a:off x="1142976" y="571480"/>
            <a:ext cx="80010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dieta típica de los flamencos consiste en diademas, semillas, algas </a:t>
            </a:r>
            <a:r>
              <a:rPr lang="es-ES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espirulinas</a:t>
            </a:r>
            <a:r>
              <a:rPr lang="es-ES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crustáceos, y moluscos que filtran del agua ya que su pico es como un colador de cocina. </a:t>
            </a:r>
          </a:p>
          <a:p>
            <a:endParaRPr lang="es-ES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642910" y="571480"/>
            <a:ext cx="7143736" cy="71438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Imagen38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42918"/>
            <a:ext cx="9144000" cy="5572164"/>
          </a:xfrm>
          <a:prstGeom prst="rect">
            <a:avLst/>
          </a:prstGeom>
        </p:spPr>
      </p:pic>
      <p:sp>
        <p:nvSpPr>
          <p:cNvPr id="21" name="20 Elipse"/>
          <p:cNvSpPr/>
          <p:nvPr/>
        </p:nvSpPr>
        <p:spPr>
          <a:xfrm>
            <a:off x="0" y="642918"/>
            <a:ext cx="9144000" cy="5500726"/>
          </a:xfrm>
          <a:prstGeom prst="ellipse">
            <a:avLst/>
          </a:prstGeom>
          <a:solidFill>
            <a:srgbClr val="FF7757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714348" y="1214422"/>
            <a:ext cx="7929618" cy="4572032"/>
          </a:xfrm>
          <a:prstGeom prst="ellipse">
            <a:avLst/>
          </a:prstGeom>
          <a:solidFill>
            <a:srgbClr val="FF33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uadroTexto"/>
          <p:cNvSpPr txBox="1"/>
          <p:nvPr/>
        </p:nvSpPr>
        <p:spPr>
          <a:xfrm>
            <a:off x="285720" y="928670"/>
            <a:ext cx="66960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flamencos viven en colonias durante toda su vida.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9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FlamencoAustral4_SEBA_18Jul09.jpg"/>
          <p:cNvPicPr>
            <a:picLocks noChangeAspect="1"/>
          </p:cNvPicPr>
          <p:nvPr/>
        </p:nvPicPr>
        <p:blipFill>
          <a:blip r:embed="rId4">
            <a:lum bright="-10000" contrast="20000"/>
          </a:blip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FF3300">
              <a:alpha val="64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uadroTexto"/>
          <p:cNvSpPr txBox="1"/>
          <p:nvPr/>
        </p:nvSpPr>
        <p:spPr>
          <a:xfrm>
            <a:off x="428596" y="4929198"/>
            <a:ext cx="7722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Las colonias en cortejo nupcial e incubando son muy ruidosas.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357158" y="285728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572528" y="428604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5787458138_072fcc8c0b_b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0"/>
            <a:ext cx="8072494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500034" y="0"/>
            <a:ext cx="8001056" cy="6858000"/>
          </a:xfrm>
          <a:prstGeom prst="rect">
            <a:avLst/>
          </a:prstGeom>
          <a:solidFill>
            <a:srgbClr val="FF3809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857224" y="285728"/>
            <a:ext cx="7224762" cy="6296044"/>
          </a:xfrm>
          <a:prstGeom prst="rect">
            <a:avLst/>
          </a:prstGeom>
          <a:solidFill>
            <a:srgbClr val="FF7757">
              <a:alpha val="73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5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Imagen4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1480"/>
            <a:ext cx="9144000" cy="5572164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2143108" cy="5643602"/>
          </a:xfrm>
          <a:prstGeom prst="rect">
            <a:avLst/>
          </a:prstGeom>
          <a:solidFill>
            <a:srgbClr val="FF380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2285984" y="571480"/>
            <a:ext cx="2286016" cy="5643602"/>
          </a:xfrm>
          <a:prstGeom prst="rect">
            <a:avLst/>
          </a:prstGeom>
          <a:solidFill>
            <a:srgbClr val="FF7757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Rectángulo"/>
          <p:cNvSpPr/>
          <p:nvPr/>
        </p:nvSpPr>
        <p:spPr>
          <a:xfrm>
            <a:off x="4714876" y="571480"/>
            <a:ext cx="2286016" cy="5643602"/>
          </a:xfrm>
          <a:prstGeom prst="rect">
            <a:avLst/>
          </a:prstGeom>
          <a:solidFill>
            <a:srgbClr val="FF7757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7143768" y="500042"/>
            <a:ext cx="2000232" cy="5643602"/>
          </a:xfrm>
          <a:prstGeom prst="rect">
            <a:avLst/>
          </a:prstGeom>
          <a:solidFill>
            <a:srgbClr val="FF3809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1571604" y="428604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7786710" y="285728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3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0"/>
            <a:ext cx="6072230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1714480" y="0"/>
            <a:ext cx="3000396" cy="6858000"/>
          </a:xfrm>
          <a:prstGeom prst="rect">
            <a:avLst/>
          </a:prstGeom>
          <a:solidFill>
            <a:srgbClr val="FF7757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4714876" y="0"/>
            <a:ext cx="3071834" cy="6858000"/>
          </a:xfrm>
          <a:prstGeom prst="rect">
            <a:avLst/>
          </a:prstGeom>
          <a:solidFill>
            <a:srgbClr val="FF7757">
              <a:alpha val="71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CuadroTexto"/>
          <p:cNvSpPr txBox="1"/>
          <p:nvPr/>
        </p:nvSpPr>
        <p:spPr>
          <a:xfrm>
            <a:off x="2000232" y="4357694"/>
            <a:ext cx="46434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intimar los flamencos ejecutan unos movimientos que también son realizados en la vida cotidiana (alisar las plumas y extender las alas).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 animBg="1"/>
      <p:bldP spid="1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 flipH="1">
            <a:off x="-214346" y="-500090"/>
            <a:ext cx="9144000" cy="2142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928662" y="13430320"/>
            <a:ext cx="71438" cy="7139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 flipV="1">
            <a:off x="2428860" y="8143860"/>
            <a:ext cx="142876" cy="14292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 flipV="1">
            <a:off x="6143636" y="13001643"/>
            <a:ext cx="214314" cy="45719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 redondeado"/>
          <p:cNvSpPr/>
          <p:nvPr/>
        </p:nvSpPr>
        <p:spPr>
          <a:xfrm flipH="1" flipV="1">
            <a:off x="0" y="214290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 redondeado"/>
          <p:cNvSpPr/>
          <p:nvPr/>
        </p:nvSpPr>
        <p:spPr>
          <a:xfrm flipH="1" flipV="1">
            <a:off x="0" y="6429396"/>
            <a:ext cx="914400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 flipH="1" flipV="1">
            <a:off x="285720" y="428604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 flipH="1" flipV="1">
            <a:off x="285720" y="6215082"/>
            <a:ext cx="8572560" cy="14287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285622708_c202c30a98_z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1025"/>
            <a:ext cx="9144000" cy="5562619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571480"/>
            <a:ext cx="9144000" cy="5572164"/>
          </a:xfrm>
          <a:prstGeom prst="rect">
            <a:avLst/>
          </a:prstGeom>
          <a:solidFill>
            <a:srgbClr val="FF0000">
              <a:alpha val="6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2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8" grpId="0" animBg="1"/>
      <p:bldP spid="19" grpId="0" animBg="1"/>
      <p:bldP spid="2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1142976" y="357166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7858148" y="357166"/>
            <a:ext cx="142876" cy="621510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27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5852" y="0"/>
            <a:ext cx="6572296" cy="6858000"/>
          </a:xfrm>
          <a:prstGeom prst="rect">
            <a:avLst/>
          </a:prstGeom>
        </p:spPr>
      </p:pic>
      <p:sp>
        <p:nvSpPr>
          <p:cNvPr id="16" name="15 Corazón"/>
          <p:cNvSpPr/>
          <p:nvPr/>
        </p:nvSpPr>
        <p:spPr>
          <a:xfrm>
            <a:off x="1285852" y="0"/>
            <a:ext cx="6572296" cy="6858000"/>
          </a:xfrm>
          <a:prstGeom prst="heart">
            <a:avLst/>
          </a:prstGeom>
          <a:solidFill>
            <a:srgbClr val="FF33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Corazón"/>
          <p:cNvSpPr/>
          <p:nvPr/>
        </p:nvSpPr>
        <p:spPr>
          <a:xfrm>
            <a:off x="1214414" y="0"/>
            <a:ext cx="6572296" cy="6858000"/>
          </a:xfrm>
          <a:prstGeom prst="heart">
            <a:avLst/>
          </a:prstGeom>
          <a:solidFill>
            <a:srgbClr val="FF3300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1214414" y="571480"/>
            <a:ext cx="142876" cy="550072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7929586" y="714356"/>
            <a:ext cx="142876" cy="5500726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714348" y="357166"/>
            <a:ext cx="142876" cy="607223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8786842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3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7290" y="0"/>
            <a:ext cx="6572296" cy="685800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1357290" y="0"/>
            <a:ext cx="6572296" cy="6858000"/>
          </a:xfrm>
          <a:prstGeom prst="rect">
            <a:avLst/>
          </a:prstGeom>
          <a:solidFill>
            <a:srgbClr val="FF0000">
              <a:alpha val="62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 redondeado"/>
          <p:cNvSpPr/>
          <p:nvPr/>
        </p:nvSpPr>
        <p:spPr>
          <a:xfrm>
            <a:off x="214282" y="0"/>
            <a:ext cx="142876" cy="6858000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 redondeado"/>
          <p:cNvSpPr/>
          <p:nvPr/>
        </p:nvSpPr>
        <p:spPr>
          <a:xfrm>
            <a:off x="8358214" y="285728"/>
            <a:ext cx="142876" cy="6143668"/>
          </a:xfrm>
          <a:prstGeom prst="round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CuadroTexto"/>
          <p:cNvSpPr txBox="1"/>
          <p:nvPr/>
        </p:nvSpPr>
        <p:spPr>
          <a:xfrm>
            <a:off x="1785918" y="428604"/>
            <a:ext cx="5357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Al Flamenco Común en inglés se le conoce por 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Greater</a:t>
            </a: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Flamingo</a:t>
            </a:r>
            <a:r>
              <a:rPr lang="es-ES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es-E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  <p:bldP spid="16" grpId="0" animBg="1"/>
      <p:bldP spid="18" grpId="0" animBg="1"/>
      <p:bldP spid="19" grpId="0" animBg="1"/>
      <p:bldP spid="20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>
              <a:lum contrast="40000"/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5787458138_072fcc8c0b_b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 flipV="1">
            <a:off x="11894437" y="571480"/>
            <a:ext cx="63997" cy="71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3 Rectángulo"/>
          <p:cNvSpPr/>
          <p:nvPr/>
        </p:nvSpPr>
        <p:spPr>
          <a:xfrm flipV="1">
            <a:off x="-642974" y="6857999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flipH="1">
            <a:off x="10501322" y="7358090"/>
            <a:ext cx="428660" cy="142828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 redondeado"/>
          <p:cNvSpPr/>
          <p:nvPr/>
        </p:nvSpPr>
        <p:spPr>
          <a:xfrm flipH="1">
            <a:off x="-428660" y="0"/>
            <a:ext cx="71439" cy="6858000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flipH="1" flipV="1">
            <a:off x="11312922" y="7286603"/>
            <a:ext cx="45719" cy="45719"/>
          </a:xfrm>
          <a:prstGeom prst="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 redondeado"/>
          <p:cNvSpPr/>
          <p:nvPr/>
        </p:nvSpPr>
        <p:spPr>
          <a:xfrm flipH="1" flipV="1">
            <a:off x="10644229" y="428604"/>
            <a:ext cx="71439" cy="142876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 redondeado"/>
          <p:cNvSpPr/>
          <p:nvPr/>
        </p:nvSpPr>
        <p:spPr>
          <a:xfrm>
            <a:off x="857224" y="0"/>
            <a:ext cx="142876" cy="6858000"/>
          </a:xfrm>
          <a:prstGeom prst="round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 redondeado"/>
          <p:cNvSpPr/>
          <p:nvPr/>
        </p:nvSpPr>
        <p:spPr>
          <a:xfrm>
            <a:off x="8143900" y="0"/>
            <a:ext cx="142876" cy="6858000"/>
          </a:xfrm>
          <a:prstGeom prst="round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 redondeado"/>
          <p:cNvSpPr/>
          <p:nvPr/>
        </p:nvSpPr>
        <p:spPr>
          <a:xfrm>
            <a:off x="-1143040" y="5929330"/>
            <a:ext cx="142876" cy="285704"/>
          </a:xfrm>
          <a:prstGeom prst="roundRect">
            <a:avLst/>
          </a:prstGeom>
          <a:noFill/>
          <a:ln>
            <a:noFil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 redondeado"/>
          <p:cNvSpPr/>
          <p:nvPr/>
        </p:nvSpPr>
        <p:spPr>
          <a:xfrm>
            <a:off x="0" y="0"/>
            <a:ext cx="142876" cy="6858000"/>
          </a:xfrm>
          <a:prstGeom prst="round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 redondeado"/>
          <p:cNvSpPr/>
          <p:nvPr/>
        </p:nvSpPr>
        <p:spPr>
          <a:xfrm>
            <a:off x="9001124" y="0"/>
            <a:ext cx="142876" cy="6858000"/>
          </a:xfrm>
          <a:prstGeom prst="round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magen34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100" y="0"/>
            <a:ext cx="7143800" cy="6858000"/>
          </a:xfrm>
          <a:prstGeom prst="rect">
            <a:avLst/>
          </a:prstGeom>
        </p:spPr>
      </p:pic>
      <p:sp>
        <p:nvSpPr>
          <p:cNvPr id="16" name="15 CuadroTexto"/>
          <p:cNvSpPr txBox="1"/>
          <p:nvPr/>
        </p:nvSpPr>
        <p:spPr>
          <a:xfrm>
            <a:off x="2643174" y="5572140"/>
            <a:ext cx="39214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chemeClr val="bg1"/>
                  </a:solidFill>
                </a:ln>
                <a:blipFill>
                  <a:blip r:embed="rId6"/>
                  <a:stretch>
                    <a:fillRect/>
                  </a:stretch>
                </a:blipFill>
                <a:latin typeface="Harrington" pitchFamily="82" charset="0"/>
              </a:rPr>
              <a:t>Francisco del Olmo-Jazmín</a:t>
            </a:r>
            <a:endParaRPr lang="es-ES" sz="2400" b="1" dirty="0">
              <a:ln>
                <a:solidFill>
                  <a:schemeClr val="bg1"/>
                </a:solidFill>
              </a:ln>
              <a:blipFill>
                <a:blip r:embed="rId6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  <p:bldP spid="1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-belleza-de-los-flamencos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la-belleza-de-los-flamencos-milespowerpoints.com</Template>
  <TotalTime>0</TotalTime>
  <Words>1279</Words>
  <Application>Microsoft Office PowerPoint</Application>
  <PresentationFormat>Presentación en pantalla (4:3)</PresentationFormat>
  <Paragraphs>76</Paragraphs>
  <Slides>52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la-belleza-de-los-flamencos-milespowerpoints.com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2012-07-03T21:23:42Z</dcterms:created>
  <dcterms:modified xsi:type="dcterms:W3CDTF">2012-07-03T21:25:17Z</dcterms:modified>
</cp:coreProperties>
</file>