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327" r:id="rId3"/>
    <p:sldId id="452" r:id="rId4"/>
    <p:sldId id="453" r:id="rId5"/>
    <p:sldId id="470" r:id="rId6"/>
    <p:sldId id="454" r:id="rId7"/>
    <p:sldId id="481" r:id="rId8"/>
    <p:sldId id="472" r:id="rId9"/>
    <p:sldId id="496" r:id="rId10"/>
    <p:sldId id="463" r:id="rId11"/>
    <p:sldId id="469" r:id="rId12"/>
    <p:sldId id="495" r:id="rId13"/>
    <p:sldId id="460" r:id="rId14"/>
    <p:sldId id="455" r:id="rId15"/>
    <p:sldId id="477" r:id="rId16"/>
    <p:sldId id="464" r:id="rId17"/>
    <p:sldId id="462" r:id="rId18"/>
    <p:sldId id="493" r:id="rId19"/>
    <p:sldId id="497" r:id="rId20"/>
    <p:sldId id="456" r:id="rId21"/>
    <p:sldId id="457" r:id="rId22"/>
    <p:sldId id="458" r:id="rId23"/>
    <p:sldId id="475" r:id="rId24"/>
    <p:sldId id="480" r:id="rId25"/>
    <p:sldId id="502" r:id="rId26"/>
    <p:sldId id="459" r:id="rId27"/>
    <p:sldId id="465" r:id="rId28"/>
    <p:sldId id="466" r:id="rId29"/>
    <p:sldId id="467" r:id="rId30"/>
    <p:sldId id="468" r:id="rId31"/>
    <p:sldId id="504" r:id="rId32"/>
    <p:sldId id="498" r:id="rId33"/>
    <p:sldId id="471" r:id="rId34"/>
    <p:sldId id="473" r:id="rId35"/>
    <p:sldId id="474" r:id="rId36"/>
    <p:sldId id="476" r:id="rId37"/>
    <p:sldId id="508" r:id="rId38"/>
    <p:sldId id="491" r:id="rId39"/>
    <p:sldId id="492" r:id="rId40"/>
    <p:sldId id="479" r:id="rId41"/>
    <p:sldId id="486" r:id="rId42"/>
    <p:sldId id="499" r:id="rId43"/>
    <p:sldId id="509" r:id="rId44"/>
    <p:sldId id="503" r:id="rId45"/>
    <p:sldId id="507" r:id="rId46"/>
    <p:sldId id="510" r:id="rId47"/>
    <p:sldId id="478" r:id="rId48"/>
    <p:sldId id="490" r:id="rId49"/>
    <p:sldId id="511" r:id="rId50"/>
    <p:sldId id="482" r:id="rId51"/>
    <p:sldId id="483" r:id="rId52"/>
    <p:sldId id="484" r:id="rId53"/>
    <p:sldId id="485" r:id="rId54"/>
    <p:sldId id="512" r:id="rId55"/>
    <p:sldId id="487" r:id="rId56"/>
    <p:sldId id="488" r:id="rId57"/>
    <p:sldId id="494" r:id="rId58"/>
    <p:sldId id="489" r:id="rId59"/>
    <p:sldId id="500" r:id="rId60"/>
    <p:sldId id="501" r:id="rId61"/>
    <p:sldId id="461" r:id="rId62"/>
    <p:sldId id="396" r:id="rId63"/>
    <p:sldId id="513" r:id="rId64"/>
  </p:sldIdLst>
  <p:sldSz cx="92900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zpe9a3F8W5v5NV1lCzF7Tw" hashData="SodbH3fFFpFpMKj0rWII6du1sM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926" y="-846"/>
      </p:cViewPr>
      <p:guideLst>
        <p:guide orient="horz" pos="2160"/>
        <p:guide pos="292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2374C-EF79-4D7A-851C-035D885BC7C5}" type="datetimeFigureOut">
              <a:rPr lang="es-ES" smtClean="0"/>
              <a:pPr/>
              <a:t>07/08/2017</a:t>
            </a:fld>
            <a:endParaRPr lang="es-ES"/>
          </a:p>
        </p:txBody>
      </p:sp>
      <p:sp>
        <p:nvSpPr>
          <p:cNvPr id="4" name="3 Marcador de imagen de diapositiva"/>
          <p:cNvSpPr>
            <a:spLocks noGrp="1" noRot="1" noChangeAspect="1"/>
          </p:cNvSpPr>
          <p:nvPr>
            <p:ph type="sldImg" idx="2"/>
          </p:nvPr>
        </p:nvSpPr>
        <p:spPr>
          <a:xfrm>
            <a:off x="1106488" y="685800"/>
            <a:ext cx="46450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312759-A76D-420F-9540-9A6F41CB609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2"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07/08/2017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07/08/2017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33851" y="4406903"/>
            <a:ext cx="7896542"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33851" y="2906713"/>
            <a:ext cx="789654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269A8C-CE51-431C-974F-91CF945F7564}" type="datetimeFigureOut">
              <a:rPr lang="es-ES" smtClean="0"/>
              <a:pPr/>
              <a:t>07/08/2017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64503"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722442"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269A8C-CE51-431C-974F-91CF945F7564}" type="datetimeFigureOut">
              <a:rPr lang="es-ES" smtClean="0"/>
              <a:pPr/>
              <a:t>07/08/2017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535113"/>
            <a:ext cx="410471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64503" y="2174875"/>
            <a:ext cx="410471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719217" y="1535113"/>
            <a:ext cx="41063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719217" y="2174875"/>
            <a:ext cx="41063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269A8C-CE51-431C-974F-91CF945F7564}" type="datetimeFigureOut">
              <a:rPr lang="es-ES" smtClean="0"/>
              <a:pPr/>
              <a:t>07/08/2017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269A8C-CE51-431C-974F-91CF945F7564}" type="datetimeFigureOut">
              <a:rPr lang="es-ES" smtClean="0"/>
              <a:pPr/>
              <a:t>07/08/2017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269A8C-CE51-431C-974F-91CF945F7564}" type="datetimeFigureOut">
              <a:rPr lang="es-ES" smtClean="0"/>
              <a:pPr/>
              <a:t>07/08/2017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4504" y="273050"/>
            <a:ext cx="305636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632153" y="273053"/>
            <a:ext cx="519339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64504" y="1435103"/>
            <a:ext cx="30563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07/08/2017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20915" y="4800600"/>
            <a:ext cx="557403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820915" y="612775"/>
            <a:ext cx="557403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820915" y="5367338"/>
            <a:ext cx="557403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07/08/2017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07/08/2017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35287" y="274641"/>
            <a:ext cx="209026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64503" y="274641"/>
            <a:ext cx="611595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07/08/2017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3"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8000"/>
            </a:gs>
            <a:gs pos="50000">
              <a:srgbClr val="9CB86E"/>
            </a:gs>
            <a:gs pos="100000">
              <a:srgbClr val="156B13"/>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64503" y="274638"/>
            <a:ext cx="836104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600203"/>
            <a:ext cx="836104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64503" y="6356353"/>
            <a:ext cx="216767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69A8C-CE51-431C-974F-91CF945F7564}" type="datetimeFigureOut">
              <a:rPr lang="es-ES" smtClean="0"/>
              <a:pPr/>
              <a:t>07/08/2017</a:t>
            </a:fld>
            <a:endParaRPr lang="es-ES"/>
          </a:p>
        </p:txBody>
      </p:sp>
      <p:sp>
        <p:nvSpPr>
          <p:cNvPr id="5" name="4 Marcador de pie de página"/>
          <p:cNvSpPr>
            <a:spLocks noGrp="1"/>
          </p:cNvSpPr>
          <p:nvPr>
            <p:ph type="ftr" sz="quarter" idx="3"/>
          </p:nvPr>
        </p:nvSpPr>
        <p:spPr>
          <a:xfrm>
            <a:off x="3174101" y="6356353"/>
            <a:ext cx="294184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657869" y="6356353"/>
            <a:ext cx="216767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B2CDB-ADF7-49E9-96EF-3874CD6D367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64503" y="6245225"/>
            <a:ext cx="216767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1.gif"/><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1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1.gif"/><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1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0.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1.gif"/><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5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4.gif"/><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6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57.jpeg"/><Relationship Id="rId4" Type="http://schemas.openxmlformats.org/officeDocument/2006/relationships/image" Target="../media/image3.gif"/></Relationships>
</file>

<file path=ppt/slides/_rels/slide62.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Users\Jose Luis\Desktop\koala-bebe-animales-la-selva-pintado-por-evigilan-9848208.jpg"/>
          <p:cNvPicPr>
            <a:picLocks noChangeAspect="1" noChangeArrowheads="1"/>
          </p:cNvPicPr>
          <p:nvPr/>
        </p:nvPicPr>
        <p:blipFill>
          <a:blip r:embed="rId3"/>
          <a:srcRect/>
          <a:stretch>
            <a:fillRect/>
          </a:stretch>
        </p:blipFill>
        <p:spPr bwMode="auto">
          <a:xfrm>
            <a:off x="0" y="0"/>
            <a:ext cx="9290050" cy="6858000"/>
          </a:xfrm>
          <a:prstGeom prst="rect">
            <a:avLst/>
          </a:prstGeom>
          <a:noFill/>
        </p:spPr>
      </p:pic>
      <p:pic>
        <p:nvPicPr>
          <p:cNvPr id="13"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3642" y="3393645"/>
            <a:ext cx="6858000" cy="70718"/>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825692" y="3393645"/>
            <a:ext cx="6858000" cy="70718"/>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6783312"/>
            <a:ext cx="9290050" cy="74688"/>
          </a:xfrm>
          <a:prstGeom prst="rect">
            <a:avLst/>
          </a:prstGeom>
          <a:noFill/>
          <a:ln w="9525">
            <a:noFill/>
            <a:miter lim="800000"/>
            <a:headEnd/>
            <a:tailEnd/>
          </a:ln>
        </p:spPr>
      </p:pic>
      <p:sp>
        <p:nvSpPr>
          <p:cNvPr id="155665" name="Rectangle 17"/>
          <p:cNvSpPr>
            <a:spLocks noChangeArrowheads="1"/>
          </p:cNvSpPr>
          <p:nvPr/>
        </p:nvSpPr>
        <p:spPr bwMode="auto">
          <a:xfrm>
            <a:off x="362864" y="5857895"/>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62865" y="5715019"/>
            <a:ext cx="710260" cy="766986"/>
          </a:xfrm>
          <a:prstGeom prst="rect">
            <a:avLst/>
          </a:prstGeom>
          <a:noFill/>
          <a:ln w="38100">
            <a:solidFill>
              <a:srgbClr val="1CDEF8"/>
            </a:solidFill>
            <a:miter lim="800000"/>
            <a:headEnd/>
            <a:tailEnd/>
          </a:ln>
        </p:spPr>
      </p:pic>
      <p:sp>
        <p:nvSpPr>
          <p:cNvPr id="19" name="18 Rectángulo"/>
          <p:cNvSpPr/>
          <p:nvPr/>
        </p:nvSpPr>
        <p:spPr>
          <a:xfrm>
            <a:off x="2011985" y="4572012"/>
            <a:ext cx="273522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858943" y="2214554"/>
            <a:ext cx="5572164" cy="214314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KOALA</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288335" y="5611366"/>
            <a:ext cx="2040922" cy="934064"/>
          </a:xfrm>
          <a:prstGeom prst="rect">
            <a:avLst/>
          </a:prstGeom>
          <a:noFill/>
        </p:spPr>
      </p:pic>
    </p:spTree>
  </p:cSld>
  <p:clrMapOvr>
    <a:masterClrMapping/>
  </p:clrMapOvr>
  <p:transition spd="slow" advTm="10000">
    <p:random/>
    <p:sndAc>
      <p:stSnd loop="1">
        <p:snd r:embed="rId2" name="AMERICANTA - Native South American Pan-Flute Music.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koala-bebe-animales-la-selva-pintado-por-evigilan-9848208.jpg"/>
          <p:cNvPicPr>
            <a:picLocks noChangeAspect="1" noChangeArrowheads="1"/>
          </p:cNvPicPr>
          <p:nvPr/>
        </p:nvPicPr>
        <p:blipFill>
          <a:blip r:embed="rId2"/>
          <a:srcRect/>
          <a:stretch>
            <a:fillRect/>
          </a:stretch>
        </p:blipFill>
        <p:spPr bwMode="auto">
          <a:xfrm>
            <a:off x="0" y="0"/>
            <a:ext cx="9450680" cy="7286652"/>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287571" y="2000240"/>
            <a:ext cx="6357982" cy="3970318"/>
          </a:xfrm>
          <a:prstGeom prst="rect">
            <a:avLst/>
          </a:prstGeom>
        </p:spPr>
        <p:txBody>
          <a:bodyPr wrap="square">
            <a:spAutoFit/>
          </a:bodyPr>
          <a:lstStyle/>
          <a:p>
            <a:pPr algn="ctr"/>
            <a:r>
              <a:rPr lang="es-ES" sz="2800" dirty="0" smtClean="0">
                <a:latin typeface="Agency FB" pitchFamily="34" charset="0"/>
              </a:rPr>
              <a:t>El </a:t>
            </a:r>
            <a:r>
              <a:rPr lang="es-ES" sz="2800" b="1" dirty="0" smtClean="0">
                <a:latin typeface="Agency FB" pitchFamily="34" charset="0"/>
              </a:rPr>
              <a:t>koala</a:t>
            </a:r>
            <a:r>
              <a:rPr lang="es-ES" sz="2800" dirty="0" smtClean="0">
                <a:latin typeface="Agency FB" pitchFamily="34" charset="0"/>
              </a:rPr>
              <a:t> ( </a:t>
            </a:r>
            <a:r>
              <a:rPr lang="es-ES" sz="2800" i="1" dirty="0" err="1" smtClean="0">
                <a:latin typeface="Agency FB" pitchFamily="34" charset="0"/>
              </a:rPr>
              <a:t>Phascolarctos</a:t>
            </a:r>
            <a:r>
              <a:rPr lang="es-ES" sz="2800" i="1" dirty="0" smtClean="0">
                <a:latin typeface="Agency FB" pitchFamily="34" charset="0"/>
              </a:rPr>
              <a:t> </a:t>
            </a:r>
            <a:r>
              <a:rPr lang="es-ES" sz="2800" i="1" dirty="0" err="1" smtClean="0">
                <a:latin typeface="Agency FB" pitchFamily="34" charset="0"/>
              </a:rPr>
              <a:t>cinereus</a:t>
            </a:r>
            <a:r>
              <a:rPr lang="es-ES" sz="2800" dirty="0" smtClean="0">
                <a:latin typeface="Agency FB" pitchFamily="34" charset="0"/>
              </a:rPr>
              <a:t> , </a:t>
            </a:r>
          </a:p>
          <a:p>
            <a:pPr algn="ctr"/>
            <a:r>
              <a:rPr lang="es-ES" sz="2800" dirty="0" smtClean="0">
                <a:latin typeface="Agency FB" pitchFamily="34" charset="0"/>
              </a:rPr>
              <a:t>o incorrectamente, </a:t>
            </a:r>
            <a:r>
              <a:rPr lang="es-ES" sz="2800" b="1" dirty="0" smtClean="0">
                <a:latin typeface="Agency FB" pitchFamily="34" charset="0"/>
              </a:rPr>
              <a:t>koala </a:t>
            </a:r>
            <a:r>
              <a:rPr lang="es-ES" sz="2800" b="1" dirty="0" err="1" smtClean="0">
                <a:latin typeface="Agency FB" pitchFamily="34" charset="0"/>
              </a:rPr>
              <a:t>bear</a:t>
            </a:r>
            <a:r>
              <a:rPr lang="es-ES" sz="2800" dirty="0" smtClean="0">
                <a:latin typeface="Agency FB" pitchFamily="34" charset="0"/>
              </a:rPr>
              <a:t>) es un herbívoro arbóreo marsupial nativo de Australia. Es el único representante existente de la familia </a:t>
            </a:r>
            <a:r>
              <a:rPr lang="es-ES" sz="2800" dirty="0" err="1" smtClean="0">
                <a:latin typeface="Agency FB" pitchFamily="34" charset="0"/>
              </a:rPr>
              <a:t>Phascolarctidae</a:t>
            </a:r>
            <a:r>
              <a:rPr lang="es-ES" sz="2800" dirty="0" smtClean="0">
                <a:latin typeface="Agency FB" pitchFamily="34" charset="0"/>
              </a:rPr>
              <a:t> y sus parientes vivos más cercanos son los </a:t>
            </a:r>
            <a:r>
              <a:rPr lang="es-ES" sz="2800" dirty="0" err="1" smtClean="0">
                <a:latin typeface="Agency FB" pitchFamily="34" charset="0"/>
              </a:rPr>
              <a:t>wombats</a:t>
            </a:r>
            <a:r>
              <a:rPr lang="es-ES" sz="2800" dirty="0" smtClean="0">
                <a:latin typeface="Agency FB" pitchFamily="34" charset="0"/>
              </a:rPr>
              <a:t> . El koala se encuentra en las zonas costeras de las regiones del este y sur del continente, que habitan Queensland , Nueva Gales del Sur , Victoria y Australia del Sur</a:t>
            </a:r>
            <a:r>
              <a:rPr lang="es-ES" sz="2400" dirty="0" smtClean="0">
                <a:latin typeface="Agency FB" pitchFamily="34" charset="0"/>
              </a:rPr>
              <a:t>. </a:t>
            </a:r>
            <a:endParaRPr lang="es-ES" sz="2400" dirty="0">
              <a:latin typeface="Agency FB" pitchFamily="34" charset="0"/>
            </a:endParaRPr>
          </a:p>
        </p:txBody>
      </p:sp>
      <p:pic>
        <p:nvPicPr>
          <p:cNvPr id="3" name="Picture 4" descr="Imagen relacionada"/>
          <p:cNvPicPr>
            <a:picLocks noChangeAspect="1" noChangeArrowheads="1" noCrop="1"/>
          </p:cNvPicPr>
          <p:nvPr/>
        </p:nvPicPr>
        <p:blipFill>
          <a:blip r:embed="rId2"/>
          <a:srcRect/>
          <a:stretch>
            <a:fillRect/>
          </a:stretch>
        </p:blipFill>
        <p:spPr bwMode="auto">
          <a:xfrm>
            <a:off x="215869" y="357166"/>
            <a:ext cx="1600200" cy="1819276"/>
          </a:xfrm>
          <a:prstGeom prst="rect">
            <a:avLst/>
          </a:prstGeom>
          <a:noFill/>
        </p:spPr>
      </p:pic>
      <p:sp>
        <p:nvSpPr>
          <p:cNvPr id="5"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8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8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ím 1"/>
          <p:cNvSpPr>
            <a:spLocks noGrp="1"/>
          </p:cNvSpPr>
          <p:nvPr>
            <p:ph type="title"/>
          </p:nvPr>
        </p:nvSpPr>
        <p:spPr/>
        <p:txBody>
          <a:bodyPr/>
          <a:lstStyle/>
          <a:p>
            <a:pPr eaLnBrk="1" hangingPunct="1"/>
            <a:endParaRPr lang="es-ES" smtClean="0"/>
          </a:p>
        </p:txBody>
      </p:sp>
      <p:pic>
        <p:nvPicPr>
          <p:cNvPr id="8195" name="Tartalom helye 3" descr="Dia7.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800px-Koala_Range.jpg"/>
          <p:cNvPicPr>
            <a:picLocks noChangeAspect="1" noChangeArrowheads="1"/>
          </p:cNvPicPr>
          <p:nvPr/>
        </p:nvPicPr>
        <p:blipFill>
          <a:blip r:embed="rId2"/>
          <a:srcRect/>
          <a:stretch>
            <a:fillRect/>
          </a:stretch>
        </p:blipFill>
        <p:spPr bwMode="auto">
          <a:xfrm>
            <a:off x="-256444" y="-247650"/>
            <a:ext cx="9546494" cy="7209415"/>
          </a:xfrm>
          <a:prstGeom prst="rect">
            <a:avLst/>
          </a:prstGeom>
          <a:noFill/>
        </p:spPr>
      </p:pic>
      <p:pic>
        <p:nvPicPr>
          <p:cNvPr id="3" name="Picture 4" descr="Imagen relacionada"/>
          <p:cNvPicPr>
            <a:picLocks noChangeAspect="1" noChangeArrowheads="1" noCrop="1"/>
          </p:cNvPicPr>
          <p:nvPr/>
        </p:nvPicPr>
        <p:blipFill>
          <a:blip r:embed="rId3"/>
          <a:srcRect/>
          <a:stretch>
            <a:fillRect/>
          </a:stretch>
        </p:blipFill>
        <p:spPr bwMode="auto">
          <a:xfrm>
            <a:off x="0" y="0"/>
            <a:ext cx="1600200" cy="1819276"/>
          </a:xfrm>
          <a:prstGeom prst="rect">
            <a:avLst/>
          </a:prstGeom>
          <a:noFill/>
        </p:spPr>
      </p:pic>
      <p:sp>
        <p:nvSpPr>
          <p:cNvPr id="4" name="3 Rectángulo"/>
          <p:cNvSpPr/>
          <p:nvPr/>
        </p:nvSpPr>
        <p:spPr>
          <a:xfrm>
            <a:off x="501621" y="5929330"/>
            <a:ext cx="1136850" cy="461665"/>
          </a:xfrm>
          <a:prstGeom prst="rect">
            <a:avLst/>
          </a:prstGeom>
          <a:solidFill>
            <a:srgbClr val="FFFF00"/>
          </a:solidFill>
        </p:spPr>
        <p:txBody>
          <a:bodyPr wrap="none">
            <a:spAutoFit/>
          </a:bodyPr>
          <a:lstStyle/>
          <a:p>
            <a:r>
              <a:rPr lang="es-ES" sz="2400" b="1" dirty="0" smtClean="0">
                <a:latin typeface="Agency FB" pitchFamily="34" charset="0"/>
              </a:rPr>
              <a:t>Australia</a:t>
            </a:r>
            <a:endParaRPr lang="es-ES" sz="2400" b="1" dirty="0"/>
          </a:p>
        </p:txBody>
      </p:sp>
    </p:spTree>
  </p:cSld>
  <p:clrMapOvr>
    <a:masterClrMapping/>
  </p:clrMapOvr>
  <p:transition spd="slow" advTm="5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ím 1"/>
          <p:cNvSpPr>
            <a:spLocks noGrp="1"/>
          </p:cNvSpPr>
          <p:nvPr>
            <p:ph type="title"/>
          </p:nvPr>
        </p:nvSpPr>
        <p:spPr/>
        <p:txBody>
          <a:bodyPr/>
          <a:lstStyle/>
          <a:p>
            <a:pPr eaLnBrk="1" hangingPunct="1"/>
            <a:endParaRPr lang="es-ES" smtClean="0"/>
          </a:p>
        </p:txBody>
      </p:sp>
      <p:pic>
        <p:nvPicPr>
          <p:cNvPr id="19459" name="Tartalom helye 3" descr="Dia18.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ím 1"/>
          <p:cNvSpPr>
            <a:spLocks noGrp="1"/>
          </p:cNvSpPr>
          <p:nvPr>
            <p:ph type="title"/>
          </p:nvPr>
        </p:nvSpPr>
        <p:spPr/>
        <p:txBody>
          <a:bodyPr/>
          <a:lstStyle/>
          <a:p>
            <a:pPr eaLnBrk="1" hangingPunct="1"/>
            <a:endParaRPr lang="es-ES" smtClean="0"/>
          </a:p>
        </p:txBody>
      </p:sp>
      <p:pic>
        <p:nvPicPr>
          <p:cNvPr id="10243" name="Tartalom helye 3" descr="Dia9.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930381" y="2214554"/>
            <a:ext cx="7072362" cy="3970318"/>
          </a:xfrm>
          <a:prstGeom prst="rect">
            <a:avLst/>
          </a:prstGeom>
        </p:spPr>
        <p:txBody>
          <a:bodyPr wrap="square">
            <a:spAutoFit/>
          </a:bodyPr>
          <a:lstStyle/>
          <a:p>
            <a:pPr algn="just"/>
            <a:r>
              <a:rPr lang="es-ES" sz="2800" dirty="0" smtClean="0">
                <a:latin typeface="Agency FB" pitchFamily="34" charset="0"/>
              </a:rPr>
              <a:t>Es fácilmente reconocible por su cuerpo robusto, sin cola y cabeza grande con orejas redondas y esponjosas y nariz grande, en forma de cuchara. El koala tiene una longitud corporal de 60-85 cm (24-33 in) y pesa 4-15 kg (9-33 lb). El color del pelaje varía del gris plateado al marrón chocolate. Los koalas de las poblaciones del norte suelen ser más pequeños y de color más claro que sus contrapartes más al sur. Estas poblaciones posiblemente son subespecies separadas , pero esto es discutido. </a:t>
            </a:r>
            <a:endParaRPr lang="es-ES" sz="2800" dirty="0">
              <a:latin typeface="Agency FB" pitchFamily="34" charset="0"/>
            </a:endParaRPr>
          </a:p>
        </p:txBody>
      </p:sp>
      <p:pic>
        <p:nvPicPr>
          <p:cNvPr id="3" name="Picture 4" descr="Imagen relacionada"/>
          <p:cNvPicPr>
            <a:picLocks noChangeAspect="1" noChangeArrowheads="1" noCrop="1"/>
          </p:cNvPicPr>
          <p:nvPr/>
        </p:nvPicPr>
        <p:blipFill>
          <a:blip r:embed="rId2"/>
          <a:srcRect/>
          <a:stretch>
            <a:fillRect/>
          </a:stretch>
        </p:blipFill>
        <p:spPr bwMode="auto">
          <a:xfrm>
            <a:off x="215869" y="357166"/>
            <a:ext cx="1600200" cy="1819276"/>
          </a:xfrm>
          <a:prstGeom prst="rect">
            <a:avLst/>
          </a:prstGeom>
          <a:noFill/>
        </p:spPr>
      </p:pic>
      <p:sp>
        <p:nvSpPr>
          <p:cNvPr id="5"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8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8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3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google gif"/>
          <p:cNvPicPr>
            <a:picLocks noChangeAspect="1" noChangeArrowheads="1" noCrop="1"/>
          </p:cNvPicPr>
          <p:nvPr/>
        </p:nvPicPr>
        <p:blipFill>
          <a:blip r:embed="rId2">
            <a:duotone>
              <a:prstClr val="black"/>
              <a:schemeClr val="accent3">
                <a:tint val="45000"/>
                <a:satMod val="400000"/>
              </a:schemeClr>
            </a:duotone>
            <a:lum bright="-27000" contrast="19000"/>
          </a:blip>
          <a:srcRect/>
          <a:stretch>
            <a:fillRect/>
          </a:stretch>
        </p:blipFill>
        <p:spPr bwMode="auto">
          <a:xfrm>
            <a:off x="0" y="0"/>
            <a:ext cx="9290050" cy="6858000"/>
          </a:xfrm>
          <a:prstGeom prst="rect">
            <a:avLst/>
          </a:prstGeom>
          <a:noFill/>
        </p:spPr>
      </p:pic>
      <p:pic>
        <p:nvPicPr>
          <p:cNvPr id="5122" name="Picture 2" descr="C:\Users\Jose Luis\Desktop\800px-Friendly_Female_Koala.jpg"/>
          <p:cNvPicPr>
            <a:picLocks noChangeAspect="1" noChangeArrowheads="1"/>
          </p:cNvPicPr>
          <p:nvPr/>
        </p:nvPicPr>
        <p:blipFill>
          <a:blip r:embed="rId3"/>
          <a:srcRect/>
          <a:stretch>
            <a:fillRect/>
          </a:stretch>
        </p:blipFill>
        <p:spPr bwMode="auto">
          <a:xfrm>
            <a:off x="2144695" y="0"/>
            <a:ext cx="5353368" cy="7205641"/>
          </a:xfrm>
          <a:prstGeom prst="rect">
            <a:avLst/>
          </a:prstGeom>
          <a:noFill/>
        </p:spPr>
      </p:pic>
      <p:pic>
        <p:nvPicPr>
          <p:cNvPr id="3" name="Picture 4" descr="Imagen relacionada"/>
          <p:cNvPicPr>
            <a:picLocks noChangeAspect="1" noChangeArrowheads="1" noCrop="1"/>
          </p:cNvPicPr>
          <p:nvPr/>
        </p:nvPicPr>
        <p:blipFill>
          <a:blip r:embed="rId4"/>
          <a:srcRect/>
          <a:stretch>
            <a:fillRect/>
          </a:stretch>
        </p:blipFill>
        <p:spPr bwMode="auto">
          <a:xfrm>
            <a:off x="430183" y="357166"/>
            <a:ext cx="1600200" cy="1819276"/>
          </a:xfrm>
          <a:prstGeom prst="rect">
            <a:avLst/>
          </a:prstGeom>
          <a:noFill/>
        </p:spPr>
      </p:pic>
    </p:spTree>
  </p:cSld>
  <p:clrMapOvr>
    <a:masterClrMapping/>
  </p:clrMapOvr>
  <p:transition spd="slow"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ím 1"/>
          <p:cNvSpPr>
            <a:spLocks noGrp="1"/>
          </p:cNvSpPr>
          <p:nvPr>
            <p:ph type="title"/>
          </p:nvPr>
        </p:nvSpPr>
        <p:spPr/>
        <p:txBody>
          <a:bodyPr/>
          <a:lstStyle/>
          <a:p>
            <a:pPr eaLnBrk="1" hangingPunct="1"/>
            <a:endParaRPr lang="es-ES" smtClean="0"/>
          </a:p>
        </p:txBody>
      </p:sp>
      <p:pic>
        <p:nvPicPr>
          <p:cNvPr id="7171" name="Tartalom helye 3" descr="Dia6.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Resultado de imagen de google gif"/>
          <p:cNvPicPr>
            <a:picLocks noChangeAspect="1" noChangeArrowheads="1" noCrop="1"/>
          </p:cNvPicPr>
          <p:nvPr/>
        </p:nvPicPr>
        <p:blipFill>
          <a:blip r:embed="rId2">
            <a:duotone>
              <a:prstClr val="black"/>
              <a:schemeClr val="accent3">
                <a:tint val="45000"/>
                <a:satMod val="400000"/>
              </a:schemeClr>
            </a:duotone>
            <a:lum bright="-27000" contrast="19000"/>
          </a:blip>
          <a:srcRect/>
          <a:stretch>
            <a:fillRect/>
          </a:stretch>
        </p:blipFill>
        <p:spPr bwMode="auto">
          <a:xfrm>
            <a:off x="0" y="0"/>
            <a:ext cx="9290050" cy="6858000"/>
          </a:xfrm>
          <a:prstGeom prst="rect">
            <a:avLst/>
          </a:prstGeom>
          <a:noFill/>
        </p:spPr>
      </p:pic>
      <p:sp>
        <p:nvSpPr>
          <p:cNvPr id="33794" name="Cím 1"/>
          <p:cNvSpPr>
            <a:spLocks noGrp="1"/>
          </p:cNvSpPr>
          <p:nvPr>
            <p:ph type="title"/>
          </p:nvPr>
        </p:nvSpPr>
        <p:spPr/>
        <p:txBody>
          <a:bodyPr/>
          <a:lstStyle/>
          <a:p>
            <a:pPr eaLnBrk="1" hangingPunct="1"/>
            <a:endParaRPr lang="es-ES" smtClean="0"/>
          </a:p>
        </p:txBody>
      </p:sp>
      <p:pic>
        <p:nvPicPr>
          <p:cNvPr id="33795" name="Tartalom helye 3" descr="Dia32.jpg"/>
          <p:cNvPicPr>
            <a:picLocks noGrp="1" noChangeAspect="1"/>
          </p:cNvPicPr>
          <p:nvPr>
            <p:ph idx="1"/>
          </p:nvPr>
        </p:nvPicPr>
        <p:blipFill>
          <a:blip r:embed="rId3"/>
          <a:srcRect l="22317" r="22317"/>
          <a:stretch>
            <a:fillRect/>
          </a:stretch>
        </p:blipFill>
        <p:spPr>
          <a:xfrm>
            <a:off x="2073257" y="0"/>
            <a:ext cx="5143536" cy="6858000"/>
          </a:xfrm>
        </p:spPr>
      </p:pic>
      <p:pic>
        <p:nvPicPr>
          <p:cNvPr id="4" name="Picture 4" descr="Imagen relacionada"/>
          <p:cNvPicPr>
            <a:picLocks noChangeAspect="1" noChangeArrowheads="1" noCrop="1"/>
          </p:cNvPicPr>
          <p:nvPr/>
        </p:nvPicPr>
        <p:blipFill>
          <a:blip r:embed="rId4"/>
          <a:srcRect/>
          <a:stretch>
            <a:fillRect/>
          </a:stretch>
        </p:blipFill>
        <p:spPr bwMode="auto">
          <a:xfrm>
            <a:off x="287307" y="285728"/>
            <a:ext cx="1600200" cy="1819276"/>
          </a:xfrm>
          <a:prstGeom prst="rect">
            <a:avLst/>
          </a:prstGeom>
          <a:noFill/>
        </p:spPr>
      </p:pic>
    </p:spTree>
  </p:cSld>
  <p:clrMapOvr>
    <a:masterClrMapping/>
  </p:clrMapOvr>
  <p:transition spd="slow"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800px-Koala_and_joey.jpg"/>
          <p:cNvPicPr>
            <a:picLocks noChangeAspect="1" noChangeArrowheads="1"/>
          </p:cNvPicPr>
          <p:nvPr/>
        </p:nvPicPr>
        <p:blipFill>
          <a:blip r:embed="rId2"/>
          <a:srcRect/>
          <a:stretch>
            <a:fillRect/>
          </a:stretch>
        </p:blipFill>
        <p:spPr bwMode="auto">
          <a:xfrm>
            <a:off x="1501753" y="0"/>
            <a:ext cx="6503346" cy="7184576"/>
          </a:xfrm>
          <a:prstGeom prst="rect">
            <a:avLst/>
          </a:prstGeom>
          <a:noFill/>
        </p:spPr>
      </p:pic>
      <p:pic>
        <p:nvPicPr>
          <p:cNvPr id="3" name="Picture 4" descr="Imagen relacionada"/>
          <p:cNvPicPr>
            <a:picLocks noChangeAspect="1" noChangeArrowheads="1" noCrop="1"/>
          </p:cNvPicPr>
          <p:nvPr/>
        </p:nvPicPr>
        <p:blipFill>
          <a:blip r:embed="rId3"/>
          <a:srcRect/>
          <a:stretch>
            <a:fillRect/>
          </a:stretch>
        </p:blipFill>
        <p:spPr bwMode="auto">
          <a:xfrm>
            <a:off x="0" y="285728"/>
            <a:ext cx="1600200" cy="1819276"/>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16133" y="2571744"/>
            <a:ext cx="6608792" cy="3539430"/>
          </a:xfrm>
          <a:prstGeom prst="rect">
            <a:avLst/>
          </a:prstGeom>
        </p:spPr>
        <p:txBody>
          <a:bodyPr wrap="square">
            <a:spAutoFit/>
          </a:bodyPr>
          <a:lstStyle/>
          <a:p>
            <a:pPr algn="just"/>
            <a:r>
              <a:rPr lang="es-ES" sz="2800" dirty="0" smtClean="0">
                <a:latin typeface="Agency FB" pitchFamily="34" charset="0"/>
              </a:rPr>
              <a:t>El koala es un animal fornido con una cabeza grande y cola vestigial o inexistente. Tiene una longitud corporal de 60-85 cm (24-33 pulgadas) y un peso de 4-15 kg (9-33 libras), por lo que es uno de los mayores marsupiales arbóreos. Los koalas de Victoria son dos veces más pesados ​​que los de Queensland. La especie es sexualmente </a:t>
            </a:r>
            <a:r>
              <a:rPr lang="es-ES" sz="2800" dirty="0" err="1" smtClean="0">
                <a:latin typeface="Agency FB" pitchFamily="34" charset="0"/>
              </a:rPr>
              <a:t>dimórfica</a:t>
            </a:r>
            <a:r>
              <a:rPr lang="es-ES" sz="2800" dirty="0" smtClean="0">
                <a:latin typeface="Agency FB" pitchFamily="34" charset="0"/>
              </a:rPr>
              <a:t> , con los varones 50% más grandes que las hembras. </a:t>
            </a:r>
            <a:endParaRPr lang="es-ES" sz="2800" dirty="0">
              <a:latin typeface="Agency FB" pitchFamily="34" charset="0"/>
            </a:endParaRPr>
          </a:p>
        </p:txBody>
      </p:sp>
      <p:pic>
        <p:nvPicPr>
          <p:cNvPr id="3" name="Picture 4" descr="Imagen relacionada"/>
          <p:cNvPicPr>
            <a:picLocks noChangeAspect="1" noChangeArrowheads="1" noCrop="1"/>
          </p:cNvPicPr>
          <p:nvPr/>
        </p:nvPicPr>
        <p:blipFill>
          <a:blip r:embed="rId2"/>
          <a:srcRect/>
          <a:stretch>
            <a:fillRect/>
          </a:stretch>
        </p:blipFill>
        <p:spPr bwMode="auto">
          <a:xfrm>
            <a:off x="215869" y="357166"/>
            <a:ext cx="1600200" cy="1819276"/>
          </a:xfrm>
          <a:prstGeom prst="rect">
            <a:avLst/>
          </a:prstGeom>
          <a:noFill/>
        </p:spPr>
      </p:pic>
      <p:sp>
        <p:nvSpPr>
          <p:cNvPr id="4"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8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8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3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ím 1"/>
          <p:cNvSpPr>
            <a:spLocks noGrp="1"/>
          </p:cNvSpPr>
          <p:nvPr>
            <p:ph type="title"/>
          </p:nvPr>
        </p:nvSpPr>
        <p:spPr/>
        <p:txBody>
          <a:bodyPr/>
          <a:lstStyle/>
          <a:p>
            <a:pPr eaLnBrk="1" hangingPunct="1"/>
            <a:endParaRPr lang="es-ES" smtClean="0"/>
          </a:p>
        </p:txBody>
      </p:sp>
      <p:pic>
        <p:nvPicPr>
          <p:cNvPr id="15363" name="Tartalom helye 3" descr="Dia14.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Cím 1"/>
          <p:cNvSpPr>
            <a:spLocks noGrp="1"/>
          </p:cNvSpPr>
          <p:nvPr>
            <p:ph type="ctrTitle"/>
          </p:nvPr>
        </p:nvSpPr>
        <p:spPr/>
        <p:txBody>
          <a:bodyPr/>
          <a:lstStyle/>
          <a:p>
            <a:pPr eaLnBrk="1" hangingPunct="1"/>
            <a:endParaRPr lang="es-ES" smtClean="0"/>
          </a:p>
        </p:txBody>
      </p:sp>
      <p:sp>
        <p:nvSpPr>
          <p:cNvPr id="3" name="Alcím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hu-HU" smtClean="0"/>
          </a:p>
        </p:txBody>
      </p:sp>
      <p:pic>
        <p:nvPicPr>
          <p:cNvPr id="2052" name="Kép 3" descr="Dia1.jpg"/>
          <p:cNvPicPr>
            <a:picLocks noChangeAspect="1"/>
          </p:cNvPicPr>
          <p:nvPr/>
        </p:nvPicPr>
        <p:blipFill>
          <a:blip r:embed="rId2"/>
          <a:srcRect/>
          <a:stretch>
            <a:fillRect/>
          </a:stretch>
        </p:blipFill>
        <p:spPr bwMode="auto">
          <a:xfrm>
            <a:off x="0" y="0"/>
            <a:ext cx="9290050" cy="6858000"/>
          </a:xfrm>
          <a:prstGeom prst="rect">
            <a:avLst/>
          </a:prstGeom>
          <a:noFill/>
          <a:ln w="9525">
            <a:noFill/>
            <a:miter lim="800000"/>
            <a:headEnd/>
            <a:tailEnd/>
          </a:ln>
        </p:spPr>
      </p:pic>
      <p:pic>
        <p:nvPicPr>
          <p:cNvPr id="6" name="Téglalap 5"/>
          <p:cNvPicPr>
            <a:picLocks noChangeArrowheads="1"/>
          </p:cNvPicPr>
          <p:nvPr/>
        </p:nvPicPr>
        <p:blipFill>
          <a:blip r:embed="rId3"/>
          <a:srcRect/>
          <a:stretch>
            <a:fillRect/>
          </a:stretch>
        </p:blipFill>
        <p:spPr bwMode="auto">
          <a:xfrm>
            <a:off x="154835" y="6394451"/>
            <a:ext cx="3190229" cy="354013"/>
          </a:xfrm>
          <a:prstGeom prst="rect">
            <a:avLst/>
          </a:prstGeom>
          <a:noFill/>
          <a:ln w="9525">
            <a:noFill/>
            <a:miter lim="800000"/>
            <a:headEnd/>
            <a:tailEnd/>
          </a:ln>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0-#ppt_w/2"/>
                                          </p:val>
                                        </p:tav>
                                        <p:tav tm="100000">
                                          <p:val>
                                            <p:strVal val="#ppt_x"/>
                                          </p:val>
                                        </p:tav>
                                      </p:tavLst>
                                    </p:anim>
                                    <p:anim calcmode="lin" valueType="num">
                                      <p:cBhvr additive="base">
                                        <p:cTn id="8" dur="5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1024px-Koala-and-joey-walking---wiki.jpg"/>
          <p:cNvPicPr>
            <a:picLocks noChangeAspect="1" noChangeArrowheads="1"/>
          </p:cNvPicPr>
          <p:nvPr/>
        </p:nvPicPr>
        <p:blipFill>
          <a:blip r:embed="rId2"/>
          <a:srcRect/>
          <a:stretch>
            <a:fillRect/>
          </a:stretch>
        </p:blipFill>
        <p:spPr bwMode="auto">
          <a:xfrm>
            <a:off x="-222574" y="0"/>
            <a:ext cx="9512624" cy="6858000"/>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Resultado de imagen de google gif"/>
          <p:cNvPicPr>
            <a:picLocks noChangeAspect="1" noChangeArrowheads="1" noCrop="1"/>
          </p:cNvPicPr>
          <p:nvPr/>
        </p:nvPicPr>
        <p:blipFill>
          <a:blip r:embed="rId2">
            <a:duotone>
              <a:prstClr val="black"/>
              <a:schemeClr val="accent3">
                <a:tint val="45000"/>
                <a:satMod val="400000"/>
              </a:schemeClr>
            </a:duotone>
            <a:lum bright="-27000" contrast="19000"/>
          </a:blip>
          <a:srcRect/>
          <a:stretch>
            <a:fillRect/>
          </a:stretch>
        </p:blipFill>
        <p:spPr bwMode="auto">
          <a:xfrm>
            <a:off x="0" y="0"/>
            <a:ext cx="9290050" cy="6858000"/>
          </a:xfrm>
          <a:prstGeom prst="rect">
            <a:avLst/>
          </a:prstGeom>
          <a:noFill/>
        </p:spPr>
      </p:pic>
      <p:sp>
        <p:nvSpPr>
          <p:cNvPr id="31746" name="Cím 1"/>
          <p:cNvSpPr>
            <a:spLocks noGrp="1"/>
          </p:cNvSpPr>
          <p:nvPr>
            <p:ph type="title"/>
          </p:nvPr>
        </p:nvSpPr>
        <p:spPr/>
        <p:txBody>
          <a:bodyPr/>
          <a:lstStyle/>
          <a:p>
            <a:pPr eaLnBrk="1" hangingPunct="1"/>
            <a:endParaRPr lang="es-ES" smtClean="0"/>
          </a:p>
        </p:txBody>
      </p:sp>
      <p:pic>
        <p:nvPicPr>
          <p:cNvPr id="31747" name="Tartalom helye 3" descr="Dia30.jpg"/>
          <p:cNvPicPr>
            <a:picLocks noGrp="1" noChangeAspect="1"/>
          </p:cNvPicPr>
          <p:nvPr>
            <p:ph idx="1"/>
          </p:nvPr>
        </p:nvPicPr>
        <p:blipFill>
          <a:blip r:embed="rId3"/>
          <a:srcRect l="20779" r="20779"/>
          <a:stretch>
            <a:fillRect/>
          </a:stretch>
        </p:blipFill>
        <p:spPr>
          <a:xfrm>
            <a:off x="1930381" y="0"/>
            <a:ext cx="5429288" cy="6858000"/>
          </a:xfrm>
        </p:spPr>
      </p:pic>
      <p:pic>
        <p:nvPicPr>
          <p:cNvPr id="4" name="Picture 4" descr="Imagen relacionada"/>
          <p:cNvPicPr>
            <a:picLocks noChangeAspect="1" noChangeArrowheads="1" noCrop="1"/>
          </p:cNvPicPr>
          <p:nvPr/>
        </p:nvPicPr>
        <p:blipFill>
          <a:blip r:embed="rId4"/>
          <a:srcRect/>
          <a:stretch>
            <a:fillRect/>
          </a:stretch>
        </p:blipFill>
        <p:spPr bwMode="auto">
          <a:xfrm>
            <a:off x="287307" y="285728"/>
            <a:ext cx="1600200" cy="1819276"/>
          </a:xfrm>
          <a:prstGeom prst="rect">
            <a:avLst/>
          </a:prstGeom>
          <a:noFill/>
        </p:spPr>
      </p:pic>
    </p:spTree>
  </p:cSld>
  <p:clrMapOvr>
    <a:masterClrMapping/>
  </p:clrMapOvr>
  <p:transition spd="slow"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87571" y="2000240"/>
            <a:ext cx="6608792" cy="4401205"/>
          </a:xfrm>
          <a:prstGeom prst="rect">
            <a:avLst/>
          </a:prstGeom>
        </p:spPr>
        <p:txBody>
          <a:bodyPr wrap="square">
            <a:spAutoFit/>
          </a:bodyPr>
          <a:lstStyle/>
          <a:p>
            <a:pPr algn="just"/>
            <a:r>
              <a:rPr lang="es-ES" sz="2800" dirty="0" smtClean="0">
                <a:latin typeface="Agency FB" pitchFamily="34" charset="0"/>
              </a:rPr>
              <a:t>Los machos se distinguen además de las hembras por sus narices más curvas y la presencia de glándulas de tórax, que son visibles como remiendos sin pelo.  Como en la mayoría de los marsupiales, el koala masculino tiene un pene bifurcado ,  y la hembra tiene dos vaginas laterales y dos úteros separados .  La envoltura del pene del macho contiene bacterias naturales que juegan un papel importante en la fertilización.  La abertura de la bolsa de la hembra es apretada por un esfínter que evita que los jóvenes se caigan. </a:t>
            </a:r>
            <a:endParaRPr lang="es-ES" sz="2800" dirty="0">
              <a:latin typeface="Agency FB" pitchFamily="34" charset="0"/>
            </a:endParaRPr>
          </a:p>
        </p:txBody>
      </p:sp>
      <p:pic>
        <p:nvPicPr>
          <p:cNvPr id="3" name="Picture 4" descr="Imagen relacionada"/>
          <p:cNvPicPr>
            <a:picLocks noChangeAspect="1" noChangeArrowheads="1" noCrop="1"/>
          </p:cNvPicPr>
          <p:nvPr/>
        </p:nvPicPr>
        <p:blipFill>
          <a:blip r:embed="rId2"/>
          <a:srcRect/>
          <a:stretch>
            <a:fillRect/>
          </a:stretch>
        </p:blipFill>
        <p:spPr bwMode="auto">
          <a:xfrm>
            <a:off x="215869" y="357166"/>
            <a:ext cx="1600200" cy="1819276"/>
          </a:xfrm>
          <a:prstGeom prst="rect">
            <a:avLst/>
          </a:prstGeom>
          <a:noFill/>
        </p:spPr>
      </p:pic>
      <p:sp>
        <p:nvSpPr>
          <p:cNvPr id="4"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8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8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3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Koala_climbing_tree.jpg"/>
          <p:cNvPicPr>
            <a:picLocks noChangeAspect="1" noChangeArrowheads="1"/>
          </p:cNvPicPr>
          <p:nvPr/>
        </p:nvPicPr>
        <p:blipFill>
          <a:blip r:embed="rId2"/>
          <a:srcRect/>
          <a:stretch>
            <a:fillRect/>
          </a:stretch>
        </p:blipFill>
        <p:spPr bwMode="auto">
          <a:xfrm>
            <a:off x="715935" y="0"/>
            <a:ext cx="7884585" cy="6858000"/>
          </a:xfrm>
          <a:prstGeom prst="rect">
            <a:avLst/>
          </a:prstGeom>
          <a:noFill/>
        </p:spPr>
      </p:pic>
      <p:sp>
        <p:nvSpPr>
          <p:cNvPr id="3" name="2 Rectángulo"/>
          <p:cNvSpPr/>
          <p:nvPr/>
        </p:nvSpPr>
        <p:spPr>
          <a:xfrm>
            <a:off x="8574115" y="0"/>
            <a:ext cx="715935"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a:off x="0" y="0"/>
            <a:ext cx="715935"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Koala-ag1.jpg"/>
          <p:cNvPicPr>
            <a:picLocks noChangeAspect="1" noChangeArrowheads="1"/>
          </p:cNvPicPr>
          <p:nvPr/>
        </p:nvPicPr>
        <p:blipFill>
          <a:blip r:embed="rId2"/>
          <a:srcRect/>
          <a:stretch>
            <a:fillRect/>
          </a:stretch>
        </p:blipFill>
        <p:spPr bwMode="auto">
          <a:xfrm>
            <a:off x="-387085" y="0"/>
            <a:ext cx="9677135" cy="6858000"/>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800px-Koala_Walking_Kangaroo_Island.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ím 1"/>
          <p:cNvSpPr>
            <a:spLocks noGrp="1"/>
          </p:cNvSpPr>
          <p:nvPr>
            <p:ph type="title"/>
          </p:nvPr>
        </p:nvSpPr>
        <p:spPr/>
        <p:txBody>
          <a:bodyPr/>
          <a:lstStyle/>
          <a:p>
            <a:pPr eaLnBrk="1" hangingPunct="1"/>
            <a:endParaRPr lang="es-ES" smtClean="0"/>
          </a:p>
        </p:txBody>
      </p:sp>
      <p:pic>
        <p:nvPicPr>
          <p:cNvPr id="13315" name="Tartalom helye 3" descr="Dia12.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ím 1"/>
          <p:cNvSpPr>
            <a:spLocks noGrp="1"/>
          </p:cNvSpPr>
          <p:nvPr>
            <p:ph type="title"/>
          </p:nvPr>
        </p:nvSpPr>
        <p:spPr/>
        <p:txBody>
          <a:bodyPr/>
          <a:lstStyle/>
          <a:p>
            <a:pPr eaLnBrk="1" hangingPunct="1"/>
            <a:endParaRPr lang="es-ES" smtClean="0"/>
          </a:p>
        </p:txBody>
      </p:sp>
      <p:pic>
        <p:nvPicPr>
          <p:cNvPr id="18435" name="Tartalom helye 3" descr="Dia17.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bright="37000"/>
          </a:blip>
          <a:srcRect/>
          <a:stretch>
            <a:fillRect/>
          </a:stretch>
        </p:blipFill>
        <p:spPr bwMode="auto">
          <a:xfrm>
            <a:off x="-1" y="0"/>
            <a:ext cx="9290051" cy="6858000"/>
          </a:xfrm>
          <a:prstGeom prst="rect">
            <a:avLst/>
          </a:prstGeom>
          <a:noFill/>
        </p:spPr>
      </p:pic>
      <p:sp>
        <p:nvSpPr>
          <p:cNvPr id="4" name="3 Rectángulo"/>
          <p:cNvSpPr/>
          <p:nvPr/>
        </p:nvSpPr>
        <p:spPr>
          <a:xfrm>
            <a:off x="2322513" y="2413338"/>
            <a:ext cx="4645025" cy="2062103"/>
          </a:xfrm>
          <a:prstGeom prst="rect">
            <a:avLst/>
          </a:prstGeom>
        </p:spPr>
        <p:txBody>
          <a:bodyPr>
            <a:spAutoFit/>
          </a:bodyPr>
          <a:lstStyle/>
          <a:p>
            <a:pPr algn="ctr"/>
            <a:r>
              <a:rPr lang="es-ES" sz="3200" dirty="0" smtClean="0">
                <a:latin typeface="Agency FB" pitchFamily="34" charset="0"/>
              </a:rPr>
              <a:t>Estos animalitos tan tiernos que parecen de peluche y que son como osos pequeños, en realidad son marsupiales.</a:t>
            </a:r>
            <a:endParaRPr lang="es-ES" sz="3200" dirty="0">
              <a:latin typeface="Agency FB" pitchFamily="34" charset="0"/>
            </a:endParaRPr>
          </a:p>
        </p:txBody>
      </p:sp>
    </p:spTree>
  </p:cSld>
  <p:clrMapOvr>
    <a:masterClrMapping/>
  </p:clrMapOvr>
  <p:transition spd="slow"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Koala_(Phascolarctos_cinereus),_Sídney,_Australia18.JPG"/>
          <p:cNvPicPr>
            <a:picLocks noChangeAspect="1" noChangeArrowheads="1"/>
          </p:cNvPicPr>
          <p:nvPr/>
        </p:nvPicPr>
        <p:blipFill>
          <a:blip r:embed="rId2"/>
          <a:srcRect/>
          <a:stretch>
            <a:fillRect/>
          </a:stretch>
        </p:blipFill>
        <p:spPr bwMode="auto">
          <a:xfrm>
            <a:off x="0" y="-333376"/>
            <a:ext cx="9909387" cy="7191376"/>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Cím 1"/>
          <p:cNvSpPr>
            <a:spLocks noGrp="1"/>
          </p:cNvSpPr>
          <p:nvPr>
            <p:ph type="title"/>
          </p:nvPr>
        </p:nvSpPr>
        <p:spPr/>
        <p:txBody>
          <a:bodyPr/>
          <a:lstStyle/>
          <a:p>
            <a:pPr eaLnBrk="1" hangingPunct="1"/>
            <a:endParaRPr lang="es-ES" smtClean="0"/>
          </a:p>
        </p:txBody>
      </p:sp>
      <p:pic>
        <p:nvPicPr>
          <p:cNvPr id="3075" name="Tartalom helye 3" descr="Dia2.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ím 1"/>
          <p:cNvSpPr>
            <a:spLocks noGrp="1"/>
          </p:cNvSpPr>
          <p:nvPr>
            <p:ph type="title"/>
          </p:nvPr>
        </p:nvSpPr>
        <p:spPr/>
        <p:txBody>
          <a:bodyPr/>
          <a:lstStyle/>
          <a:p>
            <a:pPr eaLnBrk="1" hangingPunct="1"/>
            <a:endParaRPr lang="es-ES" smtClean="0"/>
          </a:p>
        </p:txBody>
      </p:sp>
      <p:pic>
        <p:nvPicPr>
          <p:cNvPr id="4099" name="Tartalom helye 3" descr="Dia3.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ím 1"/>
          <p:cNvSpPr>
            <a:spLocks noGrp="1"/>
          </p:cNvSpPr>
          <p:nvPr>
            <p:ph type="title"/>
          </p:nvPr>
        </p:nvSpPr>
        <p:spPr/>
        <p:txBody>
          <a:bodyPr/>
          <a:lstStyle/>
          <a:p>
            <a:pPr eaLnBrk="1" hangingPunct="1"/>
            <a:endParaRPr lang="es-ES" smtClean="0"/>
          </a:p>
        </p:txBody>
      </p:sp>
      <p:pic>
        <p:nvPicPr>
          <p:cNvPr id="5123" name="Tartalom helye 3" descr="Dia4.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Cím 1"/>
          <p:cNvSpPr>
            <a:spLocks noGrp="1"/>
          </p:cNvSpPr>
          <p:nvPr>
            <p:ph type="title"/>
          </p:nvPr>
        </p:nvSpPr>
        <p:spPr/>
        <p:txBody>
          <a:bodyPr/>
          <a:lstStyle/>
          <a:p>
            <a:pPr eaLnBrk="1" hangingPunct="1"/>
            <a:endParaRPr lang="es-ES" smtClean="0"/>
          </a:p>
        </p:txBody>
      </p:sp>
      <p:pic>
        <p:nvPicPr>
          <p:cNvPr id="6147" name="Tartalom helye 3" descr="Dia5.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bright="37000"/>
          </a:blip>
          <a:srcRect/>
          <a:stretch>
            <a:fillRect/>
          </a:stretch>
        </p:blipFill>
        <p:spPr bwMode="auto">
          <a:xfrm>
            <a:off x="-1" y="0"/>
            <a:ext cx="9290051" cy="6858000"/>
          </a:xfrm>
          <a:prstGeom prst="rect">
            <a:avLst/>
          </a:prstGeom>
          <a:noFill/>
        </p:spPr>
      </p:pic>
      <p:sp>
        <p:nvSpPr>
          <p:cNvPr id="2" name="1 Rectángulo"/>
          <p:cNvSpPr/>
          <p:nvPr/>
        </p:nvSpPr>
        <p:spPr>
          <a:xfrm>
            <a:off x="2144695" y="2500306"/>
            <a:ext cx="4645025" cy="2062103"/>
          </a:xfrm>
          <a:prstGeom prst="rect">
            <a:avLst/>
          </a:prstGeom>
        </p:spPr>
        <p:txBody>
          <a:bodyPr>
            <a:spAutoFit/>
          </a:bodyPr>
          <a:lstStyle/>
          <a:p>
            <a:pPr algn="ctr"/>
            <a:r>
              <a:rPr lang="es-ES" sz="3200" dirty="0" smtClean="0">
                <a:latin typeface="Agency FB" pitchFamily="34" charset="0"/>
              </a:rPr>
              <a:t>Tras una gestación de 30 días, los koalas nacen ciegos y sin pelo con 2 centímetros de longitud y apenas pesan medio gramo.</a:t>
            </a:r>
            <a:endParaRPr lang="es-ES" sz="3200" dirty="0">
              <a:latin typeface="Agency FB" pitchFamily="34" charset="0"/>
            </a:endParaRPr>
          </a:p>
        </p:txBody>
      </p:sp>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Imagen relacionada"/>
          <p:cNvPicPr>
            <a:picLocks noChangeAspect="1" noChangeArrowheads="1"/>
          </p:cNvPicPr>
          <p:nvPr/>
        </p:nvPicPr>
        <p:blipFill>
          <a:blip r:embed="rId2"/>
          <a:srcRect/>
          <a:stretch>
            <a:fillRect/>
          </a:stretch>
        </p:blipFill>
        <p:spPr bwMode="auto">
          <a:xfrm>
            <a:off x="0" y="0"/>
            <a:ext cx="9530444" cy="714377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ím 1"/>
          <p:cNvSpPr>
            <a:spLocks noGrp="1"/>
          </p:cNvSpPr>
          <p:nvPr>
            <p:ph type="title"/>
          </p:nvPr>
        </p:nvSpPr>
        <p:spPr/>
        <p:txBody>
          <a:bodyPr/>
          <a:lstStyle/>
          <a:p>
            <a:pPr eaLnBrk="1" hangingPunct="1"/>
            <a:endParaRPr lang="es-ES" smtClean="0"/>
          </a:p>
        </p:txBody>
      </p:sp>
      <p:pic>
        <p:nvPicPr>
          <p:cNvPr id="9219" name="Tartalom helye 3" descr="Dia8.jpg"/>
          <p:cNvPicPr>
            <a:picLocks noGrp="1" noChangeAspect="1"/>
          </p:cNvPicPr>
          <p:nvPr>
            <p:ph idx="1"/>
          </p:nvPr>
        </p:nvPicPr>
        <p:blipFill>
          <a:blip r:embed="rId2"/>
          <a:srcRect/>
          <a:stretch>
            <a:fillRect/>
          </a:stretch>
        </p:blipFill>
        <p:spPr>
          <a:xfrm>
            <a:off x="1" y="0"/>
            <a:ext cx="9645684" cy="6858000"/>
          </a:xfrm>
        </p:spPr>
      </p:pic>
    </p:spTree>
  </p:cSld>
  <p:clrMapOvr>
    <a:masterClrMapping/>
  </p:clrMapOvr>
  <p:transition spd="slow" advTm="5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ím 1"/>
          <p:cNvSpPr>
            <a:spLocks noGrp="1"/>
          </p:cNvSpPr>
          <p:nvPr>
            <p:ph type="title"/>
          </p:nvPr>
        </p:nvSpPr>
        <p:spPr/>
        <p:txBody>
          <a:bodyPr/>
          <a:lstStyle/>
          <a:p>
            <a:pPr eaLnBrk="1" hangingPunct="1"/>
            <a:endParaRPr lang="es-ES" smtClean="0"/>
          </a:p>
        </p:txBody>
      </p:sp>
      <p:pic>
        <p:nvPicPr>
          <p:cNvPr id="11267" name="Tartalom helye 3" descr="Dia10.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ím 1"/>
          <p:cNvSpPr>
            <a:spLocks noGrp="1"/>
          </p:cNvSpPr>
          <p:nvPr>
            <p:ph type="title"/>
          </p:nvPr>
        </p:nvSpPr>
        <p:spPr/>
        <p:txBody>
          <a:bodyPr/>
          <a:lstStyle/>
          <a:p>
            <a:pPr eaLnBrk="1" hangingPunct="1"/>
            <a:endParaRPr lang="es-ES" smtClean="0"/>
          </a:p>
        </p:txBody>
      </p:sp>
      <p:pic>
        <p:nvPicPr>
          <p:cNvPr id="12291" name="Tartalom helye 3" descr="Dia11.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ím 1"/>
          <p:cNvSpPr>
            <a:spLocks noGrp="1"/>
          </p:cNvSpPr>
          <p:nvPr>
            <p:ph type="title"/>
          </p:nvPr>
        </p:nvSpPr>
        <p:spPr/>
        <p:txBody>
          <a:bodyPr/>
          <a:lstStyle/>
          <a:p>
            <a:pPr eaLnBrk="1" hangingPunct="1"/>
            <a:endParaRPr lang="es-ES" smtClean="0"/>
          </a:p>
        </p:txBody>
      </p:sp>
      <p:pic>
        <p:nvPicPr>
          <p:cNvPr id="14339" name="Tartalom helye 3" descr="Dia13.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bright="37000"/>
          </a:blip>
          <a:srcRect/>
          <a:stretch>
            <a:fillRect/>
          </a:stretch>
        </p:blipFill>
        <p:spPr bwMode="auto">
          <a:xfrm>
            <a:off x="-1" y="0"/>
            <a:ext cx="9290051" cy="6858000"/>
          </a:xfrm>
          <a:prstGeom prst="rect">
            <a:avLst/>
          </a:prstGeom>
          <a:noFill/>
        </p:spPr>
      </p:pic>
      <p:sp>
        <p:nvSpPr>
          <p:cNvPr id="2" name="1 Rectángulo"/>
          <p:cNvSpPr/>
          <p:nvPr/>
        </p:nvSpPr>
        <p:spPr>
          <a:xfrm>
            <a:off x="2073257" y="1714488"/>
            <a:ext cx="5214974" cy="3539430"/>
          </a:xfrm>
          <a:prstGeom prst="rect">
            <a:avLst/>
          </a:prstGeom>
        </p:spPr>
        <p:txBody>
          <a:bodyPr wrap="square">
            <a:spAutoFit/>
          </a:bodyPr>
          <a:lstStyle/>
          <a:p>
            <a:pPr algn="ctr"/>
            <a:r>
              <a:rPr lang="es-ES" sz="3200" dirty="0" smtClean="0">
                <a:latin typeface="Agency FB" pitchFamily="34" charset="0"/>
              </a:rPr>
              <a:t>Duermen 22 horas al día, este larguísimo sueño diario sirve para ahorrar energía ya que su dieta no les aporta los suficientes nutrientes y lo suplen con horas de sueño. El tiempo restante, lo emplean para asearse, socializar y alimentarse.</a:t>
            </a:r>
            <a:endParaRPr lang="es-ES" sz="3200" dirty="0">
              <a:latin typeface="Agency FB" pitchFamily="34" charset="0"/>
            </a:endParaRPr>
          </a:p>
        </p:txBody>
      </p:sp>
    </p:spTree>
  </p:cSld>
  <p:clrMapOvr>
    <a:masterClrMapping/>
  </p:clrMapOvr>
  <p:transition spd="slow"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ím 1"/>
          <p:cNvSpPr>
            <a:spLocks noGrp="1"/>
          </p:cNvSpPr>
          <p:nvPr>
            <p:ph type="title"/>
          </p:nvPr>
        </p:nvSpPr>
        <p:spPr/>
        <p:txBody>
          <a:bodyPr/>
          <a:lstStyle/>
          <a:p>
            <a:pPr eaLnBrk="1" hangingPunct="1"/>
            <a:endParaRPr lang="es-ES" smtClean="0"/>
          </a:p>
        </p:txBody>
      </p:sp>
      <p:pic>
        <p:nvPicPr>
          <p:cNvPr id="29699" name="Tartalom helye 3" descr="Dia28.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ím 1"/>
          <p:cNvSpPr>
            <a:spLocks noGrp="1"/>
          </p:cNvSpPr>
          <p:nvPr>
            <p:ph type="title"/>
          </p:nvPr>
        </p:nvSpPr>
        <p:spPr/>
        <p:txBody>
          <a:bodyPr/>
          <a:lstStyle/>
          <a:p>
            <a:pPr eaLnBrk="1" hangingPunct="1"/>
            <a:endParaRPr lang="es-ES" smtClean="0"/>
          </a:p>
        </p:txBody>
      </p:sp>
      <p:pic>
        <p:nvPicPr>
          <p:cNvPr id="30723" name="Tartalom helye 3" descr="Dia29.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ím 1"/>
          <p:cNvSpPr>
            <a:spLocks noGrp="1"/>
          </p:cNvSpPr>
          <p:nvPr>
            <p:ph type="title"/>
          </p:nvPr>
        </p:nvSpPr>
        <p:spPr/>
        <p:txBody>
          <a:bodyPr/>
          <a:lstStyle/>
          <a:p>
            <a:pPr eaLnBrk="1" hangingPunct="1"/>
            <a:endParaRPr lang="es-ES" smtClean="0"/>
          </a:p>
        </p:txBody>
      </p:sp>
      <p:pic>
        <p:nvPicPr>
          <p:cNvPr id="17411" name="Tartalom helye 3" descr="Dia16.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ím 1"/>
          <p:cNvSpPr>
            <a:spLocks noGrp="1"/>
          </p:cNvSpPr>
          <p:nvPr>
            <p:ph type="title"/>
          </p:nvPr>
        </p:nvSpPr>
        <p:spPr/>
        <p:txBody>
          <a:bodyPr/>
          <a:lstStyle/>
          <a:p>
            <a:pPr eaLnBrk="1" hangingPunct="1"/>
            <a:endParaRPr lang="es-ES" smtClean="0"/>
          </a:p>
        </p:txBody>
      </p:sp>
      <p:pic>
        <p:nvPicPr>
          <p:cNvPr id="24579" name="Tartalom helye 3" descr="Dia23.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71682" name="Picture 2" descr="Resultado de imagen de koala dibujo gif"/>
          <p:cNvPicPr>
            <a:picLocks noChangeAspect="1" noChangeArrowheads="1" noCrop="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bright="37000"/>
          </a:blip>
          <a:srcRect/>
          <a:stretch>
            <a:fillRect/>
          </a:stretch>
        </p:blipFill>
        <p:spPr bwMode="auto">
          <a:xfrm>
            <a:off x="-1" y="0"/>
            <a:ext cx="9290051" cy="6858000"/>
          </a:xfrm>
          <a:prstGeom prst="rect">
            <a:avLst/>
          </a:prstGeom>
          <a:noFill/>
        </p:spPr>
      </p:pic>
      <p:sp>
        <p:nvSpPr>
          <p:cNvPr id="2" name="1 Rectángulo"/>
          <p:cNvSpPr/>
          <p:nvPr/>
        </p:nvSpPr>
        <p:spPr>
          <a:xfrm>
            <a:off x="2430447" y="1643050"/>
            <a:ext cx="4645025" cy="3539430"/>
          </a:xfrm>
          <a:prstGeom prst="rect">
            <a:avLst/>
          </a:prstGeom>
        </p:spPr>
        <p:txBody>
          <a:bodyPr>
            <a:spAutoFit/>
          </a:bodyPr>
          <a:lstStyle/>
          <a:p>
            <a:pPr algn="ctr"/>
            <a:r>
              <a:rPr lang="es-ES" sz="3200" dirty="0" smtClean="0">
                <a:latin typeface="Agency FB" pitchFamily="34" charset="0"/>
              </a:rPr>
              <a:t>EL MACHO: Mayor tamaño, bolsa testicular, glándula que tienen en el pecho color marrón.</a:t>
            </a:r>
            <a:br>
              <a:rPr lang="es-ES" sz="3200" dirty="0" smtClean="0">
                <a:latin typeface="Agency FB" pitchFamily="34" charset="0"/>
              </a:rPr>
            </a:br>
            <a:r>
              <a:rPr lang="es-ES" sz="3200" dirty="0" smtClean="0">
                <a:latin typeface="Agency FB" pitchFamily="34" charset="0"/>
              </a:rPr>
              <a:t>LA HEMBRA: Bolsa o marsupio, además de tener facciones más finas por lo que suelen ser más bonitas que los machos.</a:t>
            </a:r>
            <a:endParaRPr lang="es-ES" sz="3200" dirty="0">
              <a:latin typeface="Agency FB" pitchFamily="34" charset="0"/>
            </a:endParaRPr>
          </a:p>
        </p:txBody>
      </p:sp>
    </p:spTree>
  </p:cSld>
  <p:clrMapOvr>
    <a:masterClrMapping/>
  </p:clrMapOvr>
  <p:transition spd="slow"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90C"/>
          <p:cNvPicPr>
            <a:picLocks noChangeAspect="1" noChangeArrowheads="1"/>
          </p:cNvPicPr>
          <p:nvPr/>
        </p:nvPicPr>
        <p:blipFill>
          <a:blip r:embed="rId2"/>
          <a:srcRect/>
          <a:stretch>
            <a:fillRect/>
          </a:stretch>
        </p:blipFill>
        <p:spPr bwMode="auto">
          <a:xfrm>
            <a:off x="930249" y="0"/>
            <a:ext cx="7288231" cy="7288232"/>
          </a:xfrm>
          <a:prstGeom prst="rect">
            <a:avLst/>
          </a:prstGeom>
          <a:noFill/>
        </p:spPr>
      </p:pic>
      <p:sp>
        <p:nvSpPr>
          <p:cNvPr id="3" name="2 Rectángulo"/>
          <p:cNvSpPr/>
          <p:nvPr/>
        </p:nvSpPr>
        <p:spPr>
          <a:xfrm>
            <a:off x="8216925" y="0"/>
            <a:ext cx="1073125"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a:off x="0" y="0"/>
            <a:ext cx="1073125"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Sleeping Koala Bear"/>
          <p:cNvPicPr>
            <a:picLocks noChangeAspect="1" noChangeArrowheads="1"/>
          </p:cNvPicPr>
          <p:nvPr/>
        </p:nvPicPr>
        <p:blipFill>
          <a:blip r:embed="rId2"/>
          <a:srcRect/>
          <a:stretch>
            <a:fillRect/>
          </a:stretch>
        </p:blipFill>
        <p:spPr bwMode="auto">
          <a:xfrm>
            <a:off x="0" y="0"/>
            <a:ext cx="10284754"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koala-kiss-lone-pine"/>
          <p:cNvPicPr>
            <a:picLocks noChangeAspect="1" noChangeArrowheads="1"/>
          </p:cNvPicPr>
          <p:nvPr/>
        </p:nvPicPr>
        <p:blipFill>
          <a:blip r:embed="rId2"/>
          <a:srcRect/>
          <a:stretch>
            <a:fillRect/>
          </a:stretch>
        </p:blipFill>
        <p:spPr bwMode="auto">
          <a:xfrm>
            <a:off x="0" y="0"/>
            <a:ext cx="9727659"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ím 1"/>
          <p:cNvSpPr>
            <a:spLocks noGrp="1"/>
          </p:cNvSpPr>
          <p:nvPr>
            <p:ph type="title"/>
          </p:nvPr>
        </p:nvSpPr>
        <p:spPr/>
        <p:txBody>
          <a:bodyPr/>
          <a:lstStyle/>
          <a:p>
            <a:pPr eaLnBrk="1" hangingPunct="1"/>
            <a:endParaRPr lang="es-ES" smtClean="0"/>
          </a:p>
        </p:txBody>
      </p:sp>
      <p:pic>
        <p:nvPicPr>
          <p:cNvPr id="16387" name="Tartalom helye 3" descr="Dia15.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ím 1"/>
          <p:cNvSpPr>
            <a:spLocks noGrp="1"/>
          </p:cNvSpPr>
          <p:nvPr>
            <p:ph type="title"/>
          </p:nvPr>
        </p:nvSpPr>
        <p:spPr/>
        <p:txBody>
          <a:bodyPr/>
          <a:lstStyle/>
          <a:p>
            <a:pPr eaLnBrk="1" hangingPunct="1"/>
            <a:endParaRPr lang="es-ES" smtClean="0"/>
          </a:p>
        </p:txBody>
      </p:sp>
      <p:pic>
        <p:nvPicPr>
          <p:cNvPr id="28675" name="Tartalom helye 3" descr="Dia27.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bright="37000"/>
          </a:blip>
          <a:srcRect/>
          <a:stretch>
            <a:fillRect/>
          </a:stretch>
        </p:blipFill>
        <p:spPr bwMode="auto">
          <a:xfrm>
            <a:off x="-1" y="0"/>
            <a:ext cx="9290051" cy="6858000"/>
          </a:xfrm>
          <a:prstGeom prst="rect">
            <a:avLst/>
          </a:prstGeom>
          <a:noFill/>
        </p:spPr>
      </p:pic>
      <p:sp>
        <p:nvSpPr>
          <p:cNvPr id="2" name="1 Rectángulo"/>
          <p:cNvSpPr/>
          <p:nvPr/>
        </p:nvSpPr>
        <p:spPr>
          <a:xfrm>
            <a:off x="2144695" y="2214554"/>
            <a:ext cx="5108594" cy="3046988"/>
          </a:xfrm>
          <a:prstGeom prst="rect">
            <a:avLst/>
          </a:prstGeom>
        </p:spPr>
        <p:txBody>
          <a:bodyPr wrap="square">
            <a:spAutoFit/>
          </a:bodyPr>
          <a:lstStyle/>
          <a:p>
            <a:pPr algn="ctr"/>
            <a:r>
              <a:rPr lang="es-ES" sz="3200" dirty="0" smtClean="0">
                <a:latin typeface="Agency FB" pitchFamily="34" charset="0"/>
              </a:rPr>
              <a:t>Los dientes del koala están adaptados para comer hojas de eucalipto. De este modo, los dientes quitan la humedad a las hojas y destruyen la fibra de éstas, de modo que facilitan la digestión.</a:t>
            </a:r>
            <a:endParaRPr lang="es-ES" sz="3200" dirty="0">
              <a:latin typeface="Agency FB" pitchFamily="34" charset="0"/>
            </a:endParaRPr>
          </a:p>
        </p:txBody>
      </p:sp>
    </p:spTree>
  </p:cSld>
  <p:clrMapOvr>
    <a:masterClrMapping/>
  </p:clrMapOvr>
  <p:transition spd="slow"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ím 1"/>
          <p:cNvSpPr>
            <a:spLocks noGrp="1"/>
          </p:cNvSpPr>
          <p:nvPr>
            <p:ph type="title"/>
          </p:nvPr>
        </p:nvSpPr>
        <p:spPr/>
        <p:txBody>
          <a:bodyPr/>
          <a:lstStyle/>
          <a:p>
            <a:pPr eaLnBrk="1" hangingPunct="1"/>
            <a:endParaRPr lang="es-ES" smtClean="0"/>
          </a:p>
        </p:txBody>
      </p:sp>
      <p:pic>
        <p:nvPicPr>
          <p:cNvPr id="20483" name="Tartalom helye 3" descr="Dia19.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ím 1"/>
          <p:cNvSpPr>
            <a:spLocks noGrp="1"/>
          </p:cNvSpPr>
          <p:nvPr>
            <p:ph type="title"/>
          </p:nvPr>
        </p:nvSpPr>
        <p:spPr/>
        <p:txBody>
          <a:bodyPr/>
          <a:lstStyle/>
          <a:p>
            <a:pPr eaLnBrk="1" hangingPunct="1"/>
            <a:endParaRPr lang="es-ES" smtClean="0"/>
          </a:p>
        </p:txBody>
      </p:sp>
      <p:pic>
        <p:nvPicPr>
          <p:cNvPr id="21507" name="Tartalom helye 3" descr="Dia20.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ím 1"/>
          <p:cNvSpPr>
            <a:spLocks noGrp="1"/>
          </p:cNvSpPr>
          <p:nvPr>
            <p:ph type="title"/>
          </p:nvPr>
        </p:nvSpPr>
        <p:spPr/>
        <p:txBody>
          <a:bodyPr/>
          <a:lstStyle/>
          <a:p>
            <a:pPr eaLnBrk="1" hangingPunct="1"/>
            <a:endParaRPr lang="es-ES" smtClean="0"/>
          </a:p>
        </p:txBody>
      </p:sp>
      <p:pic>
        <p:nvPicPr>
          <p:cNvPr id="22531" name="Tartalom helye 3" descr="Dia21.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ím 1"/>
          <p:cNvSpPr>
            <a:spLocks noGrp="1"/>
          </p:cNvSpPr>
          <p:nvPr>
            <p:ph type="title"/>
          </p:nvPr>
        </p:nvSpPr>
        <p:spPr/>
        <p:txBody>
          <a:bodyPr/>
          <a:lstStyle/>
          <a:p>
            <a:pPr eaLnBrk="1" hangingPunct="1"/>
            <a:endParaRPr lang="es-ES" smtClean="0"/>
          </a:p>
        </p:txBody>
      </p:sp>
      <p:pic>
        <p:nvPicPr>
          <p:cNvPr id="23555" name="Tartalom helye 3" descr="Dia22.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bright="37000"/>
          </a:blip>
          <a:srcRect/>
          <a:stretch>
            <a:fillRect/>
          </a:stretch>
        </p:blipFill>
        <p:spPr bwMode="auto">
          <a:xfrm>
            <a:off x="-1" y="0"/>
            <a:ext cx="9290051" cy="6858000"/>
          </a:xfrm>
          <a:prstGeom prst="rect">
            <a:avLst/>
          </a:prstGeom>
          <a:noFill/>
        </p:spPr>
      </p:pic>
      <p:sp>
        <p:nvSpPr>
          <p:cNvPr id="2" name="1 Rectángulo"/>
          <p:cNvSpPr/>
          <p:nvPr/>
        </p:nvSpPr>
        <p:spPr>
          <a:xfrm>
            <a:off x="1430315" y="1500174"/>
            <a:ext cx="6251602" cy="4031873"/>
          </a:xfrm>
          <a:prstGeom prst="rect">
            <a:avLst/>
          </a:prstGeom>
        </p:spPr>
        <p:txBody>
          <a:bodyPr wrap="square">
            <a:spAutoFit/>
          </a:bodyPr>
          <a:lstStyle/>
          <a:p>
            <a:pPr algn="ctr"/>
            <a:r>
              <a:rPr lang="es-ES" sz="3200" dirty="0" smtClean="0">
                <a:latin typeface="Agency FB" pitchFamily="34" charset="0"/>
              </a:rPr>
              <a:t>Finalmente estos marsupiales se comunican a grandes distancias por medio de sonidos, ante el miedo gritan como bebé hambriento.</a:t>
            </a:r>
            <a:br>
              <a:rPr lang="es-ES" sz="3200" dirty="0" smtClean="0">
                <a:latin typeface="Agency FB" pitchFamily="34" charset="0"/>
              </a:rPr>
            </a:br>
            <a:r>
              <a:rPr lang="es-ES" sz="3200" dirty="0" smtClean="0">
                <a:latin typeface="Agency FB" pitchFamily="34" charset="0"/>
              </a:rPr>
              <a:t>Cuando se trata de demostrar su posición social los machos producen un ronquido.</a:t>
            </a:r>
            <a:br>
              <a:rPr lang="es-ES" sz="3200" dirty="0" smtClean="0">
                <a:latin typeface="Agency FB" pitchFamily="34" charset="0"/>
              </a:rPr>
            </a:br>
            <a:r>
              <a:rPr lang="es-ES" sz="3200" dirty="0" smtClean="0">
                <a:latin typeface="Agency FB" pitchFamily="34" charset="0"/>
              </a:rPr>
              <a:t>Las hembras por su lado utilizan los gritos tanto como aviso de agresión o como parte de su comportamiento sexual.</a:t>
            </a:r>
            <a:endParaRPr lang="es-ES" sz="3200" dirty="0">
              <a:latin typeface="Agency FB" pitchFamily="34" charset="0"/>
            </a:endParaRPr>
          </a:p>
        </p:txBody>
      </p:sp>
    </p:spTree>
  </p:cSld>
  <p:clrMapOvr>
    <a:masterClrMapping/>
  </p:clrMapOvr>
  <p:transition spd="slow" advTm="2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ím 1"/>
          <p:cNvSpPr>
            <a:spLocks noGrp="1"/>
          </p:cNvSpPr>
          <p:nvPr>
            <p:ph type="title"/>
          </p:nvPr>
        </p:nvSpPr>
        <p:spPr/>
        <p:txBody>
          <a:bodyPr/>
          <a:lstStyle/>
          <a:p>
            <a:pPr eaLnBrk="1" hangingPunct="1"/>
            <a:endParaRPr lang="es-ES" smtClean="0"/>
          </a:p>
        </p:txBody>
      </p:sp>
      <p:pic>
        <p:nvPicPr>
          <p:cNvPr id="25603" name="Tartalom helye 3" descr="Dia24.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ím 1"/>
          <p:cNvSpPr>
            <a:spLocks noGrp="1"/>
          </p:cNvSpPr>
          <p:nvPr>
            <p:ph type="title"/>
          </p:nvPr>
        </p:nvSpPr>
        <p:spPr/>
        <p:txBody>
          <a:bodyPr/>
          <a:lstStyle/>
          <a:p>
            <a:pPr eaLnBrk="1" hangingPunct="1"/>
            <a:endParaRPr lang="es-ES" smtClean="0"/>
          </a:p>
        </p:txBody>
      </p:sp>
      <p:pic>
        <p:nvPicPr>
          <p:cNvPr id="26627" name="Tartalom helye 3" descr="Dia25.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Resultado de imagen de google gif"/>
          <p:cNvPicPr>
            <a:picLocks noChangeAspect="1" noChangeArrowheads="1" noCrop="1"/>
          </p:cNvPicPr>
          <p:nvPr/>
        </p:nvPicPr>
        <p:blipFill>
          <a:blip r:embed="rId2">
            <a:duotone>
              <a:prstClr val="black"/>
              <a:schemeClr val="accent3">
                <a:tint val="45000"/>
                <a:satMod val="400000"/>
              </a:schemeClr>
            </a:duotone>
            <a:lum bright="-27000" contrast="19000"/>
          </a:blip>
          <a:srcRect/>
          <a:stretch>
            <a:fillRect/>
          </a:stretch>
        </p:blipFill>
        <p:spPr bwMode="auto">
          <a:xfrm>
            <a:off x="0" y="0"/>
            <a:ext cx="9290050" cy="6858000"/>
          </a:xfrm>
          <a:prstGeom prst="rect">
            <a:avLst/>
          </a:prstGeom>
          <a:noFill/>
        </p:spPr>
      </p:pic>
      <p:sp>
        <p:nvSpPr>
          <p:cNvPr id="32770" name="Cím 1"/>
          <p:cNvSpPr>
            <a:spLocks noGrp="1"/>
          </p:cNvSpPr>
          <p:nvPr>
            <p:ph type="title"/>
          </p:nvPr>
        </p:nvSpPr>
        <p:spPr/>
        <p:txBody>
          <a:bodyPr/>
          <a:lstStyle/>
          <a:p>
            <a:pPr eaLnBrk="1" hangingPunct="1"/>
            <a:endParaRPr lang="es-ES" smtClean="0"/>
          </a:p>
        </p:txBody>
      </p:sp>
      <p:pic>
        <p:nvPicPr>
          <p:cNvPr id="32771" name="Tartalom helye 3" descr="Dia31.jpg"/>
          <p:cNvPicPr>
            <a:picLocks noGrp="1" noChangeAspect="1"/>
          </p:cNvPicPr>
          <p:nvPr>
            <p:ph idx="1"/>
          </p:nvPr>
        </p:nvPicPr>
        <p:blipFill>
          <a:blip r:embed="rId3"/>
          <a:srcRect l="23086" r="19241"/>
          <a:stretch>
            <a:fillRect/>
          </a:stretch>
        </p:blipFill>
        <p:spPr>
          <a:xfrm>
            <a:off x="2144695" y="0"/>
            <a:ext cx="5357850" cy="6858000"/>
          </a:xfrm>
        </p:spPr>
      </p:pic>
      <p:pic>
        <p:nvPicPr>
          <p:cNvPr id="4" name="Picture 4" descr="Imagen relacionada"/>
          <p:cNvPicPr>
            <a:picLocks noChangeAspect="1" noChangeArrowheads="1" noCrop="1"/>
          </p:cNvPicPr>
          <p:nvPr/>
        </p:nvPicPr>
        <p:blipFill>
          <a:blip r:embed="rId4"/>
          <a:srcRect/>
          <a:stretch>
            <a:fillRect/>
          </a:stretch>
        </p:blipFill>
        <p:spPr bwMode="auto">
          <a:xfrm>
            <a:off x="287307" y="285728"/>
            <a:ext cx="1600200" cy="1819276"/>
          </a:xfrm>
          <a:prstGeom prst="rect">
            <a:avLst/>
          </a:prstGeom>
          <a:noFill/>
        </p:spPr>
      </p:pic>
    </p:spTree>
  </p:cSld>
  <p:clrMapOvr>
    <a:masterClrMapping/>
  </p:clrMapOvr>
  <p:transition spd="slow"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ím 1"/>
          <p:cNvSpPr>
            <a:spLocks noGrp="1"/>
          </p:cNvSpPr>
          <p:nvPr>
            <p:ph type="title"/>
          </p:nvPr>
        </p:nvSpPr>
        <p:spPr/>
        <p:txBody>
          <a:bodyPr/>
          <a:lstStyle/>
          <a:p>
            <a:pPr eaLnBrk="1" hangingPunct="1"/>
            <a:endParaRPr lang="es-ES" smtClean="0"/>
          </a:p>
        </p:txBody>
      </p:sp>
      <p:pic>
        <p:nvPicPr>
          <p:cNvPr id="27651" name="Tartalom helye 3" descr="Dia26.jpg"/>
          <p:cNvPicPr>
            <a:picLocks noGrp="1" noChangeAspect="1"/>
          </p:cNvPicPr>
          <p:nvPr>
            <p:ph idx="1"/>
          </p:nvPr>
        </p:nvPicPr>
        <p:blipFill>
          <a:blip r:embed="rId2"/>
          <a:srcRect/>
          <a:stretch>
            <a:fillRect/>
          </a:stretch>
        </p:blipFill>
        <p:spPr>
          <a:xfrm>
            <a:off x="0" y="0"/>
            <a:ext cx="9290050" cy="6858000"/>
          </a:xfrm>
        </p:spPr>
      </p:pic>
    </p:spTree>
  </p:cSld>
  <p:clrMapOvr>
    <a:masterClrMapping/>
  </p:clrMapOvr>
  <p:transition spd="slow" advTm="5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026" name="Picture 2" descr="Imagen relacionada"/>
          <p:cNvPicPr>
            <a:picLocks noChangeAspect="1" noChangeArrowheads="1" noCrop="1"/>
          </p:cNvPicPr>
          <p:nvPr/>
        </p:nvPicPr>
        <p:blipFill>
          <a:blip r:embed="rId2"/>
          <a:srcRect/>
          <a:stretch>
            <a:fillRect/>
          </a:stretch>
        </p:blipFill>
        <p:spPr bwMode="auto">
          <a:xfrm>
            <a:off x="-1" y="0"/>
            <a:ext cx="9290051" cy="6858000"/>
          </a:xfrm>
          <a:prstGeom prst="rect">
            <a:avLst/>
          </a:prstGeom>
          <a:noFill/>
        </p:spPr>
      </p:pic>
    </p:spTree>
  </p:cSld>
  <p:clrMapOvr>
    <a:masterClrMapping/>
  </p:clrMapOvr>
  <p:transition spd="slow" advTm="6000">
    <p:random/>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66562" name="Picture 2" descr="531077"/>
          <p:cNvPicPr>
            <a:picLocks noChangeAspect="1" noChangeArrowheads="1"/>
          </p:cNvPicPr>
          <p:nvPr/>
        </p:nvPicPr>
        <p:blipFill>
          <a:blip r:embed="rId2"/>
          <a:srcRect/>
          <a:stretch>
            <a:fillRect/>
          </a:stretch>
        </p:blipFill>
        <p:spPr bwMode="auto">
          <a:xfrm>
            <a:off x="0" y="500042"/>
            <a:ext cx="9376193" cy="5857892"/>
          </a:xfrm>
          <a:prstGeom prst="rect">
            <a:avLst/>
          </a:prstGeom>
          <a:noFill/>
        </p:spPr>
      </p:pic>
      <p:sp>
        <p:nvSpPr>
          <p:cNvPr id="5" name="4 Rectángulo"/>
          <p:cNvSpPr/>
          <p:nvPr/>
        </p:nvSpPr>
        <p:spPr>
          <a:xfrm>
            <a:off x="1" y="0"/>
            <a:ext cx="9574246" cy="500042"/>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6" name="5 Rectángulo"/>
          <p:cNvSpPr/>
          <p:nvPr/>
        </p:nvSpPr>
        <p:spPr>
          <a:xfrm>
            <a:off x="0" y="6357958"/>
            <a:ext cx="9574246" cy="500042"/>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google gif"/>
          <p:cNvPicPr>
            <a:picLocks noChangeAspect="1" noChangeArrowheads="1" noCrop="1"/>
          </p:cNvPicPr>
          <p:nvPr/>
        </p:nvPicPr>
        <p:blipFill>
          <a:blip r:embed="rId2">
            <a:duotone>
              <a:prstClr val="black"/>
              <a:schemeClr val="accent3">
                <a:tint val="45000"/>
                <a:satMod val="400000"/>
              </a:schemeClr>
            </a:duotone>
            <a:lum bright="-27000" contrast="19000"/>
          </a:blip>
          <a:srcRect/>
          <a:stretch>
            <a:fillRect/>
          </a:stretch>
        </p:blipFill>
        <p:spPr bwMode="auto">
          <a:xfrm>
            <a:off x="0" y="0"/>
            <a:ext cx="9290050" cy="6858000"/>
          </a:xfrm>
          <a:prstGeom prst="rect">
            <a:avLst/>
          </a:prstGeom>
          <a:noFill/>
        </p:spPr>
      </p:pic>
      <p:pic>
        <p:nvPicPr>
          <p:cNvPr id="3074" name="Picture 2" descr="C:\Users\Jose Luis\Desktop\President_Obama_holding_a_koala_.jpg"/>
          <p:cNvPicPr>
            <a:picLocks noChangeAspect="1" noChangeArrowheads="1"/>
          </p:cNvPicPr>
          <p:nvPr/>
        </p:nvPicPr>
        <p:blipFill>
          <a:blip r:embed="rId3"/>
          <a:srcRect/>
          <a:stretch>
            <a:fillRect/>
          </a:stretch>
        </p:blipFill>
        <p:spPr bwMode="auto">
          <a:xfrm>
            <a:off x="1858943" y="0"/>
            <a:ext cx="5573719" cy="6954768"/>
          </a:xfrm>
          <a:prstGeom prst="rect">
            <a:avLst/>
          </a:prstGeom>
          <a:noFill/>
        </p:spPr>
      </p:pic>
      <p:pic>
        <p:nvPicPr>
          <p:cNvPr id="3" name="Picture 4" descr="Imagen relacionada"/>
          <p:cNvPicPr>
            <a:picLocks noChangeAspect="1" noChangeArrowheads="1" noCrop="1"/>
          </p:cNvPicPr>
          <p:nvPr/>
        </p:nvPicPr>
        <p:blipFill>
          <a:blip r:embed="rId4"/>
          <a:srcRect/>
          <a:stretch>
            <a:fillRect/>
          </a:stretch>
        </p:blipFill>
        <p:spPr bwMode="auto">
          <a:xfrm>
            <a:off x="287307" y="285728"/>
            <a:ext cx="1600200" cy="1819276"/>
          </a:xfrm>
          <a:prstGeom prst="rect">
            <a:avLst/>
          </a:prstGeom>
          <a:noFill/>
        </p:spPr>
      </p:pic>
    </p:spTree>
  </p:cSld>
  <p:clrMapOvr>
    <a:masterClrMapping/>
  </p:clrMapOvr>
  <p:transition spd="slow"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Jose Luis\Desktop\koala-bebe-animales-la-selva-pintado-por-evigilan-9848208.jpg"/>
          <p:cNvPicPr>
            <a:picLocks noChangeAspect="1" noChangeArrowheads="1"/>
          </p:cNvPicPr>
          <p:nvPr/>
        </p:nvPicPr>
        <p:blipFill>
          <a:blip r:embed="rId2"/>
          <a:srcRect/>
          <a:stretch>
            <a:fillRect/>
          </a:stretch>
        </p:blipFill>
        <p:spPr bwMode="auto">
          <a:xfrm>
            <a:off x="0" y="0"/>
            <a:ext cx="9450680" cy="7286652"/>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3641" y="3393650"/>
            <a:ext cx="6858000" cy="7071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825693" y="3393650"/>
            <a:ext cx="6858000" cy="7071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6"/>
            <a:ext cx="92900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558380" y="5803928"/>
            <a:ext cx="612177" cy="684513"/>
          </a:xfrm>
          <a:prstGeom prst="rect">
            <a:avLst/>
          </a:prstGeom>
          <a:noFill/>
          <a:ln w="38100">
            <a:solidFill>
              <a:srgbClr val="1CDEF8"/>
            </a:solidFill>
            <a:miter lim="800000"/>
            <a:headEnd/>
            <a:tailEnd/>
          </a:ln>
        </p:spPr>
      </p:pic>
      <p:sp>
        <p:nvSpPr>
          <p:cNvPr id="19" name="18 Rectángulo"/>
          <p:cNvSpPr/>
          <p:nvPr/>
        </p:nvSpPr>
        <p:spPr>
          <a:xfrm>
            <a:off x="2011987" y="4572019"/>
            <a:ext cx="2735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54500" y="501226"/>
            <a:ext cx="2845995"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10586" y="0"/>
            <a:ext cx="3554072"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07 de agosto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16:53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288335" y="5611366"/>
            <a:ext cx="2040922" cy="934064"/>
          </a:xfrm>
          <a:prstGeom prst="rect">
            <a:avLst/>
          </a:prstGeom>
          <a:noFill/>
        </p:spPr>
      </p:pic>
    </p:spTree>
  </p:cSld>
  <p:clrMapOvr>
    <a:masterClrMapping/>
  </p:clrMapOvr>
  <p:transition spd="slow"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2900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2900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012844" y="0"/>
            <a:ext cx="4954693" cy="1562100"/>
          </a:xfrm>
          <a:prstGeom prst="rect">
            <a:avLst/>
          </a:prstGeom>
          <a:noFill/>
        </p:spPr>
      </p:pic>
      <p:sp>
        <p:nvSpPr>
          <p:cNvPr id="4104" name="Text Box 8"/>
          <p:cNvSpPr txBox="1">
            <a:spLocks noChangeArrowheads="1"/>
          </p:cNvSpPr>
          <p:nvPr/>
        </p:nvSpPr>
        <p:spPr bwMode="auto">
          <a:xfrm>
            <a:off x="0" y="1905001"/>
            <a:ext cx="92900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61256" y="4724402"/>
            <a:ext cx="270959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728864" y="4191000"/>
            <a:ext cx="239993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103107" y="4876800"/>
            <a:ext cx="1238673"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4192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4192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4192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4192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KOAL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KOALA-</Template>
  <TotalTime>1</TotalTime>
  <Words>527</Words>
  <Application>Microsoft Office PowerPoint</Application>
  <PresentationFormat>Personalizado</PresentationFormat>
  <Paragraphs>23</Paragraphs>
  <Slides>62</Slides>
  <Notes>0</Notes>
  <HiddenSlides>0</HiddenSlides>
  <MMClips>0</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KOALA-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2017-08-07T14:52:57Z</dcterms:created>
  <dcterms:modified xsi:type="dcterms:W3CDTF">2017-08-07T14:54:37Z</dcterms:modified>
</cp:coreProperties>
</file>