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80"/>
  </p:notesMasterIdLst>
  <p:sldIdLst>
    <p:sldId id="377" r:id="rId3"/>
    <p:sldId id="439" r:id="rId4"/>
    <p:sldId id="437" r:id="rId5"/>
    <p:sldId id="436" r:id="rId6"/>
    <p:sldId id="438" r:id="rId7"/>
    <p:sldId id="440" r:id="rId8"/>
    <p:sldId id="441" r:id="rId9"/>
    <p:sldId id="521" r:id="rId10"/>
    <p:sldId id="523" r:id="rId11"/>
    <p:sldId id="442" r:id="rId12"/>
    <p:sldId id="443" r:id="rId13"/>
    <p:sldId id="446" r:id="rId14"/>
    <p:sldId id="445" r:id="rId15"/>
    <p:sldId id="447" r:id="rId16"/>
    <p:sldId id="448" r:id="rId17"/>
    <p:sldId id="449" r:id="rId18"/>
    <p:sldId id="453" r:id="rId19"/>
    <p:sldId id="518" r:id="rId20"/>
    <p:sldId id="451" r:id="rId21"/>
    <p:sldId id="452" r:id="rId22"/>
    <p:sldId id="454" r:id="rId23"/>
    <p:sldId id="459" r:id="rId24"/>
    <p:sldId id="455" r:id="rId25"/>
    <p:sldId id="456" r:id="rId26"/>
    <p:sldId id="457" r:id="rId27"/>
    <p:sldId id="458" r:id="rId28"/>
    <p:sldId id="460" r:id="rId29"/>
    <p:sldId id="520" r:id="rId30"/>
    <p:sldId id="463" r:id="rId31"/>
    <p:sldId id="464" r:id="rId32"/>
    <p:sldId id="465" r:id="rId33"/>
    <p:sldId id="467" r:id="rId34"/>
    <p:sldId id="468" r:id="rId35"/>
    <p:sldId id="469" r:id="rId36"/>
    <p:sldId id="435" r:id="rId37"/>
    <p:sldId id="471" r:id="rId38"/>
    <p:sldId id="472" r:id="rId39"/>
    <p:sldId id="473" r:id="rId40"/>
    <p:sldId id="474" r:id="rId41"/>
    <p:sldId id="475" r:id="rId42"/>
    <p:sldId id="476" r:id="rId43"/>
    <p:sldId id="477" r:id="rId44"/>
    <p:sldId id="478" r:id="rId45"/>
    <p:sldId id="479" r:id="rId46"/>
    <p:sldId id="480" r:id="rId47"/>
    <p:sldId id="481" r:id="rId48"/>
    <p:sldId id="516" r:id="rId49"/>
    <p:sldId id="482" r:id="rId50"/>
    <p:sldId id="483" r:id="rId51"/>
    <p:sldId id="484" r:id="rId52"/>
    <p:sldId id="485" r:id="rId53"/>
    <p:sldId id="489" r:id="rId54"/>
    <p:sldId id="462" r:id="rId55"/>
    <p:sldId id="486" r:id="rId56"/>
    <p:sldId id="487" r:id="rId57"/>
    <p:sldId id="488" r:id="rId58"/>
    <p:sldId id="490" r:id="rId59"/>
    <p:sldId id="491" r:id="rId60"/>
    <p:sldId id="492" r:id="rId61"/>
    <p:sldId id="493" r:id="rId62"/>
    <p:sldId id="494" r:id="rId63"/>
    <p:sldId id="495" r:id="rId64"/>
    <p:sldId id="496" r:id="rId65"/>
    <p:sldId id="517" r:id="rId66"/>
    <p:sldId id="498" r:id="rId67"/>
    <p:sldId id="499" r:id="rId68"/>
    <p:sldId id="500" r:id="rId69"/>
    <p:sldId id="515" r:id="rId70"/>
    <p:sldId id="502" r:id="rId71"/>
    <p:sldId id="503" r:id="rId72"/>
    <p:sldId id="504" r:id="rId73"/>
    <p:sldId id="519" r:id="rId74"/>
    <p:sldId id="506" r:id="rId75"/>
    <p:sldId id="507" r:id="rId76"/>
    <p:sldId id="508" r:id="rId77"/>
    <p:sldId id="378" r:id="rId78"/>
    <p:sldId id="522" r:id="rId79"/>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5eFS9i+LHuUJs8IQq7K1g" hashData="Clo0wg+jujVtCAP2BplgZHrGJ8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00"/>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12/08/2016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33E1233-5C64-43DC-ADCE-BE7A4C6404B2}" type="slidenum">
              <a:rPr lang="es-ES_tradnl"/>
              <a:pPr>
                <a:defRPr/>
              </a:pPr>
              <a:t>2</a:t>
            </a:fld>
            <a:endParaRPr lang="es-ES_tradnl"/>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DF1626B-7BCF-4E3F-92B0-082FA0BC7C31}" type="slidenum">
              <a:rPr lang="es-ES_tradnl"/>
              <a:pPr>
                <a:defRPr/>
              </a:pPr>
              <a:t>3</a:t>
            </a:fld>
            <a:endParaRPr lang="es-ES_tradnl"/>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58A50FE-94CB-4FEE-BAD7-810DDB338C30}" type="slidenum">
              <a:rPr lang="es-ES_tradnl"/>
              <a:pPr>
                <a:defRPr/>
              </a:pPr>
              <a:t>6</a:t>
            </a:fld>
            <a:endParaRPr lang="es-ES_tradnl"/>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1B8780F-AEDE-4D6A-9DA1-6358EE9750A2}" type="slidenum">
              <a:rPr lang="es-ES_tradnl"/>
              <a:pPr>
                <a:defRPr/>
              </a:pPr>
              <a:t>10</a:t>
            </a:fld>
            <a:endParaRPr lang="es-ES_tradnl"/>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8AF5F4E-D322-4BFF-94E4-BFE83510F546}" type="slidenum">
              <a:rPr lang="es-ES_tradnl"/>
              <a:pPr>
                <a:defRPr/>
              </a:pPr>
              <a:t>11</a:t>
            </a:fld>
            <a:endParaRPr lang="es-ES_tradnl"/>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074852F-416B-4C77-B27D-273F0222FCE1}" type="slidenum">
              <a:rPr lang="es-ES_tradnl"/>
              <a:pPr>
                <a:defRPr/>
              </a:pPr>
              <a:t>16</a:t>
            </a:fld>
            <a:endParaRPr lang="es-ES_tradnl"/>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DAD8096-38BD-41A0-B375-0FA9D717B99F}" type="slidenum">
              <a:rPr lang="es-ES_tradnl"/>
              <a:pPr>
                <a:defRPr/>
              </a:pPr>
              <a:t>17</a:t>
            </a:fld>
            <a:endParaRPr lang="es-ES_tradnl"/>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pt-B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31E1FF-2FC9-4B1E-857B-031862C501DE}" type="slidenum">
              <a:rPr lang="es-ES_tradnl"/>
              <a:pPr>
                <a:defRPr/>
              </a:pPr>
              <a:t>19</a:t>
            </a:fld>
            <a:endParaRPr lang="es-ES_tradnl"/>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6DD2776-58B9-439E-9B82-910E3D86639E}" type="slidenum">
              <a:rPr lang="es-ES_tradnl"/>
              <a:pPr>
                <a:defRPr/>
              </a:pPr>
              <a:t>20</a:t>
            </a:fld>
            <a:endParaRPr lang="es-ES_tradnl"/>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281E2CF-969D-437E-8969-FEAB2A076043}" type="slidenum">
              <a:rPr lang="es-ES_tradnl"/>
              <a:pPr>
                <a:defRPr/>
              </a:pPr>
              <a:t>21</a:t>
            </a:fld>
            <a:endParaRPr lang="es-ES_tradnl"/>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50ABCFD-2EC6-4B1D-9FCC-04DD468E2984}" type="slidenum">
              <a:rPr lang="es-ES_tradnl"/>
              <a:pPr>
                <a:defRPr/>
              </a:pPr>
              <a:t>23</a:t>
            </a:fld>
            <a:endParaRPr lang="es-ES_tradnl"/>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6096D7B-240A-4EA5-B9A6-B038910F9069}" type="slidenum">
              <a:rPr lang="es-ES_tradnl"/>
              <a:pPr>
                <a:defRPr/>
              </a:pPr>
              <a:t>24</a:t>
            </a:fld>
            <a:endParaRPr lang="es-ES_tradnl"/>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A91F1231-17CC-4D5C-8CBC-35F72E5F549F}" type="slidenum">
              <a:rPr lang="es-ES_tradnl"/>
              <a:pPr>
                <a:defRPr/>
              </a:pPr>
              <a:t>25</a:t>
            </a:fld>
            <a:endParaRPr lang="es-ES_tradnl"/>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BA9AFC3-2489-4040-9DE0-2A4551CD995D}" type="slidenum">
              <a:rPr lang="es-ES_tradnl"/>
              <a:pPr>
                <a:defRPr/>
              </a:pPr>
              <a:t>26</a:t>
            </a:fld>
            <a:endParaRPr lang="es-ES_tradnl"/>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E08BF78-A8B2-4D5D-948B-E36642ED1338}" type="slidenum">
              <a:rPr lang="es-ES_tradnl"/>
              <a:pPr>
                <a:defRPr/>
              </a:pPr>
              <a:t>37</a:t>
            </a:fld>
            <a:endParaRPr lang="es-ES_tradnl"/>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2E31371-2157-48E4-A10E-0F85DFCB9F91}" type="slidenum">
              <a:rPr lang="es-ES_tradnl"/>
              <a:pPr>
                <a:defRPr/>
              </a:pPr>
              <a:t>38</a:t>
            </a:fld>
            <a:endParaRPr lang="es-ES_tradnl"/>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F1DE9C5-EB74-46AB-8C18-7C5B05622B6C}" type="slidenum">
              <a:rPr lang="es-ES_tradnl"/>
              <a:pPr>
                <a:defRPr/>
              </a:pPr>
              <a:t>39</a:t>
            </a:fld>
            <a:endParaRPr lang="es-ES_tradnl"/>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19F6C88-91B6-4461-B50C-05F08893E562}" type="slidenum">
              <a:rPr lang="es-ES_tradnl"/>
              <a:pPr>
                <a:defRPr/>
              </a:pPr>
              <a:t>41</a:t>
            </a:fld>
            <a:endParaRPr lang="es-ES_tradnl"/>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190BE6C-5A5E-4454-A088-3676CE7EAF04}" type="slidenum">
              <a:rPr lang="es-ES_tradnl"/>
              <a:pPr>
                <a:defRPr/>
              </a:pPr>
              <a:t>42</a:t>
            </a:fld>
            <a:endParaRPr lang="es-ES_tradnl"/>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EFF7E14-479B-40AA-B401-6356200BFDD0}" type="slidenum">
              <a:rPr lang="es-ES_tradnl"/>
              <a:pPr>
                <a:defRPr/>
              </a:pPr>
              <a:t>43</a:t>
            </a:fld>
            <a:endParaRPr lang="es-ES_tradnl"/>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1959F5C-574F-476F-BF7B-222FE174D839}" type="slidenum">
              <a:rPr lang="es-ES_tradnl"/>
              <a:pPr>
                <a:defRPr/>
              </a:pPr>
              <a:t>44</a:t>
            </a:fld>
            <a:endParaRPr lang="es-ES_tradnl"/>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F98E012-D1D9-4529-8F84-2EFCC00659B7}" type="slidenum">
              <a:rPr lang="es-ES_tradnl"/>
              <a:pPr>
                <a:defRPr/>
              </a:pPr>
              <a:t>46</a:t>
            </a:fld>
            <a:endParaRPr lang="es-ES_tradnl"/>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748BE35-3B2A-4FFC-911B-C65DFB92B949}" type="slidenum">
              <a:rPr lang="es-ES_tradnl"/>
              <a:pPr>
                <a:defRPr/>
              </a:pPr>
              <a:t>48</a:t>
            </a:fld>
            <a:endParaRPr lang="es-ES_tradnl"/>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54245F8-9AEC-443D-9996-35936A4D56B9}" type="slidenum">
              <a:rPr lang="es-ES_tradnl"/>
              <a:pPr>
                <a:defRPr/>
              </a:pPr>
              <a:t>49</a:t>
            </a:fld>
            <a:endParaRPr lang="es-ES_tradnl"/>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F921D8E-D049-4A5E-AD93-FAD0106C2337}" type="slidenum">
              <a:rPr lang="es-ES_tradnl"/>
              <a:pPr>
                <a:defRPr/>
              </a:pPr>
              <a:t>50</a:t>
            </a:fld>
            <a:endParaRPr lang="es-ES_tradnl"/>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2A93CF73-165D-4425-B90A-A2FAEB8E47D8}" type="slidenum">
              <a:rPr lang="es-ES_tradnl"/>
              <a:pPr>
                <a:defRPr/>
              </a:pPr>
              <a:t>51</a:t>
            </a:fld>
            <a:endParaRPr lang="es-ES_tradnl"/>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DE18325-F484-44D8-837D-3A4354546E3D}" type="slidenum">
              <a:rPr lang="es-ES_tradnl"/>
              <a:pPr>
                <a:defRPr/>
              </a:pPr>
              <a:t>54</a:t>
            </a:fld>
            <a:endParaRPr lang="es-ES_tradnl"/>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B6A117B3-E802-45E3-B7CF-F25C41B18C9A}" type="slidenum">
              <a:rPr lang="es-ES_tradnl"/>
              <a:pPr>
                <a:defRPr/>
              </a:pPr>
              <a:t>55</a:t>
            </a:fld>
            <a:endParaRPr lang="es-ES_tradnl"/>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32600AB-D48F-4E72-A711-65488AFFAEDF}" type="slidenum">
              <a:rPr lang="es-ES_tradnl"/>
              <a:pPr>
                <a:defRPr/>
              </a:pPr>
              <a:t>56</a:t>
            </a:fld>
            <a:endParaRPr lang="es-ES_tradnl"/>
          </a:p>
        </p:txBody>
      </p:sp>
      <p:sp>
        <p:nvSpPr>
          <p:cNvPr id="95235" name="Rectangle 2"/>
          <p:cNvSpPr>
            <a:spLocks noGrp="1" noRot="1" noChangeAspect="1" noChangeArrowheads="1" noTextEdit="1"/>
          </p:cNvSpPr>
          <p:nvPr>
            <p:ph type="sldImg"/>
          </p:nvPr>
        </p:nvSpPr>
        <p:spPr>
          <a:ln/>
        </p:spPr>
      </p:sp>
      <p:sp>
        <p:nvSpPr>
          <p:cNvPr id="95236"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989DB4D-BA63-4E97-9EB3-65EDB01F51BF}" type="slidenum">
              <a:rPr lang="es-ES_tradnl"/>
              <a:pPr>
                <a:defRPr/>
              </a:pPr>
              <a:t>57</a:t>
            </a:fld>
            <a:endParaRPr lang="es-ES_tradnl"/>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2A46CC8-2D5A-4A47-B4C8-349A673EC833}" type="slidenum">
              <a:rPr lang="es-ES_tradnl"/>
              <a:pPr>
                <a:defRPr/>
              </a:pPr>
              <a:t>58</a:t>
            </a:fld>
            <a:endParaRPr lang="es-ES_tradnl"/>
          </a:p>
        </p:txBody>
      </p:sp>
      <p:sp>
        <p:nvSpPr>
          <p:cNvPr id="97283" name="Rectangle 2"/>
          <p:cNvSpPr>
            <a:spLocks noGrp="1" noRot="1" noChangeAspect="1" noChangeArrowheads="1" noTextEdit="1"/>
          </p:cNvSpPr>
          <p:nvPr>
            <p:ph type="sldImg"/>
          </p:nvPr>
        </p:nvSpPr>
        <p:spPr>
          <a:ln/>
        </p:spPr>
      </p:sp>
      <p:sp>
        <p:nvSpPr>
          <p:cNvPr id="9728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BEE23A5-F3DC-4D93-A7A0-7633965B6381}" type="slidenum">
              <a:rPr lang="es-ES_tradnl"/>
              <a:pPr>
                <a:defRPr/>
              </a:pPr>
              <a:t>59</a:t>
            </a:fld>
            <a:endParaRPr lang="es-ES_tradnl"/>
          </a:p>
        </p:txBody>
      </p:sp>
      <p:sp>
        <p:nvSpPr>
          <p:cNvPr id="98307" name="Rectangle 2"/>
          <p:cNvSpPr>
            <a:spLocks noGrp="1" noRot="1" noChangeAspect="1" noChangeArrowheads="1" noTextEdit="1"/>
          </p:cNvSpPr>
          <p:nvPr>
            <p:ph type="sldImg"/>
          </p:nvPr>
        </p:nvSpPr>
        <p:spPr>
          <a:ln/>
        </p:spPr>
      </p:sp>
      <p:sp>
        <p:nvSpPr>
          <p:cNvPr id="9830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C8623F5C-6FEC-4C74-9B94-C515571E6DC7}" type="slidenum">
              <a:rPr lang="es-ES_tradnl"/>
              <a:pPr>
                <a:defRPr/>
              </a:pPr>
              <a:t>60</a:t>
            </a:fld>
            <a:endParaRPr lang="es-ES_tradnl"/>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43ECE8C-775C-4E01-87D1-9C6122A2DE5A}" type="slidenum">
              <a:rPr lang="es-ES_tradnl"/>
              <a:pPr>
                <a:defRPr/>
              </a:pPr>
              <a:t>66</a:t>
            </a:fld>
            <a:endParaRPr lang="es-ES_tradnl"/>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D38C76B6-DC34-4B98-8978-876D937E166F}" type="slidenum">
              <a:rPr lang="es-ES_tradnl"/>
              <a:pPr>
                <a:defRPr/>
              </a:pPr>
              <a:t>67</a:t>
            </a:fld>
            <a:endParaRPr lang="es-ES_tradnl"/>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0398C5B9-6648-46D5-BC26-07D3C242C20A}" type="slidenum">
              <a:rPr lang="es-ES_tradnl"/>
              <a:pPr>
                <a:defRPr/>
              </a:pPr>
              <a:t>70</a:t>
            </a:fld>
            <a:endParaRPr lang="es-ES_tradnl"/>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1C2D51AC-8E67-4E6C-9B3D-A5185D6AEA55}" type="slidenum">
              <a:rPr lang="es-ES_tradnl"/>
              <a:pPr>
                <a:defRPr/>
              </a:pPr>
              <a:t>71</a:t>
            </a:fld>
            <a:endParaRPr lang="es-ES_tradnl"/>
          </a:p>
        </p:txBody>
      </p:sp>
      <p:sp>
        <p:nvSpPr>
          <p:cNvPr id="103427" name="Rectangle 2"/>
          <p:cNvSpPr>
            <a:spLocks noGrp="1" noRot="1" noChangeAspect="1" noChangeArrowheads="1" noTextEdit="1"/>
          </p:cNvSpPr>
          <p:nvPr>
            <p:ph type="sldImg"/>
          </p:nvPr>
        </p:nvSpPr>
        <p:spPr>
          <a:ln/>
        </p:spPr>
      </p:sp>
      <p:sp>
        <p:nvSpPr>
          <p:cNvPr id="103428"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315364D9-9257-44F0-81D0-E30C9D528946}" type="slidenum">
              <a:rPr lang="es-ES_tradnl"/>
              <a:pPr>
                <a:defRPr/>
              </a:pPr>
              <a:t>73</a:t>
            </a:fld>
            <a:endParaRPr lang="es-ES_tradnl"/>
          </a:p>
        </p:txBody>
      </p:sp>
      <p:sp>
        <p:nvSpPr>
          <p:cNvPr id="101379" name="Rectangle 2"/>
          <p:cNvSpPr>
            <a:spLocks noGrp="1" noRot="1" noChangeAspect="1" noChangeArrowheads="1" noTextEdit="1"/>
          </p:cNvSpPr>
          <p:nvPr>
            <p:ph type="sldImg"/>
          </p:nvPr>
        </p:nvSpPr>
        <p:spPr>
          <a:ln/>
        </p:spPr>
      </p:sp>
      <p:sp>
        <p:nvSpPr>
          <p:cNvPr id="101380"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CAF194A-E8EE-4CB3-9F6E-2AC424A2A88F}" type="slidenum">
              <a:rPr lang="es-ES_tradnl"/>
              <a:pPr>
                <a:defRPr/>
              </a:pPr>
              <a:t>75</a:t>
            </a:fld>
            <a:endParaRPr lang="es-ES_tradnl"/>
          </a:p>
        </p:txBody>
      </p:sp>
      <p:sp>
        <p:nvSpPr>
          <p:cNvPr id="102403" name="Rectangle 2"/>
          <p:cNvSpPr>
            <a:spLocks noGrp="1" noRot="1" noChangeAspect="1" noChangeArrowheads="1" noTextEdit="1"/>
          </p:cNvSpPr>
          <p:nvPr>
            <p:ph type="sldImg"/>
          </p:nvPr>
        </p:nvSpPr>
        <p:spPr>
          <a:ln/>
        </p:spPr>
      </p:sp>
      <p:sp>
        <p:nvSpPr>
          <p:cNvPr id="102404" name="Rectangle 3"/>
          <p:cNvSpPr>
            <a:spLocks noGrp="1" noChangeArrowheads="1"/>
          </p:cNvSpPr>
          <p:nvPr>
            <p:ph type="body" idx="1"/>
          </p:nvPr>
        </p:nvSpPr>
        <p:spPr>
          <a:noFill/>
          <a:ln/>
        </p:spPr>
        <p:txBody>
          <a:bodyPr/>
          <a:lstStyle/>
          <a:p>
            <a:pPr eaLnBrk="1" hangingPunct="1"/>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12/08/2016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12/08/2016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56.jpeg"/></Relationships>
</file>

<file path=ppt/slides/_rels/slide52.xml.rels><?xml version="1.0" encoding="UTF-8" standalone="yes"?>
<Relationships xmlns="http://schemas.openxmlformats.org/package/2006/relationships"><Relationship Id="rId2" Type="http://schemas.openxmlformats.org/officeDocument/2006/relationships/image" Target="../media/image57.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audio" Target="../media/audio1.wav"/><Relationship Id="rId4" Type="http://schemas.openxmlformats.org/officeDocument/2006/relationships/image" Target="../media/image67.jpeg"/></Relationships>
</file>

<file path=ppt/slides/_rels/slide63.xml.rels><?xml version="1.0" encoding="UTF-8" standalone="yes"?>
<Relationships xmlns="http://schemas.openxmlformats.org/package/2006/relationships"><Relationship Id="rId2" Type="http://schemas.openxmlformats.org/officeDocument/2006/relationships/image" Target="../media/image68.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78.gif"/></Relationships>
</file>

<file path=ppt/slides/_rels/slide7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81.gif"/><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8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83.jpeg"/><Relationship Id="rId4" Type="http://schemas.openxmlformats.org/officeDocument/2006/relationships/image" Target="../media/image4.gif"/></Relationships>
</file>

<file path=ppt/slides/_rels/slide77.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hyperlink" Target="https://vk.com/mispps" TargetMode="External"/><Relationship Id="rId3" Type="http://schemas.openxmlformats.org/officeDocument/2006/relationships/image" Target="../media/image84.png"/><Relationship Id="rId7" Type="http://schemas.openxmlformats.org/officeDocument/2006/relationships/hyperlink" Target="https://www.facebook.com/mispps" TargetMode="External"/><Relationship Id="rId12" Type="http://schemas.openxmlformats.org/officeDocument/2006/relationships/image" Target="../media/image8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6.png"/><Relationship Id="rId11" Type="http://schemas.openxmlformats.org/officeDocument/2006/relationships/hyperlink" Target="https://plus.google.com/+Mispps/" TargetMode="External"/><Relationship Id="rId5" Type="http://schemas.openxmlformats.org/officeDocument/2006/relationships/image" Target="../media/image85.png"/><Relationship Id="rId10" Type="http://schemas.openxmlformats.org/officeDocument/2006/relationships/image" Target="../media/image8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s://artatart.net/file/2012/04/Kandovan-3.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pic>
        <p:nvPicPr>
          <p:cNvPr id="17" name="Picture 7">
            <a:hlinkClick r:id="" action="ppaction://media"/>
          </p:cNvPr>
          <p:cNvPicPr>
            <a:picLocks noRot="1" noChangeAspect="1" noChangeArrowheads="1"/>
          </p:cNvPicPr>
          <p:nvPr>
            <a:wavAudioFile r:embed="rId1" name="proverbios.wav"/>
          </p:nvPr>
        </p:nvPicPr>
        <p:blipFill>
          <a:blip r:embed="rId4"/>
          <a:srcRect/>
          <a:stretch>
            <a:fillRect/>
          </a:stretch>
        </p:blipFill>
        <p:spPr bwMode="auto">
          <a:xfrm>
            <a:off x="0" y="3589200"/>
            <a:ext cx="848485" cy="766215"/>
          </a:xfrm>
          <a:prstGeom prst="rect">
            <a:avLst/>
          </a:prstGeom>
          <a:noFill/>
        </p:spPr>
      </p:pic>
      <p:pic>
        <p:nvPicPr>
          <p:cNvPr id="16" name="Picture 2" descr="http://3.bp.blogspot.com/-2SdhPcZHKfc/VP33DxlwH0I/AAAAAAACibw/HHcDyoazOCQ/s400/ilusiones-opticas-08.gif"/>
          <p:cNvPicPr>
            <a:picLocks noChangeAspect="1" noChangeArrowheads="1" noCrop="1"/>
          </p:cNvPicPr>
          <p:nvPr/>
        </p:nvPicPr>
        <p:blipFill>
          <a:blip r:embed="rId5">
            <a:duotone>
              <a:schemeClr val="accent6">
                <a:shade val="45000"/>
                <a:satMod val="135000"/>
              </a:schemeClr>
              <a:prstClr val="white"/>
            </a:duotone>
            <a:lum bright="13000" contrast="-2000"/>
          </a:blip>
          <a:srcRect/>
          <a:stretch>
            <a:fillRect/>
          </a:stretch>
        </p:blipFill>
        <p:spPr bwMode="auto">
          <a:xfrm>
            <a:off x="0" y="0"/>
            <a:ext cx="11269663" cy="7632718"/>
          </a:xfrm>
          <a:prstGeom prst="rect">
            <a:avLst/>
          </a:prstGeom>
          <a:noFill/>
        </p:spPr>
      </p:pic>
      <p:pic>
        <p:nvPicPr>
          <p:cNvPr id="155652" name="Image 2" descr="swirlrainbw3.gif"/>
          <p:cNvPicPr>
            <a:picLocks noChangeAspect="1"/>
          </p:cNvPicPr>
          <p:nvPr/>
        </p:nvPicPr>
        <p:blipFill>
          <a:blip r:embed="rId6"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7"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48683" y="2459028"/>
            <a:ext cx="653963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KANDOVAN</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8">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9"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10" cstate="print"/>
          <a:srcRect/>
          <a:stretch>
            <a:fillRect/>
          </a:stretch>
        </p:blipFill>
        <p:spPr bwMode="auto">
          <a:xfrm>
            <a:off x="221244" y="209952"/>
            <a:ext cx="962617" cy="1187308"/>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1" presetClass="mediacall" presetSubtype="0" fill="hold" nodeType="withEffect">
                                  <p:stCondLst>
                                    <p:cond delay="0"/>
                                  </p:stCondLst>
                                  <p:childTnLst>
                                    <p:cmd type="call" cmd="playFrom(0.0)">
                                      <p:cBhvr>
                                        <p:cTn id="20"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numSld="60" showWhenStopped="0">
                <p:cTn id="21" repeatCount="indefinite" fill="hold" display="0">
                  <p:stCondLst>
                    <p:cond delay="indefinite"/>
                  </p:stCondLst>
                  <p:endCondLst>
                    <p:cond evt="onPrev" delay="0">
                      <p:tgtEl>
                        <p:sldTgt/>
                      </p:tgtEl>
                    </p:cond>
                    <p:cond evt="onStopAudio" delay="0">
                      <p:tgtEl>
                        <p:sldTgt/>
                      </p:tgtEl>
                    </p:cond>
                  </p:endCondLst>
                </p:cTn>
                <p:tgtEl>
                  <p:spTgt spid="17"/>
                </p:tgtEl>
              </p:cMediaNode>
            </p:audio>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Datei:Iran AugustSeptember 2007 078.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ile:Village troglodyte kandovan iran.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Kandovan el último pueblo troglodita del mundo 11"/>
          <p:cNvPicPr>
            <a:picLocks noChangeAspect="1" noChangeArrowheads="1"/>
          </p:cNvPicPr>
          <p:nvPr/>
        </p:nvPicPr>
        <p:blipFill>
          <a:blip r:embed="rId2"/>
          <a:srcRect/>
          <a:stretch>
            <a:fillRect/>
          </a:stretch>
        </p:blipFill>
        <p:spPr bwMode="auto">
          <a:xfrm>
            <a:off x="0" y="0"/>
            <a:ext cx="1134309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2">
            <a:duotone>
              <a:schemeClr val="accent6">
                <a:shade val="45000"/>
                <a:satMod val="135000"/>
              </a:schemeClr>
              <a:prstClr val="white"/>
            </a:duotone>
            <a:lum bright="16000"/>
          </a:blip>
          <a:srcRect/>
          <a:stretch>
            <a:fillRect/>
          </a:stretch>
        </p:blipFill>
        <p:spPr bwMode="auto">
          <a:xfrm>
            <a:off x="0" y="-18"/>
            <a:ext cx="11269663" cy="7632718"/>
          </a:xfrm>
          <a:prstGeom prst="rect">
            <a:avLst/>
          </a:prstGeom>
          <a:noFill/>
        </p:spPr>
      </p:pic>
      <p:sp>
        <p:nvSpPr>
          <p:cNvPr id="104451" name="Rectangle 3"/>
          <p:cNvSpPr>
            <a:spLocks noChangeArrowheads="1"/>
          </p:cNvSpPr>
          <p:nvPr/>
        </p:nvSpPr>
        <p:spPr bwMode="auto">
          <a:xfrm>
            <a:off x="2348683" y="1387458"/>
            <a:ext cx="8501122" cy="5715106"/>
          </a:xfrm>
          <a:prstGeom prst="rect">
            <a:avLst/>
          </a:prstGeom>
          <a:noFill/>
          <a:ln w="9525">
            <a:noFill/>
            <a:miter lim="800000"/>
            <a:headEnd/>
            <a:tailEnd/>
          </a:ln>
          <a:effectLst/>
        </p:spPr>
        <p:txBody>
          <a:bodyPr vert="horz" wrap="square" lIns="112474" tIns="112474" rIns="74983" bIns="0" numCol="1" anchor="ctr" anchorCtr="0" compatLnSpc="1">
            <a:prstTxWarp prst="textNoShape">
              <a:avLst/>
            </a:prstTxWarp>
            <a:spAutoFit/>
          </a:bodyPr>
          <a:lstStyle/>
          <a:p>
            <a:pPr algn="ctr" defTabSz="1080089" fontAlgn="base">
              <a:spcBef>
                <a:spcPct val="0"/>
              </a:spcBef>
              <a:spcAft>
                <a:spcPct val="0"/>
              </a:spcAft>
            </a:pPr>
            <a:r>
              <a:rPr lang="es-ES" sz="2800" b="1" dirty="0" err="1" smtClean="0">
                <a:latin typeface="MV Boli" pitchFamily="2" charset="0"/>
                <a:cs typeface="MV Boli" pitchFamily="2" charset="0"/>
              </a:rPr>
              <a:t>Kandovan</a:t>
            </a:r>
            <a:r>
              <a:rPr lang="es-ES" sz="2800" b="1" dirty="0" smtClean="0">
                <a:latin typeface="MV Boli" pitchFamily="2" charset="0"/>
                <a:cs typeface="MV Boli" pitchFamily="2" charset="0"/>
              </a:rPr>
              <a:t> también romanizado como </a:t>
            </a:r>
            <a:r>
              <a:rPr lang="es-ES" sz="2800" b="1" dirty="0" err="1" smtClean="0">
                <a:latin typeface="MV Boli" pitchFamily="2" charset="0"/>
                <a:cs typeface="MV Boli" pitchFamily="2" charset="0"/>
              </a:rPr>
              <a:t>Kandovan</a:t>
            </a:r>
            <a:r>
              <a:rPr lang="es-ES" sz="2800" b="1" dirty="0" smtClean="0">
                <a:latin typeface="MV Boli" pitchFamily="2" charset="0"/>
                <a:cs typeface="MV Boli" pitchFamily="2" charset="0"/>
              </a:rPr>
              <a:t> y </a:t>
            </a:r>
            <a:r>
              <a:rPr lang="es-ES" sz="2800" b="1" dirty="0" err="1" smtClean="0">
                <a:latin typeface="MV Boli" pitchFamily="2" charset="0"/>
                <a:cs typeface="MV Boli" pitchFamily="2" charset="0"/>
              </a:rPr>
              <a:t>Kandavān</a:t>
            </a:r>
            <a:r>
              <a:rPr lang="es-ES" sz="2800" b="1" dirty="0" smtClean="0">
                <a:latin typeface="MV Boli" pitchFamily="2" charset="0"/>
                <a:cs typeface="MV Boli" pitchFamily="2" charset="0"/>
              </a:rPr>
              <a:t>; también conocido como </a:t>
            </a:r>
            <a:r>
              <a:rPr lang="es-ES" sz="2800" b="1" dirty="0" err="1" smtClean="0">
                <a:latin typeface="MV Boli" pitchFamily="2" charset="0"/>
                <a:cs typeface="MV Boli" pitchFamily="2" charset="0"/>
              </a:rPr>
              <a:t>Kanvān</a:t>
            </a:r>
            <a:r>
              <a:rPr lang="es-ES" sz="2800" b="1" dirty="0" smtClean="0">
                <a:latin typeface="MV Boli" pitchFamily="2" charset="0"/>
                <a:cs typeface="MV Boli" pitchFamily="2" charset="0"/>
              </a:rPr>
              <a:t>) es un pueblo en </a:t>
            </a:r>
            <a:r>
              <a:rPr lang="es-ES" sz="2800" b="1" dirty="0" err="1" smtClean="0">
                <a:latin typeface="MV Boli" pitchFamily="2" charset="0"/>
                <a:cs typeface="MV Boli" pitchFamily="2" charset="0"/>
              </a:rPr>
              <a:t>Sahand</a:t>
            </a:r>
            <a:r>
              <a:rPr lang="es-ES" sz="2800" b="1" dirty="0" smtClean="0">
                <a:latin typeface="MV Boli" pitchFamily="2" charset="0"/>
                <a:cs typeface="MV Boli" pitchFamily="2" charset="0"/>
              </a:rPr>
              <a:t> Distrito Rural, en el distrito central del condado de </a:t>
            </a:r>
            <a:r>
              <a:rPr lang="es-ES" sz="2800" b="1" dirty="0" err="1" smtClean="0">
                <a:latin typeface="MV Boli" pitchFamily="2" charset="0"/>
                <a:cs typeface="MV Boli" pitchFamily="2" charset="0"/>
              </a:rPr>
              <a:t>Osku</a:t>
            </a:r>
            <a:r>
              <a:rPr lang="es-ES" sz="2800" b="1" dirty="0" smtClean="0">
                <a:latin typeface="MV Boli" pitchFamily="2" charset="0"/>
                <a:cs typeface="MV Boli" pitchFamily="2" charset="0"/>
              </a:rPr>
              <a:t>, provincia de Azerbaiyán Oriental, Irán. Este pueblo es un ejemplo de viviendas en los acantilados artificiales que todavía están habitadas. Las viviendas trogloditas excavadas en el interior de rocas volcánicas y todas similares a las viviendas de la región turca de Capadocia, son llamados localmente "</a:t>
            </a:r>
            <a:r>
              <a:rPr lang="es-ES" sz="2800" b="1" dirty="0" err="1" smtClean="0">
                <a:latin typeface="MV Boli" pitchFamily="2" charset="0"/>
                <a:cs typeface="MV Boli" pitchFamily="2" charset="0"/>
              </a:rPr>
              <a:t>Karaan</a:t>
            </a:r>
            <a:r>
              <a:rPr lang="es-ES" sz="2800" b="1" dirty="0" smtClean="0">
                <a:latin typeface="MV Boli" pitchFamily="2" charset="0"/>
                <a:cs typeface="MV Boli" pitchFamily="2" charset="0"/>
              </a:rPr>
              <a:t>". </a:t>
            </a:r>
            <a:r>
              <a:rPr lang="es-ES" sz="2800" b="1" dirty="0" err="1" smtClean="0">
                <a:latin typeface="MV Boli" pitchFamily="2" charset="0"/>
                <a:cs typeface="MV Boli" pitchFamily="2" charset="0"/>
              </a:rPr>
              <a:t>Karaans</a:t>
            </a:r>
            <a:r>
              <a:rPr lang="es-ES" sz="2800" b="1" dirty="0" smtClean="0">
                <a:latin typeface="MV Boli" pitchFamily="2" charset="0"/>
                <a:cs typeface="MV Boli" pitchFamily="2" charset="0"/>
              </a:rPr>
              <a:t> se cortaron en los </a:t>
            </a:r>
            <a:r>
              <a:rPr lang="es-ES" sz="2800" b="1" dirty="0" err="1" smtClean="0">
                <a:latin typeface="MV Boli" pitchFamily="2" charset="0"/>
                <a:cs typeface="MV Boli" pitchFamily="2" charset="0"/>
              </a:rPr>
              <a:t>lahares</a:t>
            </a:r>
            <a:r>
              <a:rPr lang="es-ES" sz="2800" b="1" dirty="0" smtClean="0">
                <a:latin typeface="MV Boli" pitchFamily="2" charset="0"/>
                <a:cs typeface="MV Boli" pitchFamily="2" charset="0"/>
              </a:rPr>
              <a:t> (flujos de lodo volcánico o flujo de escombros) de Monte </a:t>
            </a:r>
            <a:r>
              <a:rPr lang="es-ES" sz="2800" b="1" dirty="0" err="1" smtClean="0">
                <a:latin typeface="MV Boli" pitchFamily="2" charset="0"/>
                <a:cs typeface="MV Boli" pitchFamily="2" charset="0"/>
              </a:rPr>
              <a:t>Sahand</a:t>
            </a:r>
            <a:r>
              <a:rPr lang="es-ES" sz="2800" b="1" dirty="0" smtClean="0">
                <a:latin typeface="MV Boli" pitchFamily="2" charset="0"/>
                <a:cs typeface="MV Boli" pitchFamily="2" charset="0"/>
              </a:rPr>
              <a:t>.</a:t>
            </a:r>
            <a:endParaRPr lang="es-ES" sz="2800" b="1" dirty="0" smtClean="0">
              <a:latin typeface="MV Boli" pitchFamily="2" charset="0"/>
              <a:cs typeface="MV Boli" pitchFamily="2" charset="0"/>
            </a:endParaRP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8" presetClass="exit" presetSubtype="32" fill="hold" nodeType="withEffect">
                                  <p:stCondLst>
                                    <p:cond delay="0"/>
                                  </p:stCondLst>
                                  <p:childTnLst>
                                    <p:animEffect transition="out" filter="diamond(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http://www.parextour.it/1/foto_contenuti/173.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Kandovan, un pueblo surrealista moldeado por la naturalez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Kandovan el último pueblo troglodita del mundo 22"/>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3" name="2 Rectángulo"/>
          <p:cNvSpPr/>
          <p:nvPr/>
        </p:nvSpPr>
        <p:spPr>
          <a:xfrm>
            <a:off x="0" y="0"/>
            <a:ext cx="5456787" cy="3601976"/>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4" name="3 Rectángulo"/>
          <p:cNvSpPr/>
          <p:nvPr/>
        </p:nvSpPr>
        <p:spPr>
          <a:xfrm>
            <a:off x="5818746" y="0"/>
            <a:ext cx="5456787" cy="3601976"/>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5" name="4 Rectángulo"/>
          <p:cNvSpPr/>
          <p:nvPr/>
        </p:nvSpPr>
        <p:spPr>
          <a:xfrm>
            <a:off x="15652" y="4030727"/>
            <a:ext cx="5456787" cy="3601974"/>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6" name="5 Rectángulo"/>
          <p:cNvSpPr/>
          <p:nvPr/>
        </p:nvSpPr>
        <p:spPr>
          <a:xfrm>
            <a:off x="5828531" y="4030727"/>
            <a:ext cx="5456785" cy="3601974"/>
          </a:xfrm>
          <a:prstGeom prst="rect">
            <a:avLst/>
          </a:prstGeom>
          <a:solidFill>
            <a:schemeClr val="accent6">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grpId="0" nodeType="withEffect">
                                  <p:stCondLst>
                                    <p:cond delay="0"/>
                                  </p:stCondLst>
                                  <p:childTnLst>
                                    <p:animEffect transition="out" filter="strips(downRigh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8" presetClass="exit" presetSubtype="12" fill="hold" grpId="0" nodeType="withEffect">
                                  <p:stCondLst>
                                    <p:cond delay="0"/>
                                  </p:stCondLst>
                                  <p:childTnLst>
                                    <p:animEffect transition="out" filter="strips(downLef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8" presetClass="exit" presetSubtype="3" fill="hold" grpId="0" nodeType="withEffect">
                                  <p:stCondLst>
                                    <p:cond delay="0"/>
                                  </p:stCondLst>
                                  <p:childTnLst>
                                    <p:animEffect transition="out" filter="strips(upRigh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8" presetClass="exit" presetSubtype="9" fill="hold" grpId="0" nodeType="withEffect">
                                  <p:stCondLst>
                                    <p:cond delay="0"/>
                                  </p:stCondLst>
                                  <p:childTnLst>
                                    <p:animEffect transition="out" filter="strips(upLef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2000"/>
                                        <p:tgtEl>
                                          <p:spTgt spid="7"/>
                                        </p:tgtEl>
                                      </p:cBhvr>
                                    </p:animEffect>
                                  </p:childTnLst>
                                </p:cTn>
                              </p:par>
                              <p:par>
                                <p:cTn id="20" presetID="2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2">
            <a:duotone>
              <a:schemeClr val="accent6">
                <a:shade val="45000"/>
                <a:satMod val="135000"/>
              </a:schemeClr>
              <a:prstClr val="white"/>
            </a:duotone>
            <a:lum bright="16000"/>
          </a:blip>
          <a:srcRect/>
          <a:stretch>
            <a:fillRect/>
          </a:stretch>
        </p:blipFill>
        <p:spPr bwMode="auto">
          <a:xfrm>
            <a:off x="0" y="-18"/>
            <a:ext cx="11269663" cy="7632718"/>
          </a:xfrm>
          <a:prstGeom prst="rect">
            <a:avLst/>
          </a:prstGeom>
          <a:noFill/>
        </p:spPr>
      </p:pic>
      <p:sp>
        <p:nvSpPr>
          <p:cNvPr id="104451" name="Rectangle 3"/>
          <p:cNvSpPr>
            <a:spLocks noChangeArrowheads="1"/>
          </p:cNvSpPr>
          <p:nvPr/>
        </p:nvSpPr>
        <p:spPr bwMode="auto">
          <a:xfrm>
            <a:off x="2705873" y="1387458"/>
            <a:ext cx="8143932" cy="5715106"/>
          </a:xfrm>
          <a:prstGeom prst="rect">
            <a:avLst/>
          </a:prstGeom>
          <a:noFill/>
          <a:ln w="9525">
            <a:noFill/>
            <a:miter lim="800000"/>
            <a:headEnd/>
            <a:tailEnd/>
          </a:ln>
          <a:effectLst/>
        </p:spPr>
        <p:txBody>
          <a:bodyPr vert="horz" wrap="square" lIns="112474" tIns="112474" rIns="74983" bIns="0" numCol="1" anchor="ctr" anchorCtr="0" compatLnSpc="1">
            <a:prstTxWarp prst="textNoShape">
              <a:avLst/>
            </a:prstTxWarp>
            <a:spAutoFit/>
          </a:bodyPr>
          <a:lstStyle/>
          <a:p>
            <a:pPr algn="ctr" defTabSz="1080089" fontAlgn="base">
              <a:spcBef>
                <a:spcPct val="0"/>
              </a:spcBef>
              <a:spcAft>
                <a:spcPct val="0"/>
              </a:spcAft>
            </a:pPr>
            <a:r>
              <a:rPr lang="es-ES" sz="2800" b="1" dirty="0" smtClean="0">
                <a:latin typeface="MV Boli" pitchFamily="2" charset="0"/>
                <a:cs typeface="MV Boli" pitchFamily="2" charset="0"/>
              </a:rPr>
              <a:t>La </a:t>
            </a:r>
            <a:r>
              <a:rPr lang="es-ES" sz="2800" b="1" dirty="0" smtClean="0">
                <a:latin typeface="MV Boli" pitchFamily="2" charset="0"/>
                <a:cs typeface="MV Boli" pitchFamily="2" charset="0"/>
              </a:rPr>
              <a:t>forma de cono de las casas es el resultado del flujo </a:t>
            </a:r>
            <a:r>
              <a:rPr lang="es-ES" sz="2800" b="1" dirty="0" err="1" smtClean="0">
                <a:latin typeface="MV Boli" pitchFamily="2" charset="0"/>
                <a:cs typeface="MV Boli" pitchFamily="2" charset="0"/>
              </a:rPr>
              <a:t>lahar</a:t>
            </a:r>
            <a:r>
              <a:rPr lang="es-ES" sz="2800" b="1" dirty="0" smtClean="0">
                <a:latin typeface="MV Boli" pitchFamily="2" charset="0"/>
                <a:cs typeface="MV Boli" pitchFamily="2" charset="0"/>
              </a:rPr>
              <a:t> que consiste en redonda porosa y piedra pómez angular junto con otras partículas volcánicas que se colocan en una matriz ácida gris. Después de la erupción del </a:t>
            </a:r>
            <a:r>
              <a:rPr lang="es-ES" sz="2800" b="1" dirty="0" err="1" smtClean="0">
                <a:latin typeface="MV Boli" pitchFamily="2" charset="0"/>
                <a:cs typeface="MV Boli" pitchFamily="2" charset="0"/>
              </a:rPr>
              <a:t>Sahand</a:t>
            </a:r>
            <a:r>
              <a:rPr lang="es-ES" sz="2800" b="1" dirty="0" smtClean="0">
                <a:latin typeface="MV Boli" pitchFamily="2" charset="0"/>
                <a:cs typeface="MV Boli" pitchFamily="2" charset="0"/>
              </a:rPr>
              <a:t> estos materiales se trasladaron de forma natural y formaron las rocas de </a:t>
            </a:r>
            <a:r>
              <a:rPr lang="es-ES" sz="2800" b="1" dirty="0" err="1" smtClean="0">
                <a:latin typeface="MV Boli" pitchFamily="2" charset="0"/>
                <a:cs typeface="MV Boli" pitchFamily="2" charset="0"/>
              </a:rPr>
              <a:t>Kandovan</a:t>
            </a:r>
            <a:r>
              <a:rPr lang="es-ES" sz="2800" b="1" dirty="0" smtClean="0">
                <a:latin typeface="MV Boli" pitchFamily="2" charset="0"/>
                <a:cs typeface="MV Boli" pitchFamily="2" charset="0"/>
              </a:rPr>
              <a:t>. Alrededor del pueblo el espesor de esta formación es superior a 100 m, y con el tiempo debido a la erosión del agua se formaron los acantilados en forma de cono.  En el censo 2006, la población de la aldea era 601, en 168 familias. </a:t>
            </a: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8" presetClass="exit" presetSubtype="32" fill="hold" nodeType="withEffect">
                                  <p:stCondLst>
                                    <p:cond delay="0"/>
                                  </p:stCondLst>
                                  <p:childTnLst>
                                    <p:animEffect transition="out" filter="diamond(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www.heritageinstitute.com/zoroastrianism/images/kandovan/FlickrBasheem.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3" descr="C:\Users\laercio\Downloads\Imagem1.jpg"/>
          <p:cNvPicPr>
            <a:picLocks noChangeAspect="1" noChangeArrowheads="1"/>
          </p:cNvPicPr>
          <p:nvPr/>
        </p:nvPicPr>
        <p:blipFill>
          <a:blip r:embed="rId3"/>
          <a:srcRect/>
          <a:stretch>
            <a:fillRect/>
          </a:stretch>
        </p:blipFill>
        <p:spPr bwMode="auto">
          <a:xfrm>
            <a:off x="-9783" y="-8834"/>
            <a:ext cx="11291186" cy="7652136"/>
          </a:xfrm>
          <a:prstGeom prst="rect">
            <a:avLst/>
          </a:prstGeom>
          <a:noFill/>
          <a:ln w="9525">
            <a:noFill/>
            <a:miter lim="800000"/>
            <a:headEnd/>
            <a:tailEnd/>
          </a:ln>
        </p:spPr>
      </p:pic>
      <p:sp>
        <p:nvSpPr>
          <p:cNvPr id="3" name="Retângulo 2"/>
          <p:cNvSpPr/>
          <p:nvPr/>
        </p:nvSpPr>
        <p:spPr>
          <a:xfrm>
            <a:off x="0" y="0"/>
            <a:ext cx="11269663" cy="76327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defRPr/>
            </a:pPr>
            <a:endParaRPr lang="pt-BR"/>
          </a:p>
        </p:txBody>
      </p:sp>
    </p:spTree>
  </p:cSld>
  <p:clrMapOvr>
    <a:masterClrMapping/>
  </p:clrMapOvr>
  <p:transition advTm="5000">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1269663" cy="7653902"/>
          </a:xfrm>
          <a:prstGeom prst="rect">
            <a:avLst/>
          </a:prstGeom>
          <a:noFill/>
          <a:ln w="9525">
            <a:noFill/>
            <a:miter lim="800000"/>
            <a:headEnd/>
            <a:tailEnd/>
          </a:ln>
        </p:spPr>
      </p:pic>
      <p:sp>
        <p:nvSpPr>
          <p:cNvPr id="3" name="2 Rectángulo"/>
          <p:cNvSpPr/>
          <p:nvPr/>
        </p:nvSpPr>
        <p:spPr>
          <a:xfrm>
            <a:off x="1672813" y="5088476"/>
            <a:ext cx="8188172" cy="2140388"/>
          </a:xfrm>
          <a:prstGeom prst="rect">
            <a:avLst/>
          </a:prstGeom>
        </p:spPr>
        <p:txBody>
          <a:bodyPr wrap="square" lIns="108009" tIns="54004" rIns="108009" bIns="54004">
            <a:spAutoFit/>
          </a:bodyPr>
          <a:lstStyle/>
          <a:p>
            <a:pPr algn="ctr"/>
            <a:r>
              <a:rPr lang="es-ES" sz="3300" b="1" dirty="0" smtClean="0">
                <a:latin typeface="MV Boli" pitchFamily="2" charset="0"/>
                <a:cs typeface="MV Boli" pitchFamily="2" charset="0"/>
              </a:rPr>
              <a:t>Ubicado a 55km al sur de </a:t>
            </a:r>
            <a:r>
              <a:rPr lang="es-ES" sz="3300" b="1" dirty="0" err="1" smtClean="0">
                <a:latin typeface="MV Boli" pitchFamily="2" charset="0"/>
                <a:cs typeface="MV Boli" pitchFamily="2" charset="0"/>
              </a:rPr>
              <a:t>Tabriz</a:t>
            </a:r>
            <a:r>
              <a:rPr lang="es-ES" sz="3300" b="1" dirty="0" smtClean="0">
                <a:latin typeface="MV Boli" pitchFamily="2" charset="0"/>
                <a:cs typeface="MV Boli" pitchFamily="2" charset="0"/>
              </a:rPr>
              <a:t>, el pueblo parece una colonia gigante de termitas de conos de barro llenos de agujeros.</a:t>
            </a:r>
            <a:endParaRPr lang="es-ES" sz="3300" b="1" dirty="0">
              <a:latin typeface="MV Boli" pitchFamily="2" charset="0"/>
              <a:cs typeface="MV Boli" pitchFamily="2" charset="0"/>
            </a:endParaRPr>
          </a:p>
        </p:txBody>
      </p:sp>
      <p:pic>
        <p:nvPicPr>
          <p:cNvPr id="4" name="Picture 2" descr="Kandovan el último pueblo troglodita del mundo 11"/>
          <p:cNvPicPr>
            <a:picLocks noChangeAspect="1" noChangeArrowheads="1"/>
          </p:cNvPicPr>
          <p:nvPr/>
        </p:nvPicPr>
        <p:blipFill>
          <a:blip r:embed="rId3"/>
          <a:srcRect/>
          <a:stretch>
            <a:fillRect/>
          </a:stretch>
        </p:blipFill>
        <p:spPr bwMode="auto">
          <a:xfrm>
            <a:off x="1" y="0"/>
            <a:ext cx="11269662" cy="4611428"/>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5" presetClass="exit" presetSubtype="10" fill="hold" nodeType="afterEffect">
                                  <p:stCondLst>
                                    <p:cond delay="0"/>
                                  </p:stCondLst>
                                  <p:childTnLst>
                                    <p:animEffect transition="out" filter="checkerboard(across)">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s://upload.wikimedia.org/wikipedia/commons/thumb/4/49/Kandovan2.JPG/1024px-Kandovan2.JPG"/>
          <p:cNvPicPr>
            <a:picLocks noChangeAspect="1" noChangeArrowheads="1"/>
          </p:cNvPicPr>
          <p:nvPr/>
        </p:nvPicPr>
        <p:blipFill>
          <a:blip r:embed="rId2"/>
          <a:srcRect/>
          <a:stretch>
            <a:fillRect/>
          </a:stretch>
        </p:blipFill>
        <p:spPr bwMode="auto">
          <a:xfrm>
            <a:off x="0" y="0"/>
            <a:ext cx="11533837"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https://upload.wikimedia.org/wikipedia/commons/thumb/2/29/Kandovan4.JPG/1024px-Kandovan4.JPG"/>
          <p:cNvPicPr>
            <a:picLocks noChangeAspect="1" noChangeArrowheads="1"/>
          </p:cNvPicPr>
          <p:nvPr/>
        </p:nvPicPr>
        <p:blipFill>
          <a:blip r:embed="rId2"/>
          <a:srcRect/>
          <a:stretch>
            <a:fillRect/>
          </a:stretch>
        </p:blipFill>
        <p:spPr bwMode="auto">
          <a:xfrm>
            <a:off x="-352219" y="0"/>
            <a:ext cx="1202097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Kandovan, un pueblo surrealista moldeado por la naturaleza"/>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5" descr="C:\Users\GUALTER\Downloads\Imagem1.jpg"/>
          <p:cNvPicPr>
            <a:picLocks noChangeAspect="1" noChangeArrowheads="1"/>
          </p:cNvPicPr>
          <p:nvPr/>
        </p:nvPicPr>
        <p:blipFill>
          <a:blip r:embed="rId3"/>
          <a:srcRect/>
          <a:stretch>
            <a:fillRect/>
          </a:stretch>
        </p:blipFill>
        <p:spPr bwMode="auto">
          <a:xfrm>
            <a:off x="-9784" y="-8835"/>
            <a:ext cx="11289230" cy="7650369"/>
          </a:xfrm>
          <a:prstGeom prst="rect">
            <a:avLst/>
          </a:prstGeom>
          <a:noFill/>
          <a:ln w="9525">
            <a:noFill/>
            <a:miter lim="800000"/>
            <a:headEnd/>
            <a:tailEnd/>
          </a:ln>
        </p:spPr>
      </p:pic>
      <p:sp>
        <p:nvSpPr>
          <p:cNvPr id="5" name="Retângulo 4"/>
          <p:cNvSpPr/>
          <p:nvPr/>
        </p:nvSpPr>
        <p:spPr>
          <a:xfrm>
            <a:off x="0" y="0"/>
            <a:ext cx="11269663" cy="76327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defRPr/>
            </a:pPr>
            <a:endParaRPr lang="pt-BR"/>
          </a:p>
        </p:txBody>
      </p:sp>
    </p:spTree>
  </p:cSld>
  <p:clrMapOvr>
    <a:masterClrMapping/>
  </p:clrMapOvr>
  <p:transition advTm="5000">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of0jJhn_yV0/VP32-3RLAJI/AAAAAAACibU/ZG44SWCWvz0/s400/ilusiones-opticas-04.gif"/>
          <p:cNvPicPr>
            <a:picLocks noChangeAspect="1" noChangeArrowheads="1" noCrop="1"/>
          </p:cNvPicPr>
          <p:nvPr/>
        </p:nvPicPr>
        <p:blipFill>
          <a:blip r:embed="rId3">
            <a:duotone>
              <a:schemeClr val="accent6">
                <a:shade val="45000"/>
                <a:satMod val="135000"/>
              </a:schemeClr>
              <a:prstClr val="white"/>
            </a:duotone>
            <a:lum bright="16000"/>
          </a:blip>
          <a:srcRect/>
          <a:stretch>
            <a:fillRect/>
          </a:stretch>
        </p:blipFill>
        <p:spPr bwMode="auto">
          <a:xfrm>
            <a:off x="0" y="0"/>
            <a:ext cx="11269663" cy="7632718"/>
          </a:xfrm>
          <a:prstGeom prst="rect">
            <a:avLst/>
          </a:prstGeom>
          <a:noFill/>
        </p:spPr>
      </p:pic>
      <p:sp>
        <p:nvSpPr>
          <p:cNvPr id="14338" name="CaixaDeTexto 5"/>
          <p:cNvSpPr txBox="1">
            <a:spLocks noChangeArrowheads="1"/>
          </p:cNvSpPr>
          <p:nvPr/>
        </p:nvSpPr>
        <p:spPr bwMode="auto">
          <a:xfrm>
            <a:off x="1848903" y="1908162"/>
            <a:ext cx="8540351" cy="5310487"/>
          </a:xfrm>
          <a:prstGeom prst="rect">
            <a:avLst/>
          </a:prstGeom>
          <a:noFill/>
          <a:ln w="9525">
            <a:noFill/>
            <a:miter lim="800000"/>
            <a:headEnd/>
            <a:tailEnd/>
          </a:ln>
        </p:spPr>
        <p:txBody>
          <a:bodyPr wrap="square" lIns="108009" tIns="54004" rIns="108009" bIns="54004">
            <a:spAutoFit/>
          </a:bodyPr>
          <a:lstStyle/>
          <a:p>
            <a:pPr algn="just"/>
            <a:endParaRPr lang="pt-BR" sz="2500" b="1" dirty="0">
              <a:latin typeface="MV Boli" pitchFamily="2" charset="0"/>
              <a:cs typeface="MV Boli" pitchFamily="2" charset="0"/>
            </a:endParaRPr>
          </a:p>
          <a:p>
            <a:pPr algn="just"/>
            <a:endParaRPr lang="pt-BR" sz="2500" b="1" dirty="0">
              <a:latin typeface="MV Boli" pitchFamily="2" charset="0"/>
              <a:cs typeface="MV Boli" pitchFamily="2" charset="0"/>
            </a:endParaRPr>
          </a:p>
          <a:p>
            <a:pPr algn="just"/>
            <a:r>
              <a:rPr lang="es-ES" sz="2400" b="1" dirty="0" err="1">
                <a:latin typeface="MV Boli" pitchFamily="2" charset="0"/>
                <a:cs typeface="MV Boli" pitchFamily="2" charset="0"/>
              </a:rPr>
              <a:t>Kandovan</a:t>
            </a:r>
            <a:r>
              <a:rPr lang="es-ES" sz="2400" b="1" dirty="0">
                <a:latin typeface="MV Boli" pitchFamily="2" charset="0"/>
                <a:cs typeface="MV Boli" pitchFamily="2" charset="0"/>
              </a:rPr>
              <a:t> es una aldea en el distrito rural de </a:t>
            </a:r>
            <a:r>
              <a:rPr lang="es-ES" sz="2400" b="1" dirty="0" err="1">
                <a:latin typeface="MV Boli" pitchFamily="2" charset="0"/>
                <a:cs typeface="MV Boli" pitchFamily="2" charset="0"/>
              </a:rPr>
              <a:t>Sahand</a:t>
            </a:r>
            <a:r>
              <a:rPr lang="es-ES" sz="2400" b="1" dirty="0">
                <a:latin typeface="MV Boli" pitchFamily="2" charset="0"/>
                <a:cs typeface="MV Boli" pitchFamily="2" charset="0"/>
              </a:rPr>
              <a:t>, en el Distrito Central del condado de </a:t>
            </a:r>
            <a:r>
              <a:rPr lang="es-ES" sz="2400" b="1" dirty="0" err="1">
                <a:latin typeface="MV Boli" pitchFamily="2" charset="0"/>
                <a:cs typeface="MV Boli" pitchFamily="2" charset="0"/>
              </a:rPr>
              <a:t>Osku</a:t>
            </a:r>
            <a:r>
              <a:rPr lang="es-ES" sz="2400" b="1" dirty="0">
                <a:latin typeface="MV Boli" pitchFamily="2" charset="0"/>
                <a:cs typeface="MV Boli" pitchFamily="2" charset="0"/>
              </a:rPr>
              <a:t> (Eastern Azerbaiyán - Irán). Este pueblo tiene viviendas en los acantilados sintéticos que aún están habitadas. Las casas excavadas en rocas volcánicas son similares a las casas de la región turca de Capadocia. Algunas de estas casas tienen por lo menos 700 años de antigüedad y fueron </a:t>
            </a:r>
            <a:r>
              <a:rPr lang="es-ES" sz="2400" b="1" dirty="0" err="1">
                <a:latin typeface="MV Boli" pitchFamily="2" charset="0"/>
                <a:cs typeface="MV Boli" pitchFamily="2" charset="0"/>
              </a:rPr>
              <a:t>construídos</a:t>
            </a:r>
            <a:r>
              <a:rPr lang="es-ES" sz="2400" b="1" dirty="0">
                <a:latin typeface="MV Boli" pitchFamily="2" charset="0"/>
                <a:cs typeface="MV Boli" pitchFamily="2" charset="0"/>
              </a:rPr>
              <a:t> a partir de ceniza volcánica y escombros arrojado durante una erupción del Monte </a:t>
            </a:r>
            <a:r>
              <a:rPr lang="es-ES" sz="2400" b="1" dirty="0" err="1">
                <a:latin typeface="MV Boli" pitchFamily="2" charset="0"/>
                <a:cs typeface="MV Boli" pitchFamily="2" charset="0"/>
              </a:rPr>
              <a:t>Sahand</a:t>
            </a:r>
            <a:r>
              <a:rPr lang="es-ES" sz="2400" b="1" dirty="0">
                <a:latin typeface="MV Boli" pitchFamily="2" charset="0"/>
                <a:cs typeface="MV Boli" pitchFamily="2" charset="0"/>
              </a:rPr>
              <a:t>. Estas estructuras rocosas se han comprimido y moldeado por fuerzas naturales en pilares, en forma de cono durante los años.</a:t>
            </a:r>
            <a:endParaRPr lang="pt-BR" sz="2500" b="1" dirty="0">
              <a:latin typeface="MV Boli" pitchFamily="2" charset="0"/>
              <a:cs typeface="MV Boli" pitchFamily="2" charset="0"/>
            </a:endParaRPr>
          </a:p>
        </p:txBody>
      </p:sp>
    </p:spTree>
  </p:cSld>
  <p:clrMapOvr>
    <a:masterClrMapping/>
  </p:clrMapOvr>
  <p:transition spd="slow" advTm="4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18" presetClass="exit" presetSubtype="9" fill="hold" nodeType="withEffect">
                                  <p:stCondLst>
                                    <p:cond delay="0"/>
                                  </p:stCondLst>
                                  <p:childTnLst>
                                    <p:animEffect transition="out" filter="strips(upLef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tatic1.squarespace.com/static/50c545d9e4b0e98ba8abee47/50e1fc9ae4b0c2f4976c9ee6/50e4ed23e4b0c2f49773f33f/1430537929019/Kandovan+Houses_Mod+001.jpg?format=750w"/>
          <p:cNvPicPr>
            <a:picLocks noChangeAspect="1" noChangeArrowheads="1"/>
          </p:cNvPicPr>
          <p:nvPr/>
        </p:nvPicPr>
        <p:blipFill>
          <a:blip r:embed="rId2"/>
          <a:srcRect/>
          <a:stretch>
            <a:fillRect/>
          </a:stretch>
        </p:blipFill>
        <p:spPr bwMode="auto">
          <a:xfrm>
            <a:off x="-1" y="0"/>
            <a:ext cx="11535953" cy="7632700"/>
          </a:xfrm>
          <a:prstGeom prst="rect">
            <a:avLst/>
          </a:prstGeom>
          <a:noFill/>
        </p:spPr>
      </p:pic>
      <p:sp>
        <p:nvSpPr>
          <p:cNvPr id="3" name="2 Triángulo rectángulo"/>
          <p:cNvSpPr/>
          <p:nvPr/>
        </p:nvSpPr>
        <p:spPr>
          <a:xfrm>
            <a:off x="3914" y="5415920"/>
            <a:ext cx="5368742" cy="2155530"/>
          </a:xfrm>
          <a:prstGeom prst="rtTriangle">
            <a:avLst/>
          </a:prstGeom>
          <a:solidFill>
            <a:srgbClr val="A9A57C"/>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
        <p:nvSpPr>
          <p:cNvPr id="4" name="3 Triángulo rectángulo"/>
          <p:cNvSpPr/>
          <p:nvPr/>
        </p:nvSpPr>
        <p:spPr>
          <a:xfrm flipH="1" flipV="1">
            <a:off x="5897008" y="7068"/>
            <a:ext cx="5368742" cy="2155530"/>
          </a:xfrm>
          <a:prstGeom prst="rtTriangle">
            <a:avLst/>
          </a:prstGeom>
          <a:solidFill>
            <a:srgbClr val="A9A57C"/>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
        <p:nvSpPr>
          <p:cNvPr id="5" name="4 Triángulo rectángulo"/>
          <p:cNvSpPr/>
          <p:nvPr/>
        </p:nvSpPr>
        <p:spPr>
          <a:xfrm flipH="1">
            <a:off x="5897008" y="5418275"/>
            <a:ext cx="5368742" cy="2157887"/>
          </a:xfrm>
          <a:prstGeom prst="rtTriangle">
            <a:avLst/>
          </a:prstGeom>
          <a:solidFill>
            <a:srgbClr val="A9A57C"/>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
        <p:nvSpPr>
          <p:cNvPr id="6" name="5 Triángulo rectángulo"/>
          <p:cNvSpPr/>
          <p:nvPr/>
        </p:nvSpPr>
        <p:spPr>
          <a:xfrm flipV="1">
            <a:off x="3914" y="7068"/>
            <a:ext cx="5368742" cy="2155530"/>
          </a:xfrm>
          <a:prstGeom prst="rtTriangle">
            <a:avLst/>
          </a:prstGeom>
          <a:solidFill>
            <a:srgbClr val="A9A57C"/>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
        <p:nvSpPr>
          <p:cNvPr id="7" name="6 Rombo"/>
          <p:cNvSpPr/>
          <p:nvPr/>
        </p:nvSpPr>
        <p:spPr>
          <a:xfrm>
            <a:off x="3914" y="183750"/>
            <a:ext cx="11261836" cy="7182748"/>
          </a:xfrm>
          <a:prstGeom prst="diamond">
            <a:avLst/>
          </a:prstGeom>
          <a:solidFill>
            <a:srgbClr val="FF0000"/>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
        <p:nvSpPr>
          <p:cNvPr id="8" name="7 Rombo"/>
          <p:cNvSpPr/>
          <p:nvPr/>
        </p:nvSpPr>
        <p:spPr>
          <a:xfrm>
            <a:off x="798268" y="398126"/>
            <a:ext cx="9673128" cy="6753996"/>
          </a:xfrm>
          <a:prstGeom prst="diamond">
            <a:avLst/>
          </a:prstGeom>
          <a:solidFill>
            <a:srgbClr val="A9A57C">
              <a:alpha val="63000"/>
            </a:srgbClr>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
        <p:nvSpPr>
          <p:cNvPr id="15" name="14 Rombo"/>
          <p:cNvSpPr/>
          <p:nvPr/>
        </p:nvSpPr>
        <p:spPr>
          <a:xfrm>
            <a:off x="798268" y="351011"/>
            <a:ext cx="9673128" cy="6756353"/>
          </a:xfrm>
          <a:prstGeom prst="diamond">
            <a:avLst/>
          </a:prstGeom>
          <a:solidFill>
            <a:srgbClr val="A9A57C">
              <a:alpha val="63000"/>
            </a:srgbClr>
          </a:solidFill>
          <a:ln w="25400" cap="flat" cmpd="sng" algn="ctr">
            <a:noFill/>
            <a:prstDash val="solid"/>
          </a:ln>
          <a:effectLst/>
        </p:spPr>
        <p:txBody>
          <a:bodyPr lIns="126376" tIns="63188" rIns="126376" bIns="63188" anchor="ctr"/>
          <a:lstStyle/>
          <a:p>
            <a:pPr algn="ctr" defTabSz="1263762">
              <a:defRPr/>
            </a:pPr>
            <a:endParaRPr lang="es-ES_tradnl" kern="0" dirty="0">
              <a:solidFill>
                <a:srgbClr val="FFFFFF"/>
              </a:solidFill>
              <a:latin typeface="Calibri"/>
              <a:cs typeface="+mn-cs"/>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out)">
                                      <p:cBhvr>
                                        <p:cTn id="7" dur="3000"/>
                                        <p:tgtEl>
                                          <p:spTgt spid="10"/>
                                        </p:tgtEl>
                                      </p:cBhvr>
                                    </p:animEffect>
                                  </p:childTnLst>
                                </p:cTn>
                              </p:par>
                              <p:par>
                                <p:cTn id="8" presetID="2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3000" fill="hold"/>
                                        <p:tgtEl>
                                          <p:spTgt spid="10"/>
                                        </p:tgtEl>
                                        <p:attrNameLst>
                                          <p:attrName>ppt_w</p:attrName>
                                        </p:attrNameLst>
                                      </p:cBhvr>
                                      <p:tavLst>
                                        <p:tav tm="0">
                                          <p:val>
                                            <p:fltVal val="0"/>
                                          </p:val>
                                        </p:tav>
                                        <p:tav tm="100000">
                                          <p:val>
                                            <p:strVal val="#ppt_w"/>
                                          </p:val>
                                        </p:tav>
                                      </p:tavLst>
                                    </p:anim>
                                    <p:anim calcmode="lin" valueType="num">
                                      <p:cBhvr>
                                        <p:cTn id="11" dur="3000" fill="hold"/>
                                        <p:tgtEl>
                                          <p:spTgt spid="10"/>
                                        </p:tgtEl>
                                        <p:attrNameLst>
                                          <p:attrName>ppt_h</p:attrName>
                                        </p:attrNameLst>
                                      </p:cBhvr>
                                      <p:tavLst>
                                        <p:tav tm="0">
                                          <p:val>
                                            <p:fltVal val="0"/>
                                          </p:val>
                                        </p:tav>
                                        <p:tav tm="100000">
                                          <p:val>
                                            <p:strVal val="#ppt_h"/>
                                          </p:val>
                                        </p:tav>
                                      </p:tavLst>
                                    </p:anim>
                                  </p:childTnLst>
                                </p:cTn>
                              </p:par>
                              <p:par>
                                <p:cTn id="12" presetID="17" presetClass="exit" presetSubtype="8" fill="hold" grpId="0" nodeType="withEffect">
                                  <p:stCondLst>
                                    <p:cond delay="0"/>
                                  </p:stCondLst>
                                  <p:childTnLst>
                                    <p:anim calcmode="lin" valueType="num">
                                      <p:cBhvr>
                                        <p:cTn id="13" dur="3000"/>
                                        <p:tgtEl>
                                          <p:spTgt spid="6"/>
                                        </p:tgtEl>
                                        <p:attrNameLst>
                                          <p:attrName>ppt_x</p:attrName>
                                        </p:attrNameLst>
                                      </p:cBhvr>
                                      <p:tavLst>
                                        <p:tav tm="0">
                                          <p:val>
                                            <p:strVal val="ppt_x"/>
                                          </p:val>
                                        </p:tav>
                                        <p:tav tm="100000">
                                          <p:val>
                                            <p:strVal val="ppt_x-ppt_w/2"/>
                                          </p:val>
                                        </p:tav>
                                      </p:tavLst>
                                    </p:anim>
                                    <p:anim calcmode="lin" valueType="num">
                                      <p:cBhvr>
                                        <p:cTn id="14" dur="3000"/>
                                        <p:tgtEl>
                                          <p:spTgt spid="6"/>
                                        </p:tgtEl>
                                        <p:attrNameLst>
                                          <p:attrName>ppt_y</p:attrName>
                                        </p:attrNameLst>
                                      </p:cBhvr>
                                      <p:tavLst>
                                        <p:tav tm="0">
                                          <p:val>
                                            <p:strVal val="ppt_y"/>
                                          </p:val>
                                        </p:tav>
                                        <p:tav tm="100000">
                                          <p:val>
                                            <p:strVal val="ppt_y"/>
                                          </p:val>
                                        </p:tav>
                                      </p:tavLst>
                                    </p:anim>
                                    <p:anim calcmode="lin" valueType="num">
                                      <p:cBhvr>
                                        <p:cTn id="15" dur="3000"/>
                                        <p:tgtEl>
                                          <p:spTgt spid="6"/>
                                        </p:tgtEl>
                                        <p:attrNameLst>
                                          <p:attrName>ppt_w</p:attrName>
                                        </p:attrNameLst>
                                      </p:cBhvr>
                                      <p:tavLst>
                                        <p:tav tm="0">
                                          <p:val>
                                            <p:strVal val="ppt_w"/>
                                          </p:val>
                                        </p:tav>
                                        <p:tav tm="100000">
                                          <p:val>
                                            <p:fltVal val="0"/>
                                          </p:val>
                                        </p:tav>
                                      </p:tavLst>
                                    </p:anim>
                                    <p:anim calcmode="lin" valueType="num">
                                      <p:cBhvr>
                                        <p:cTn id="16" dur="3000"/>
                                        <p:tgtEl>
                                          <p:spTgt spid="6"/>
                                        </p:tgtEl>
                                        <p:attrNameLst>
                                          <p:attrName>ppt_h</p:attrName>
                                        </p:attrNameLst>
                                      </p:cBhvr>
                                      <p:tavLst>
                                        <p:tav tm="0">
                                          <p:val>
                                            <p:strVal val="ppt_h"/>
                                          </p:val>
                                        </p:tav>
                                        <p:tav tm="100000">
                                          <p:val>
                                            <p:strVal val="ppt_h"/>
                                          </p:val>
                                        </p:tav>
                                      </p:tavLst>
                                    </p:anim>
                                    <p:set>
                                      <p:cBhvr>
                                        <p:cTn id="17" dur="1" fill="hold">
                                          <p:stCondLst>
                                            <p:cond delay="2999"/>
                                          </p:stCondLst>
                                        </p:cTn>
                                        <p:tgtEl>
                                          <p:spTgt spid="6"/>
                                        </p:tgtEl>
                                        <p:attrNameLst>
                                          <p:attrName>style.visibility</p:attrName>
                                        </p:attrNameLst>
                                      </p:cBhvr>
                                      <p:to>
                                        <p:strVal val="hidden"/>
                                      </p:to>
                                    </p:set>
                                  </p:childTnLst>
                                </p:cTn>
                              </p:par>
                              <p:par>
                                <p:cTn id="18" presetID="17" presetClass="exit" presetSubtype="8" fill="hold" grpId="0" nodeType="withEffect">
                                  <p:stCondLst>
                                    <p:cond delay="0"/>
                                  </p:stCondLst>
                                  <p:childTnLst>
                                    <p:anim calcmode="lin" valueType="num">
                                      <p:cBhvr>
                                        <p:cTn id="19" dur="3000"/>
                                        <p:tgtEl>
                                          <p:spTgt spid="3"/>
                                        </p:tgtEl>
                                        <p:attrNameLst>
                                          <p:attrName>ppt_x</p:attrName>
                                        </p:attrNameLst>
                                      </p:cBhvr>
                                      <p:tavLst>
                                        <p:tav tm="0">
                                          <p:val>
                                            <p:strVal val="ppt_x"/>
                                          </p:val>
                                        </p:tav>
                                        <p:tav tm="100000">
                                          <p:val>
                                            <p:strVal val="ppt_x-ppt_w/2"/>
                                          </p:val>
                                        </p:tav>
                                      </p:tavLst>
                                    </p:anim>
                                    <p:anim calcmode="lin" valueType="num">
                                      <p:cBhvr>
                                        <p:cTn id="20" dur="3000"/>
                                        <p:tgtEl>
                                          <p:spTgt spid="3"/>
                                        </p:tgtEl>
                                        <p:attrNameLst>
                                          <p:attrName>ppt_y</p:attrName>
                                        </p:attrNameLst>
                                      </p:cBhvr>
                                      <p:tavLst>
                                        <p:tav tm="0">
                                          <p:val>
                                            <p:strVal val="ppt_y"/>
                                          </p:val>
                                        </p:tav>
                                        <p:tav tm="100000">
                                          <p:val>
                                            <p:strVal val="ppt_y"/>
                                          </p:val>
                                        </p:tav>
                                      </p:tavLst>
                                    </p:anim>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strVal val="ppt_h"/>
                                          </p:val>
                                        </p:tav>
                                      </p:tavLst>
                                    </p:anim>
                                    <p:set>
                                      <p:cBhvr>
                                        <p:cTn id="23" dur="1" fill="hold">
                                          <p:stCondLst>
                                            <p:cond delay="2999"/>
                                          </p:stCondLst>
                                        </p:cTn>
                                        <p:tgtEl>
                                          <p:spTgt spid="3"/>
                                        </p:tgtEl>
                                        <p:attrNameLst>
                                          <p:attrName>style.visibility</p:attrName>
                                        </p:attrNameLst>
                                      </p:cBhvr>
                                      <p:to>
                                        <p:strVal val="hidden"/>
                                      </p:to>
                                    </p:set>
                                  </p:childTnLst>
                                </p:cTn>
                              </p:par>
                              <p:par>
                                <p:cTn id="24" presetID="17" presetClass="exit" presetSubtype="2" fill="hold" grpId="0" nodeType="withEffect">
                                  <p:stCondLst>
                                    <p:cond delay="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par>
                                <p:cTn id="30" presetID="17" presetClass="exit" presetSubtype="2" fill="hold" grpId="0"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8" presetClass="exit" presetSubtype="32" fill="hold" grpId="0" nodeType="withEffect">
                                  <p:stCondLst>
                                    <p:cond delay="0"/>
                                  </p:stCondLst>
                                  <p:childTnLst>
                                    <p:animEffect transition="out" filter="diamond(out)">
                                      <p:cBhvr>
                                        <p:cTn id="37" dur="3000"/>
                                        <p:tgtEl>
                                          <p:spTgt spid="7"/>
                                        </p:tgtEl>
                                      </p:cBhvr>
                                    </p:animEffect>
                                    <p:set>
                                      <p:cBhvr>
                                        <p:cTn id="38" dur="1" fill="hold">
                                          <p:stCondLst>
                                            <p:cond delay="2999"/>
                                          </p:stCondLst>
                                        </p:cTn>
                                        <p:tgtEl>
                                          <p:spTgt spid="7"/>
                                        </p:tgtEl>
                                        <p:attrNameLst>
                                          <p:attrName>style.visibility</p:attrName>
                                        </p:attrNameLst>
                                      </p:cBhvr>
                                      <p:to>
                                        <p:strVal val="hidden"/>
                                      </p:to>
                                    </p:set>
                                  </p:childTnLst>
                                </p:cTn>
                              </p:par>
                              <p:par>
                                <p:cTn id="39" presetID="8" presetClass="exit" presetSubtype="32" fill="hold" grpId="0" nodeType="withEffect">
                                  <p:stCondLst>
                                    <p:cond delay="0"/>
                                  </p:stCondLst>
                                  <p:childTnLst>
                                    <p:animEffect transition="out" filter="diamond(out)">
                                      <p:cBhvr>
                                        <p:cTn id="40" dur="3000"/>
                                        <p:tgtEl>
                                          <p:spTgt spid="8"/>
                                        </p:tgtEl>
                                      </p:cBhvr>
                                    </p:animEffect>
                                    <p:set>
                                      <p:cBhvr>
                                        <p:cTn id="41" dur="1" fill="hold">
                                          <p:stCondLst>
                                            <p:cond delay="2999"/>
                                          </p:stCondLst>
                                        </p:cTn>
                                        <p:tgtEl>
                                          <p:spTgt spid="8"/>
                                        </p:tgtEl>
                                        <p:attrNameLst>
                                          <p:attrName>style.visibility</p:attrName>
                                        </p:attrNameLst>
                                      </p:cBhvr>
                                      <p:to>
                                        <p:strVal val="hidden"/>
                                      </p:to>
                                    </p:set>
                                  </p:childTnLst>
                                </p:cTn>
                              </p:par>
                              <p:par>
                                <p:cTn id="42" presetID="8" presetClass="exit" presetSubtype="32" fill="hold" grpId="0" nodeType="withEffect">
                                  <p:stCondLst>
                                    <p:cond delay="0"/>
                                  </p:stCondLst>
                                  <p:childTnLst>
                                    <p:animEffect transition="out" filter="diamond(out)">
                                      <p:cBhvr>
                                        <p:cTn id="43" dur="3000"/>
                                        <p:tgtEl>
                                          <p:spTgt spid="15"/>
                                        </p:tgtEl>
                                      </p:cBhvr>
                                    </p:animEffect>
                                    <p:set>
                                      <p:cBhvr>
                                        <p:cTn id="44" dur="1" fill="hold">
                                          <p:stCondLst>
                                            <p:cond delay="2999"/>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0.thumbs.scribol.com/10/sites/default/files/images/K-18.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blog.gessato.com/wp-content/uploads/2011/10/kandovan-iranian-village-houses-gessato-gblog-8.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http://whenonearth.net/wp-content/uploads/2014/03/kandovan_cave_house.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of0jJhn_yV0/VP32-3RLAJI/AAAAAAACibU/ZG44SWCWvz0/s400/ilusiones-opticas-04.gif"/>
          <p:cNvPicPr>
            <a:picLocks noChangeAspect="1" noChangeArrowheads="1" noCrop="1"/>
          </p:cNvPicPr>
          <p:nvPr/>
        </p:nvPicPr>
        <p:blipFill>
          <a:blip r:embed="rId2">
            <a:duotone>
              <a:schemeClr val="accent6">
                <a:shade val="45000"/>
                <a:satMod val="135000"/>
              </a:schemeClr>
              <a:prstClr val="white"/>
            </a:duotone>
            <a:lum bright="16000"/>
          </a:blip>
          <a:srcRect/>
          <a:stretch>
            <a:fillRect/>
          </a:stretch>
        </p:blipFill>
        <p:spPr bwMode="auto">
          <a:xfrm>
            <a:off x="5563393" y="0"/>
            <a:ext cx="5706270" cy="7632718"/>
          </a:xfrm>
          <a:prstGeom prst="rect">
            <a:avLst/>
          </a:prstGeom>
          <a:noFill/>
        </p:spPr>
      </p:pic>
      <p:sp>
        <p:nvSpPr>
          <p:cNvPr id="2" name="1 Rectángulo"/>
          <p:cNvSpPr/>
          <p:nvPr/>
        </p:nvSpPr>
        <p:spPr>
          <a:xfrm>
            <a:off x="6492087" y="1173144"/>
            <a:ext cx="4314178" cy="6018373"/>
          </a:xfrm>
          <a:prstGeom prst="rect">
            <a:avLst/>
          </a:prstGeom>
        </p:spPr>
        <p:txBody>
          <a:bodyPr wrap="square" lIns="108009" tIns="54004" rIns="108009" bIns="54004">
            <a:spAutoFit/>
          </a:bodyPr>
          <a:lstStyle/>
          <a:p>
            <a:pPr algn="ctr"/>
            <a:r>
              <a:rPr lang="es-ES" sz="3200" b="1" dirty="0" smtClean="0">
                <a:latin typeface="MV Boli" pitchFamily="2" charset="0"/>
                <a:cs typeface="MV Boli" pitchFamily="2" charset="0"/>
              </a:rPr>
              <a:t>Desde el siglo XIII, o incluso antes, los residentes de este poblado tallaron sus casas de forma cónica en la roca volcánica blanda de la zona, una herencia de las erupciones anteriores del ahora inactivo volcán Monte </a:t>
            </a:r>
            <a:r>
              <a:rPr lang="es-ES" sz="3200" b="1" dirty="0" err="1" smtClean="0">
                <a:latin typeface="MV Boli" pitchFamily="2" charset="0"/>
                <a:cs typeface="MV Boli" pitchFamily="2" charset="0"/>
              </a:rPr>
              <a:t>Sahand</a:t>
            </a:r>
            <a:r>
              <a:rPr lang="es-ES" sz="3200" b="1" dirty="0" smtClean="0">
                <a:latin typeface="MV Boli" pitchFamily="2" charset="0"/>
                <a:cs typeface="MV Boli" pitchFamily="2" charset="0"/>
              </a:rPr>
              <a:t>.</a:t>
            </a:r>
            <a:endParaRPr lang="es-ES" sz="3200" b="1" dirty="0">
              <a:latin typeface="MV Boli" pitchFamily="2" charset="0"/>
              <a:cs typeface="MV Boli" pitchFamily="2" charset="0"/>
            </a:endParaRPr>
          </a:p>
        </p:txBody>
      </p:sp>
      <p:pic>
        <p:nvPicPr>
          <p:cNvPr id="3" name="Picture 2" descr="Kandovan, un pueblo surrealista moldeado por la naturaleza"/>
          <p:cNvPicPr>
            <a:picLocks noChangeAspect="1" noChangeArrowheads="1"/>
          </p:cNvPicPr>
          <p:nvPr/>
        </p:nvPicPr>
        <p:blipFill>
          <a:blip r:embed="rId3" cstate="email"/>
          <a:srcRect/>
          <a:stretch>
            <a:fillRect/>
          </a:stretch>
        </p:blipFill>
        <p:spPr bwMode="auto">
          <a:xfrm>
            <a:off x="0" y="0"/>
            <a:ext cx="5637582" cy="7632700"/>
          </a:xfrm>
          <a:prstGeom prst="rect">
            <a:avLst/>
          </a:prstGeom>
          <a:noFill/>
        </p:spPr>
      </p:pic>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0.thumbs.scribol.com/10/sites/default/files/images/K-14.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6.thumbs.scribol.com/10/sites/default/files/images/K-16.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0.thumbs.scribol.com/10/sites/default/files/images/K-15.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blog.gessato.com/wp-content/uploads/2011/10/kandovan-iranian-village-houses-gessato-gblog-10.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tekey.net/b/wp-content/uploads/2015/06/Kandovan-un-pueblo-surrealista-moldeado-por-la-naturaleza-9.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Tree>
  </p:cSld>
  <p:clrMapOvr>
    <a:masterClrMapping/>
  </p:clrMapOvr>
  <p:transition spd="slow" advTm="6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trajinandoporelmundo.com/wp-content/uploads/2014/06/kandovan-casas-roca-iran.jpg"/>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3" name="2 Rectángulo"/>
          <p:cNvSpPr/>
          <p:nvPr/>
        </p:nvSpPr>
        <p:spPr>
          <a:xfrm>
            <a:off x="0" y="0"/>
            <a:ext cx="5431352" cy="3601976"/>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4" name="3 Rectángulo"/>
          <p:cNvSpPr/>
          <p:nvPr/>
        </p:nvSpPr>
        <p:spPr>
          <a:xfrm>
            <a:off x="23480" y="4030726"/>
            <a:ext cx="5398091" cy="3738609"/>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5" name="4 Rectángulo"/>
          <p:cNvSpPr/>
          <p:nvPr/>
        </p:nvSpPr>
        <p:spPr>
          <a:xfrm>
            <a:off x="5871573" y="14137"/>
            <a:ext cx="5398090" cy="3481830"/>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6" name="5 Rectángulo"/>
          <p:cNvSpPr/>
          <p:nvPr/>
        </p:nvSpPr>
        <p:spPr>
          <a:xfrm>
            <a:off x="5871573" y="3959226"/>
            <a:ext cx="5398090" cy="3952985"/>
          </a:xfrm>
          <a:prstGeom prst="rect">
            <a:avLst/>
          </a:prstGeom>
          <a:solidFill>
            <a:srgbClr val="990000">
              <a:alpha val="8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4"/>
                                        </p:tgtEl>
                                      </p:cBhvr>
                                    </p:animEffect>
                                    <p:set>
                                      <p:cBhvr>
                                        <p:cTn id="10" dur="1" fill="hold">
                                          <p:stCondLst>
                                            <p:cond delay="3999"/>
                                          </p:stCondLst>
                                        </p:cTn>
                                        <p:tgtEl>
                                          <p:spTgt spid="4"/>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4000"/>
                                        <p:tgtEl>
                                          <p:spTgt spid="6"/>
                                        </p:tgtEl>
                                      </p:cBhvr>
                                    </p:animEffect>
                                    <p:set>
                                      <p:cBhvr>
                                        <p:cTn id="16" dur="1" fill="hold">
                                          <p:stCondLst>
                                            <p:cond delay="3999"/>
                                          </p:stCondLst>
                                        </p:cTn>
                                        <p:tgtEl>
                                          <p:spTgt spid="6"/>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childTnLst>
                                </p:cTn>
                              </p:par>
                              <p:par>
                                <p:cTn id="21" presetID="4" presetClass="entr" presetSubtype="1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ox(in)">
                                      <p:cBhvr>
                                        <p:cTn id="23"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trajinandoporelmundo.com/wp-content/uploads/2014/06/kandovan-tabriz-iran.jpg"/>
          <p:cNvPicPr>
            <a:picLocks noChangeAspect="1" noChangeArrowheads="1"/>
          </p:cNvPicPr>
          <p:nvPr/>
        </p:nvPicPr>
        <p:blipFill>
          <a:blip r:embed="rId2"/>
          <a:srcRect/>
          <a:stretch>
            <a:fillRect/>
          </a:stretch>
        </p:blipFill>
        <p:spPr bwMode="auto">
          <a:xfrm>
            <a:off x="0" y="0"/>
            <a:ext cx="1124529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Kandovan, un pueblo surrealista moldeado por la naturaleza"/>
          <p:cNvPicPr>
            <a:picLocks noChangeAspect="1" noChangeArrowheads="1"/>
          </p:cNvPicPr>
          <p:nvPr/>
        </p:nvPicPr>
        <p:blipFill>
          <a:blip r:embed="rId2" cstate="email"/>
          <a:srcRect/>
          <a:stretch>
            <a:fillRect/>
          </a:stretch>
        </p:blipFill>
        <p:spPr bwMode="auto">
          <a:xfrm>
            <a:off x="1" y="0"/>
            <a:ext cx="11366164" cy="7698058"/>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of0jJhn_yV0/VP32-3RLAJI/AAAAAAACibU/ZG44SWCWvz0/s400/ilusiones-opticas-04.gif"/>
          <p:cNvPicPr>
            <a:picLocks noChangeAspect="1" noChangeArrowheads="1" noCrop="1"/>
          </p:cNvPicPr>
          <p:nvPr/>
        </p:nvPicPr>
        <p:blipFill>
          <a:blip r:embed="rId2">
            <a:duotone>
              <a:schemeClr val="accent6">
                <a:shade val="45000"/>
                <a:satMod val="135000"/>
              </a:schemeClr>
              <a:prstClr val="white"/>
            </a:duotone>
            <a:lum bright="16000"/>
          </a:blip>
          <a:srcRect/>
          <a:stretch>
            <a:fillRect/>
          </a:stretch>
        </p:blipFill>
        <p:spPr bwMode="auto">
          <a:xfrm>
            <a:off x="5563393" y="0"/>
            <a:ext cx="5706270" cy="7632718"/>
          </a:xfrm>
          <a:prstGeom prst="rect">
            <a:avLst/>
          </a:prstGeom>
          <a:noFill/>
        </p:spPr>
      </p:pic>
      <p:sp>
        <p:nvSpPr>
          <p:cNvPr id="2" name="1 Rectángulo"/>
          <p:cNvSpPr/>
          <p:nvPr/>
        </p:nvSpPr>
        <p:spPr>
          <a:xfrm>
            <a:off x="6563525" y="2101838"/>
            <a:ext cx="4490288" cy="4910377"/>
          </a:xfrm>
          <a:prstGeom prst="rect">
            <a:avLst/>
          </a:prstGeom>
        </p:spPr>
        <p:txBody>
          <a:bodyPr wrap="square" lIns="108009" tIns="54004" rIns="108009" bIns="54004">
            <a:spAutoFit/>
          </a:bodyPr>
          <a:lstStyle/>
          <a:p>
            <a:pPr algn="ctr"/>
            <a:r>
              <a:rPr lang="es-ES" sz="2400" b="1" dirty="0" err="1" smtClean="0">
                <a:latin typeface="MV Boli" pitchFamily="2" charset="0"/>
                <a:cs typeface="MV Boli" pitchFamily="2" charset="0"/>
              </a:rPr>
              <a:t>Kandovan</a:t>
            </a:r>
            <a:r>
              <a:rPr lang="es-ES" sz="2400" b="1" dirty="0" smtClean="0">
                <a:latin typeface="MV Boli" pitchFamily="2" charset="0"/>
                <a:cs typeface="MV Boli" pitchFamily="2" charset="0"/>
              </a:rPr>
              <a:t> es un pueblo del condado de </a:t>
            </a:r>
            <a:r>
              <a:rPr lang="es-ES" sz="2400" b="1" dirty="0" err="1" smtClean="0">
                <a:latin typeface="MV Boli" pitchFamily="2" charset="0"/>
                <a:cs typeface="MV Boli" pitchFamily="2" charset="0"/>
              </a:rPr>
              <a:t>Osku</a:t>
            </a:r>
            <a:r>
              <a:rPr lang="es-ES" sz="2400" b="1" dirty="0" smtClean="0">
                <a:latin typeface="MV Boli" pitchFamily="2" charset="0"/>
                <a:cs typeface="MV Boli" pitchFamily="2" charset="0"/>
              </a:rPr>
              <a:t>, en la provincia iraní de </a:t>
            </a:r>
            <a:r>
              <a:rPr lang="es-ES" sz="2400" b="1" dirty="0" err="1" smtClean="0">
                <a:latin typeface="MV Boli" pitchFamily="2" charset="0"/>
                <a:cs typeface="MV Boli" pitchFamily="2" charset="0"/>
              </a:rPr>
              <a:t>Azervaiyán</a:t>
            </a:r>
            <a:r>
              <a:rPr lang="es-ES" sz="2400" b="1" dirty="0" smtClean="0">
                <a:latin typeface="MV Boli" pitchFamily="2" charset="0"/>
                <a:cs typeface="MV Boli" pitchFamily="2" charset="0"/>
              </a:rPr>
              <a:t>. Por razones de aislamiento y menor fama turística que los pueblos de </a:t>
            </a:r>
            <a:r>
              <a:rPr lang="es-ES" sz="2400" b="1" dirty="0" err="1" smtClean="0">
                <a:latin typeface="MV Boli" pitchFamily="2" charset="0"/>
                <a:cs typeface="MV Boli" pitchFamily="2" charset="0"/>
              </a:rPr>
              <a:t>Cappadocia</a:t>
            </a:r>
            <a:r>
              <a:rPr lang="es-ES" sz="2400" b="1" dirty="0" smtClean="0">
                <a:latin typeface="MV Boli" pitchFamily="2" charset="0"/>
                <a:cs typeface="MV Boli" pitchFamily="2" charset="0"/>
              </a:rPr>
              <a:t> (Turquía) permanece como un rincón auténtico y aún vedado al turismo masivo, con sus curiosas casas excavadas en formaciones rocosas que se asemejan a una colonia de termitas.</a:t>
            </a:r>
            <a:endParaRPr lang="es-ES" sz="2400" b="1" dirty="0">
              <a:latin typeface="MV Boli" pitchFamily="2" charset="0"/>
              <a:cs typeface="MV Boli" pitchFamily="2" charset="0"/>
            </a:endParaRPr>
          </a:p>
        </p:txBody>
      </p:sp>
      <p:pic>
        <p:nvPicPr>
          <p:cNvPr id="3" name="Picture 2" descr="http://3.bp.blogspot.com/-GOH-hSmxSpw/UhOqXJ21gjI/AAAAAAAAExs/4dWfN4PWVjc/s1600/la%2Bfoto-708248.JPG"/>
          <p:cNvPicPr>
            <a:picLocks noChangeAspect="1" noChangeArrowheads="1"/>
          </p:cNvPicPr>
          <p:nvPr/>
        </p:nvPicPr>
        <p:blipFill>
          <a:blip r:embed="rId3"/>
          <a:srcRect/>
          <a:stretch>
            <a:fillRect/>
          </a:stretch>
        </p:blipFill>
        <p:spPr bwMode="auto">
          <a:xfrm>
            <a:off x="0" y="0"/>
            <a:ext cx="6339185" cy="7632700"/>
          </a:xfrm>
          <a:prstGeom prst="rect">
            <a:avLst/>
          </a:prstGeom>
          <a:noFill/>
        </p:spPr>
      </p:pic>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https://upload.wikimedia.org/wikipedia/commons/thumb/7/7e/Kandovan1.JPG/1024px-Kandovan1.JPG"/>
          <p:cNvPicPr>
            <a:picLocks noChangeAspect="1" noChangeArrowheads="1"/>
          </p:cNvPicPr>
          <p:nvPr/>
        </p:nvPicPr>
        <p:blipFill>
          <a:blip r:embed="rId2"/>
          <a:srcRect/>
          <a:stretch>
            <a:fillRect/>
          </a:stretch>
        </p:blipFill>
        <p:spPr bwMode="auto">
          <a:xfrm>
            <a:off x="0" y="0"/>
            <a:ext cx="1202097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https://upload.wikimedia.org/wikipedia/commons/thumb/3/3f/Kandovan5.JPG/1024px-Kandovan5.JPG"/>
          <p:cNvPicPr>
            <a:picLocks noChangeAspect="1" noChangeArrowheads="1"/>
          </p:cNvPicPr>
          <p:nvPr/>
        </p:nvPicPr>
        <p:blipFill>
          <a:blip r:embed="rId2"/>
          <a:srcRect/>
          <a:stretch>
            <a:fillRect/>
          </a:stretch>
        </p:blipFill>
        <p:spPr bwMode="auto">
          <a:xfrm>
            <a:off x="0" y="0"/>
            <a:ext cx="12020974"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4" name="Picture 2" descr="http://fouman.com/Y/Image/History/Kandovan_Village_Tabriz_Landscape.jpg"/>
          <p:cNvPicPr>
            <a:picLocks noChangeAspect="1" noChangeArrowheads="1"/>
          </p:cNvPicPr>
          <p:nvPr/>
        </p:nvPicPr>
        <p:blipFill>
          <a:blip r:embed="rId2"/>
          <a:srcRect/>
          <a:stretch>
            <a:fillRect/>
          </a:stretch>
        </p:blipFill>
        <p:spPr bwMode="auto">
          <a:xfrm>
            <a:off x="-9332794" y="-238550"/>
            <a:ext cx="25264969" cy="7871250"/>
          </a:xfrm>
          <a:prstGeom prst="rect">
            <a:avLst/>
          </a:prstGeom>
          <a:noFill/>
        </p:spPr>
      </p:pic>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1.0092 0.03677 L -0.25 -1.28585E-6 " pathEditMode="relative" rAng="0" ptsTypes="AA">
                                      <p:cBhvr>
                                        <p:cTn id="6" dur="2000" fill="hold"/>
                                        <p:tgtEl>
                                          <p:spTgt spid="105474"/>
                                        </p:tgtEl>
                                        <p:attrNameLst>
                                          <p:attrName>ppt_x</p:attrName>
                                          <p:attrName>ppt_y</p:attrName>
                                        </p:attrNameLst>
                                      </p:cBhvr>
                                      <p:rCtr x="-630" y="-1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blog.gessato.com/wp-content/uploads/2011/10/kandovan-iranian-village-houses-gessato-gblog-9.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sp>
        <p:nvSpPr>
          <p:cNvPr id="58370" name="2 Subtítulo"/>
          <p:cNvSpPr>
            <a:spLocks noGrp="1"/>
          </p:cNvSpPr>
          <p:nvPr>
            <p:ph type="subTitle" idx="1"/>
          </p:nvPr>
        </p:nvSpPr>
        <p:spPr/>
        <p:txBody>
          <a:bodyPr/>
          <a:lstStyle/>
          <a:p>
            <a:pPr eaLnBrk="1" hangingPunct="1"/>
            <a:endParaRPr lang="es-ES" smtClean="0">
              <a:solidFill>
                <a:srgbClr val="898989"/>
              </a:solidFill>
            </a:endParaRPr>
          </a:p>
        </p:txBody>
      </p:sp>
      <p:sp>
        <p:nvSpPr>
          <p:cNvPr id="6" name="5 Rectángulo"/>
          <p:cNvSpPr/>
          <p:nvPr/>
        </p:nvSpPr>
        <p:spPr>
          <a:xfrm>
            <a:off x="0" y="0"/>
            <a:ext cx="1408708" cy="76327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7" name="6 Rectángulo"/>
          <p:cNvSpPr/>
          <p:nvPr/>
        </p:nvSpPr>
        <p:spPr>
          <a:xfrm>
            <a:off x="1408707" y="0"/>
            <a:ext cx="1408708" cy="76327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8" name="7 Rectángulo"/>
          <p:cNvSpPr/>
          <p:nvPr/>
        </p:nvSpPr>
        <p:spPr>
          <a:xfrm>
            <a:off x="2817416" y="0"/>
            <a:ext cx="1408708" cy="76327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9" name="8 Rectángulo"/>
          <p:cNvSpPr/>
          <p:nvPr/>
        </p:nvSpPr>
        <p:spPr>
          <a:xfrm>
            <a:off x="4226124" y="0"/>
            <a:ext cx="1408708" cy="76327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0" name="9 Rectángulo"/>
          <p:cNvSpPr/>
          <p:nvPr/>
        </p:nvSpPr>
        <p:spPr>
          <a:xfrm>
            <a:off x="5634831" y="0"/>
            <a:ext cx="1408708" cy="7632700"/>
          </a:xfrm>
          <a:prstGeom prst="rect">
            <a:avLst/>
          </a:prstGeom>
          <a:solidFill>
            <a:schemeClr val="accent6">
              <a:lumMod val="50000"/>
              <a:alpha val="95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1" name="10 Rectángulo"/>
          <p:cNvSpPr/>
          <p:nvPr/>
        </p:nvSpPr>
        <p:spPr>
          <a:xfrm>
            <a:off x="7043539" y="0"/>
            <a:ext cx="1408708" cy="76327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2" name="11 Rectángulo"/>
          <p:cNvSpPr/>
          <p:nvPr/>
        </p:nvSpPr>
        <p:spPr>
          <a:xfrm>
            <a:off x="8452248" y="0"/>
            <a:ext cx="1408708" cy="7632700"/>
          </a:xfrm>
          <a:prstGeom prst="rect">
            <a:avLst/>
          </a:prstGeom>
          <a:solidFill>
            <a:schemeClr val="accent6">
              <a:lumMod val="50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13" name="12 Rectángulo"/>
          <p:cNvSpPr/>
          <p:nvPr/>
        </p:nvSpPr>
        <p:spPr>
          <a:xfrm>
            <a:off x="9860955" y="0"/>
            <a:ext cx="1408708" cy="7632700"/>
          </a:xfrm>
          <a:prstGeom prst="rect">
            <a:avLst/>
          </a:prstGeom>
          <a:solidFill>
            <a:schemeClr val="accent6">
              <a:lumMod val="50000"/>
              <a:alpha val="96000"/>
            </a:scheme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of0jJhn_yV0/VP32-3RLAJI/AAAAAAACibU/ZG44SWCWvz0/s400/ilusiones-opticas-04.gif"/>
          <p:cNvPicPr>
            <a:picLocks noChangeAspect="1" noChangeArrowheads="1" noCrop="1"/>
          </p:cNvPicPr>
          <p:nvPr/>
        </p:nvPicPr>
        <p:blipFill>
          <a:blip r:embed="rId2">
            <a:duotone>
              <a:schemeClr val="accent6">
                <a:shade val="45000"/>
                <a:satMod val="135000"/>
              </a:schemeClr>
              <a:prstClr val="white"/>
            </a:duotone>
            <a:lum bright="16000"/>
          </a:blip>
          <a:srcRect/>
          <a:stretch>
            <a:fillRect/>
          </a:stretch>
        </p:blipFill>
        <p:spPr bwMode="auto">
          <a:xfrm>
            <a:off x="5563393" y="0"/>
            <a:ext cx="5706270" cy="7632718"/>
          </a:xfrm>
          <a:prstGeom prst="rect">
            <a:avLst/>
          </a:prstGeom>
          <a:noFill/>
        </p:spPr>
      </p:pic>
      <p:sp>
        <p:nvSpPr>
          <p:cNvPr id="2" name="1 Rectángulo"/>
          <p:cNvSpPr/>
          <p:nvPr/>
        </p:nvSpPr>
        <p:spPr>
          <a:xfrm>
            <a:off x="6251146" y="1987669"/>
            <a:ext cx="4050024" cy="4541045"/>
          </a:xfrm>
          <a:prstGeom prst="rect">
            <a:avLst/>
          </a:prstGeom>
        </p:spPr>
        <p:txBody>
          <a:bodyPr wrap="square" lIns="108009" tIns="54004" rIns="108009" bIns="54004">
            <a:spAutoFit/>
          </a:bodyPr>
          <a:lstStyle/>
          <a:p>
            <a:pPr algn="ctr"/>
            <a:r>
              <a:rPr lang="es-ES" sz="3200" b="1" dirty="0" smtClean="0">
                <a:latin typeface="MV Boli" pitchFamily="2" charset="0"/>
                <a:cs typeface="MV Boli" pitchFamily="2" charset="0"/>
              </a:rPr>
              <a:t>Además de tener un aspecto surrealista, las viviendas trogloditas proporcionan calefacción y refrigeración natural.</a:t>
            </a:r>
            <a:endParaRPr lang="es-ES" sz="3200" b="1" dirty="0">
              <a:latin typeface="MV Boli" pitchFamily="2" charset="0"/>
              <a:cs typeface="MV Boli" pitchFamily="2" charset="0"/>
            </a:endParaRPr>
          </a:p>
        </p:txBody>
      </p:sp>
      <p:pic>
        <p:nvPicPr>
          <p:cNvPr id="3" name="Picture 2" descr="https://upload.wikimedia.org/wikipedia/commons/thumb/a/ad/Kandovan3.JPG/800px-Kandovan3.JPG"/>
          <p:cNvPicPr>
            <a:picLocks noChangeAspect="1" noChangeArrowheads="1"/>
          </p:cNvPicPr>
          <p:nvPr/>
        </p:nvPicPr>
        <p:blipFill>
          <a:blip r:embed="rId3" cstate="email"/>
          <a:srcRect/>
          <a:stretch>
            <a:fillRect/>
          </a:stretch>
        </p:blipFill>
        <p:spPr bwMode="auto">
          <a:xfrm>
            <a:off x="0" y="0"/>
            <a:ext cx="5658407" cy="7632700"/>
          </a:xfrm>
          <a:prstGeom prst="rect">
            <a:avLst/>
          </a:prstGeom>
          <a:noFill/>
        </p:spPr>
      </p:pic>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par>
                                <p:cTn id="8" presetID="8" presetClass="exit" presetSubtype="32" fill="hold" nodeType="withEffect">
                                  <p:stCondLst>
                                    <p:cond delay="0"/>
                                  </p:stCondLst>
                                  <p:childTnLst>
                                    <p:animEffect transition="out" filter="diamond(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http://blog.gessato.com/wp-content/uploads/2011/10/kandovan-iranian-village-houses-gessato-gblog-6.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artatart.net/file/2012/04/Kandovan-3.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kandovan willage - Kandovan, Azarbayjan-e Khavari"/>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http://trajinandoporelmundo.com/wp-content/uploads/2014/06/kandovan-capadoccia-iran-tabriz.jpg"/>
          <p:cNvPicPr>
            <a:picLocks noChangeAspect="1" noChangeArrowheads="1"/>
          </p:cNvPicPr>
          <p:nvPr/>
        </p:nvPicPr>
        <p:blipFill>
          <a:blip r:embed="rId2"/>
          <a:srcRect/>
          <a:stretch>
            <a:fillRect/>
          </a:stretch>
        </p:blipFill>
        <p:spPr bwMode="auto">
          <a:xfrm>
            <a:off x="0" y="0"/>
            <a:ext cx="1159607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5.thumbs.scribol.com/10/sites/default/files/images/K-6.jpg?v=1"/>
          <p:cNvPicPr>
            <a:picLocks noChangeAspect="1" noChangeArrowheads="1"/>
          </p:cNvPicPr>
          <p:nvPr/>
        </p:nvPicPr>
        <p:blipFill>
          <a:blip r:embed="rId3"/>
          <a:srcRect/>
          <a:stretch>
            <a:fillRect/>
          </a:stretch>
        </p:blipFill>
        <p:spPr bwMode="auto">
          <a:xfrm>
            <a:off x="0" y="-19435"/>
            <a:ext cx="11269663" cy="7652136"/>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9.thumbs.scribol.com/10/sites/default/files/images/K-4.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5" descr="http://ngjyra.com/wp-content/uploads/2015/04/Kandovan20.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blog.gessato.com/wp-content/uploads/2011/10/kandovan-iranian-village-houses-gessato-gblog-11.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s://upload.wikimedia.org/wikipedia/commons/thumb/a/ad/Kandovan3.JPG/800px-Kandovan3.JPG"/>
          <p:cNvPicPr>
            <a:picLocks noChangeAspect="1" noChangeArrowheads="1"/>
          </p:cNvPicPr>
          <p:nvPr/>
        </p:nvPicPr>
        <p:blipFill>
          <a:blip r:embed="rId2" cstate="email"/>
          <a:srcRect/>
          <a:stretch>
            <a:fillRect/>
          </a:stretch>
        </p:blipFill>
        <p:spPr bwMode="auto">
          <a:xfrm>
            <a:off x="0" y="0"/>
            <a:ext cx="5658407" cy="7632700"/>
          </a:xfrm>
          <a:prstGeom prst="rect">
            <a:avLst/>
          </a:prstGeom>
          <a:noFill/>
        </p:spPr>
      </p:pic>
      <p:pic>
        <p:nvPicPr>
          <p:cNvPr id="3" name="Picture 2" descr="Kandovan, un pueblo surrealista moldeado por la naturaleza"/>
          <p:cNvPicPr>
            <a:picLocks noChangeAspect="1" noChangeArrowheads="1"/>
          </p:cNvPicPr>
          <p:nvPr/>
        </p:nvPicPr>
        <p:blipFill>
          <a:blip r:embed="rId3" cstate="email"/>
          <a:srcRect/>
          <a:stretch>
            <a:fillRect/>
          </a:stretch>
        </p:blipFill>
        <p:spPr bwMode="auto">
          <a:xfrm>
            <a:off x="5632082" y="0"/>
            <a:ext cx="563758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4.thumbs.scribol.com/10/sites/default/files/images/K--10.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mott.pe/noticias/wp-content/uploads/2016/07/Kandovan-el-%C3%BAltimo-pueblo-troglodita-del-mundo-20.jpg"/>
          <p:cNvPicPr>
            <a:picLocks noChangeAspect="1" noChangeArrowheads="1"/>
          </p:cNvPicPr>
          <p:nvPr/>
        </p:nvPicPr>
        <p:blipFill>
          <a:blip r:embed="rId2"/>
          <a:srcRect/>
          <a:stretch>
            <a:fillRect/>
          </a:stretch>
        </p:blipFill>
        <p:spPr bwMode="auto">
          <a:xfrm>
            <a:off x="0" y="0"/>
            <a:ext cx="11365389" cy="7632700"/>
          </a:xfrm>
          <a:prstGeom prst="rect">
            <a:avLst/>
          </a:prstGeom>
          <a:noFill/>
        </p:spPr>
      </p:pic>
      <p:sp>
        <p:nvSpPr>
          <p:cNvPr id="3" name="2 Rectángulo"/>
          <p:cNvSpPr/>
          <p:nvPr/>
        </p:nvSpPr>
        <p:spPr>
          <a:xfrm>
            <a:off x="-223046" y="0"/>
            <a:ext cx="11492709" cy="7769335"/>
          </a:xfrm>
          <a:prstGeom prst="rect">
            <a:avLst/>
          </a:prstGeom>
          <a:solidFill>
            <a:schemeClr val="accent6">
              <a:lumMod val="75000"/>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4" name="3 Rectángulo"/>
          <p:cNvSpPr/>
          <p:nvPr/>
        </p:nvSpPr>
        <p:spPr>
          <a:xfrm>
            <a:off x="-781058" y="0"/>
            <a:ext cx="12050721" cy="7769335"/>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3000"/>
                                        <p:tgtEl>
                                          <p:spTgt spid="5"/>
                                        </p:tgtEl>
                                      </p:cBhvr>
                                    </p:animEffec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xit" presetSubtype="288" fill="hold" grpId="0" nodeType="withEffect">
                                  <p:stCondLst>
                                    <p:cond delay="0"/>
                                  </p:stCondLst>
                                  <p:childTnLst>
                                    <p:anim calcmode="lin" valueType="num">
                                      <p:cBhvr>
                                        <p:cTn id="20" dur="3000"/>
                                        <p:tgtEl>
                                          <p:spTgt spid="4"/>
                                        </p:tgtEl>
                                        <p:attrNameLst>
                                          <p:attrName>ppt_w</p:attrName>
                                        </p:attrNameLst>
                                      </p:cBhvr>
                                      <p:tavLst>
                                        <p:tav tm="0">
                                          <p:val>
                                            <p:strVal val="ppt_w"/>
                                          </p:val>
                                        </p:tav>
                                        <p:tav tm="100000">
                                          <p:val>
                                            <p:strVal val="2/3*ppt_w"/>
                                          </p:val>
                                        </p:tav>
                                      </p:tavLst>
                                    </p:anim>
                                    <p:anim calcmode="lin" valueType="num">
                                      <p:cBhvr>
                                        <p:cTn id="21" dur="3000"/>
                                        <p:tgtEl>
                                          <p:spTgt spid="4"/>
                                        </p:tgtEl>
                                        <p:attrNameLst>
                                          <p:attrName>ppt_h</p:attrName>
                                        </p:attrNameLst>
                                      </p:cBhvr>
                                      <p:tavLst>
                                        <p:tav tm="0">
                                          <p:val>
                                            <p:strVal val="ppt_h"/>
                                          </p:val>
                                        </p:tav>
                                        <p:tav tm="100000">
                                          <p:val>
                                            <p:strVal val="2/3*ppt_h"/>
                                          </p:val>
                                        </p:tav>
                                      </p:tavLst>
                                    </p:anim>
                                    <p:set>
                                      <p:cBhvr>
                                        <p:cTn id="22" dur="1" fill="hold">
                                          <p:stCondLst>
                                            <p:cond delay="2999"/>
                                          </p:stCondLst>
                                        </p:cTn>
                                        <p:tgtEl>
                                          <p:spTgt spid="4"/>
                                        </p:tgtEl>
                                        <p:attrNameLst>
                                          <p:attrName>style.visibility</p:attrName>
                                        </p:attrNameLst>
                                      </p:cBhvr>
                                      <p:to>
                                        <p:strVal val="hidden"/>
                                      </p:to>
                                    </p:set>
                                  </p:childTnLst>
                                </p:cTn>
                              </p:par>
                              <p:par>
                                <p:cTn id="23" presetID="8" presetClass="exit" presetSubtype="32" fill="hold" grpId="1" nodeType="withEffect">
                                  <p:stCondLst>
                                    <p:cond delay="0"/>
                                  </p:stCondLst>
                                  <p:childTnLst>
                                    <p:animEffect transition="out" filter="diamond(out)">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view - Kandovan, Azarbayjan-e Khavari"/>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Kandovan"/>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4.thumbs.scribol.com/10/sites/default/files/images/K-12.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images.travelpod.com/tw_slides/ta01/38f/c30/1152_13018614896-tpfil02aw-29346.jpg"/>
          <p:cNvPicPr>
            <a:picLocks noChangeAspect="1" noChangeArrowheads="1"/>
          </p:cNvPicPr>
          <p:nvPr/>
        </p:nvPicPr>
        <p:blipFill>
          <a:blip r:embed="rId3" cstate="email"/>
          <a:srcRect/>
          <a:stretch>
            <a:fillRect/>
          </a:stretch>
        </p:blipFill>
        <p:spPr bwMode="auto">
          <a:xfrm>
            <a:off x="1" y="0"/>
            <a:ext cx="5810921" cy="7632700"/>
          </a:xfrm>
          <a:prstGeom prst="rect">
            <a:avLst/>
          </a:prstGeom>
          <a:noFill/>
          <a:ln w="9525">
            <a:noFill/>
            <a:miter lim="800000"/>
            <a:headEnd/>
            <a:tailEnd/>
          </a:ln>
        </p:spPr>
      </p:pic>
      <p:pic>
        <p:nvPicPr>
          <p:cNvPr id="3" name="Picture 4" descr="http://cimentoitambe.com.br/wp-content/uploads/2010/03/Kandovan-Village-3.jpg"/>
          <p:cNvPicPr>
            <a:picLocks noChangeAspect="1" noChangeArrowheads="1"/>
          </p:cNvPicPr>
          <p:nvPr/>
        </p:nvPicPr>
        <p:blipFill>
          <a:blip r:embed="rId4"/>
          <a:srcRect/>
          <a:stretch>
            <a:fillRect/>
          </a:stretch>
        </p:blipFill>
        <p:spPr bwMode="auto">
          <a:xfrm>
            <a:off x="5319015" y="0"/>
            <a:ext cx="5950648"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jgWaaIaAlgc/VP33BAke5mI/AAAAAAACibc/6d73pG2Q3eg/s400/ilusiones-opticas-05.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1080341" y="-469930"/>
            <a:ext cx="13216030" cy="8786874"/>
          </a:xfrm>
          <a:prstGeom prst="rect">
            <a:avLst/>
          </a:prstGeom>
          <a:noFill/>
        </p:spPr>
      </p:pic>
      <p:sp>
        <p:nvSpPr>
          <p:cNvPr id="4" name="3 Rectángulo"/>
          <p:cNvSpPr/>
          <p:nvPr/>
        </p:nvSpPr>
        <p:spPr>
          <a:xfrm>
            <a:off x="1848902" y="1192591"/>
            <a:ext cx="7835973" cy="5710596"/>
          </a:xfrm>
          <a:prstGeom prst="rect">
            <a:avLst/>
          </a:prstGeom>
        </p:spPr>
        <p:txBody>
          <a:bodyPr wrap="square" lIns="108009" tIns="54004" rIns="108009" bIns="54004">
            <a:spAutoFit/>
          </a:bodyPr>
          <a:lstStyle/>
          <a:p>
            <a:pPr algn="ctr"/>
            <a:r>
              <a:rPr lang="es-ES" sz="2800" b="1" dirty="0" smtClean="0">
                <a:latin typeface="MV Boli" pitchFamily="2" charset="0"/>
                <a:cs typeface="MV Boli" pitchFamily="2" charset="0"/>
              </a:rPr>
              <a:t>Su atractivo no se limita solo a sus pintorescas casas, hay una serie de manantiales provenientes de la cumbre del </a:t>
            </a:r>
            <a:r>
              <a:rPr lang="es-ES" sz="2800" b="1" dirty="0" err="1" smtClean="0">
                <a:latin typeface="MV Boli" pitchFamily="2" charset="0"/>
                <a:cs typeface="MV Boli" pitchFamily="2" charset="0"/>
              </a:rPr>
              <a:t>Sahand</a:t>
            </a:r>
            <a:r>
              <a:rPr lang="es-ES" sz="2800" b="1" dirty="0" smtClean="0">
                <a:latin typeface="MV Boli" pitchFamily="2" charset="0"/>
                <a:cs typeface="MV Boli" pitchFamily="2" charset="0"/>
              </a:rPr>
              <a:t>, y atrae a turistas y habitantes de pueblos aledaños por sus propiedades curativas para tratas problemas renales.</a:t>
            </a:r>
          </a:p>
          <a:p>
            <a:pPr algn="ctr"/>
            <a:r>
              <a:rPr lang="es-ES" sz="2800" b="1" dirty="0" smtClean="0">
                <a:latin typeface="MV Boli" pitchFamily="2" charset="0"/>
                <a:cs typeface="MV Boli" pitchFamily="2" charset="0"/>
              </a:rPr>
              <a:t> </a:t>
            </a:r>
          </a:p>
          <a:p>
            <a:pPr algn="ctr"/>
            <a:r>
              <a:rPr lang="es-ES" sz="2800" b="1" dirty="0" smtClean="0">
                <a:latin typeface="MV Boli" pitchFamily="2" charset="0"/>
                <a:cs typeface="MV Boli" pitchFamily="2" charset="0"/>
              </a:rPr>
              <a:t>Aparte del turismo, la actividad económica de los habitantes es la agricultura y la ganadería. Algunas casas han sido adaptadas para dar alojamiento a los turistas. </a:t>
            </a:r>
            <a:r>
              <a:rPr lang="es-ES" sz="2800" b="1" dirty="0" err="1" smtClean="0">
                <a:latin typeface="MV Boli" pitchFamily="2" charset="0"/>
                <a:cs typeface="MV Boli" pitchFamily="2" charset="0"/>
              </a:rPr>
              <a:t>Kandovan</a:t>
            </a:r>
            <a:r>
              <a:rPr lang="es-ES" sz="2800" b="1" dirty="0" smtClean="0">
                <a:latin typeface="MV Boli" pitchFamily="2" charset="0"/>
                <a:cs typeface="MV Boli" pitchFamily="2" charset="0"/>
              </a:rPr>
              <a:t> cuenta con un hotel de 5 estrellas llamado </a:t>
            </a:r>
            <a:r>
              <a:rPr lang="es-ES" sz="2800" b="1" i="1" dirty="0" err="1" smtClean="0">
                <a:latin typeface="MV Boli" pitchFamily="2" charset="0"/>
                <a:cs typeface="MV Boli" pitchFamily="2" charset="0"/>
              </a:rPr>
              <a:t>Kandovan</a:t>
            </a:r>
            <a:r>
              <a:rPr lang="es-ES" sz="2800" b="1" i="1" dirty="0" smtClean="0">
                <a:latin typeface="MV Boli" pitchFamily="2" charset="0"/>
                <a:cs typeface="MV Boli" pitchFamily="2" charset="0"/>
              </a:rPr>
              <a:t> </a:t>
            </a:r>
            <a:r>
              <a:rPr lang="es-ES" sz="2800" b="1" i="1" dirty="0" err="1" smtClean="0">
                <a:latin typeface="MV Boli" pitchFamily="2" charset="0"/>
                <a:cs typeface="MV Boli" pitchFamily="2" charset="0"/>
              </a:rPr>
              <a:t>Laleh</a:t>
            </a:r>
            <a:r>
              <a:rPr lang="es-ES" sz="2800" b="1" i="1" dirty="0" smtClean="0">
                <a:latin typeface="MV Boli" pitchFamily="2" charset="0"/>
                <a:cs typeface="MV Boli" pitchFamily="2" charset="0"/>
              </a:rPr>
              <a:t> Rock Hotel</a:t>
            </a:r>
            <a:r>
              <a:rPr lang="es-ES" sz="2800" b="1" i="1" dirty="0" smtClean="0"/>
              <a:t>.</a:t>
            </a:r>
            <a:endParaRPr lang="es-ES" sz="2800" b="1" dirty="0"/>
          </a:p>
        </p:txBody>
      </p:sp>
    </p:spTree>
  </p:cSld>
  <p:clrMapOvr>
    <a:masterClrMapping/>
  </p:clrMapOvr>
  <p:transition spd="slow" advTm="3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1269663" cy="7653902"/>
          </a:xfrm>
          <a:prstGeom prst="rect">
            <a:avLst/>
          </a:prstGeom>
          <a:noFill/>
          <a:ln w="9525">
            <a:noFill/>
            <a:miter lim="800000"/>
            <a:headEnd/>
            <a:tailEnd/>
          </a:ln>
        </p:spPr>
      </p:pic>
      <p:pic>
        <p:nvPicPr>
          <p:cNvPr id="126978" name="Picture 2" descr="Kandovan el último pueblo troglodita del mundo "/>
          <p:cNvPicPr>
            <a:picLocks noChangeAspect="1" noChangeArrowheads="1"/>
          </p:cNvPicPr>
          <p:nvPr/>
        </p:nvPicPr>
        <p:blipFill>
          <a:blip r:embed="rId3"/>
          <a:srcRect/>
          <a:stretch>
            <a:fillRect/>
          </a:stretch>
        </p:blipFill>
        <p:spPr bwMode="auto">
          <a:xfrm>
            <a:off x="3828882" y="0"/>
            <a:ext cx="7440781" cy="7632700"/>
          </a:xfrm>
          <a:prstGeom prst="rect">
            <a:avLst/>
          </a:prstGeom>
          <a:noFill/>
        </p:spPr>
      </p:pic>
      <p:sp>
        <p:nvSpPr>
          <p:cNvPr id="5" name="4 Rectángulo"/>
          <p:cNvSpPr/>
          <p:nvPr/>
        </p:nvSpPr>
        <p:spPr>
          <a:xfrm>
            <a:off x="276981" y="1244582"/>
            <a:ext cx="3244023" cy="1754326"/>
          </a:xfrm>
          <a:prstGeom prst="rect">
            <a:avLst/>
          </a:prstGeom>
        </p:spPr>
        <p:txBody>
          <a:bodyPr wrap="square">
            <a:spAutoFit/>
          </a:bodyPr>
          <a:lstStyle/>
          <a:p>
            <a:pPr algn="ctr"/>
            <a:r>
              <a:rPr lang="es-ES" sz="3600" b="1" i="1" dirty="0" err="1" smtClean="0">
                <a:latin typeface="MV Boli" pitchFamily="2" charset="0"/>
                <a:cs typeface="MV Boli" pitchFamily="2" charset="0"/>
              </a:rPr>
              <a:t>Kandovan</a:t>
            </a:r>
            <a:r>
              <a:rPr lang="es-ES" sz="3600" b="1" i="1" dirty="0" smtClean="0">
                <a:latin typeface="MV Boli" pitchFamily="2" charset="0"/>
                <a:cs typeface="MV Boli" pitchFamily="2" charset="0"/>
              </a:rPr>
              <a:t> </a:t>
            </a:r>
            <a:r>
              <a:rPr lang="es-ES" sz="3600" b="1" i="1" dirty="0" err="1" smtClean="0">
                <a:latin typeface="MV Boli" pitchFamily="2" charset="0"/>
                <a:cs typeface="MV Boli" pitchFamily="2" charset="0"/>
              </a:rPr>
              <a:t>Laleh</a:t>
            </a:r>
            <a:r>
              <a:rPr lang="es-ES" sz="3600" b="1" i="1" dirty="0" smtClean="0">
                <a:latin typeface="MV Boli" pitchFamily="2" charset="0"/>
                <a:cs typeface="MV Boli" pitchFamily="2" charset="0"/>
              </a:rPr>
              <a:t> </a:t>
            </a:r>
          </a:p>
          <a:p>
            <a:pPr algn="ctr"/>
            <a:r>
              <a:rPr lang="es-ES" sz="3600" b="1" i="1" dirty="0" smtClean="0">
                <a:latin typeface="MV Boli" pitchFamily="2" charset="0"/>
                <a:cs typeface="MV Boli" pitchFamily="2" charset="0"/>
              </a:rPr>
              <a:t>Rock Hotel</a:t>
            </a:r>
            <a:r>
              <a:rPr lang="es-ES" sz="3600" b="1" i="1" dirty="0" smtClean="0"/>
              <a:t>.</a:t>
            </a:r>
            <a:endParaRPr lang="es-ES" sz="3600" dirty="0"/>
          </a:p>
        </p:txBody>
      </p:sp>
    </p:spTree>
  </p:cSld>
  <p:clrMapOvr>
    <a:masterClrMapping/>
  </p:clrMapOvr>
  <p:transition spd="slow" advTm="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16" fill="hold" nodeType="withEffect">
                                  <p:stCondLst>
                                    <p:cond delay="0"/>
                                  </p:stCondLst>
                                  <p:childTnLst>
                                    <p:animEffect transition="out" filter="circle(in)">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8" descr="C:\Users\laercio\Downloads\Imagem1.jpg"/>
          <p:cNvPicPr>
            <a:picLocks noChangeAspect="1" noChangeArrowheads="1"/>
          </p:cNvPicPr>
          <p:nvPr/>
        </p:nvPicPr>
        <p:blipFill>
          <a:blip r:embed="rId3" cstate="email"/>
          <a:srcRect/>
          <a:stretch>
            <a:fillRect/>
          </a:stretch>
        </p:blipFill>
        <p:spPr bwMode="auto">
          <a:xfrm>
            <a:off x="-7826" y="-7068"/>
            <a:ext cx="11285315" cy="7646835"/>
          </a:xfrm>
          <a:prstGeom prst="rect">
            <a:avLst/>
          </a:prstGeom>
          <a:noFill/>
          <a:ln w="9525">
            <a:noFill/>
            <a:miter lim="800000"/>
            <a:headEnd/>
            <a:tailEnd/>
          </a:ln>
        </p:spPr>
      </p:pic>
      <p:sp>
        <p:nvSpPr>
          <p:cNvPr id="3" name="Retângulo 2"/>
          <p:cNvSpPr/>
          <p:nvPr/>
        </p:nvSpPr>
        <p:spPr>
          <a:xfrm>
            <a:off x="0" y="0"/>
            <a:ext cx="11269663" cy="76327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defRPr/>
            </a:pPr>
            <a:endParaRPr lang="pt-BR"/>
          </a:p>
        </p:txBody>
      </p:sp>
    </p:spTree>
  </p:cSld>
  <p:clrMapOvr>
    <a:masterClrMapping/>
  </p:clrMapOvr>
  <p:transition advTm="5000">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5" descr="C:\Users\laercio\Downloads\Imagem1.jpg"/>
          <p:cNvPicPr>
            <a:picLocks noChangeAspect="1" noChangeArrowheads="1"/>
          </p:cNvPicPr>
          <p:nvPr/>
        </p:nvPicPr>
        <p:blipFill>
          <a:blip r:embed="rId3" cstate="email"/>
          <a:srcRect/>
          <a:stretch>
            <a:fillRect/>
          </a:stretch>
        </p:blipFill>
        <p:spPr bwMode="auto">
          <a:xfrm>
            <a:off x="-7826" y="-10601"/>
            <a:ext cx="11287272" cy="7655669"/>
          </a:xfrm>
          <a:prstGeom prst="rect">
            <a:avLst/>
          </a:prstGeom>
          <a:noFill/>
          <a:ln w="9525">
            <a:noFill/>
            <a:miter lim="800000"/>
            <a:headEnd/>
            <a:tailEnd/>
          </a:ln>
        </p:spPr>
      </p:pic>
      <p:sp>
        <p:nvSpPr>
          <p:cNvPr id="3" name="Retângulo 2"/>
          <p:cNvSpPr/>
          <p:nvPr/>
        </p:nvSpPr>
        <p:spPr>
          <a:xfrm>
            <a:off x="0" y="0"/>
            <a:ext cx="11269663" cy="76327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defRPr/>
            </a:pPr>
            <a:endParaRPr lang="pt-BR"/>
          </a:p>
        </p:txBody>
      </p:sp>
    </p:spTree>
  </p:cSld>
  <p:clrMapOvr>
    <a:masterClrMapping/>
  </p:clrMapOvr>
  <p:transition advTm="5000">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henonearth.net/wp-content/uploads/2014/03/iran_05-1.jpg"/>
          <p:cNvPicPr>
            <a:picLocks noChangeAspect="1" noChangeArrowheads="1"/>
          </p:cNvPicPr>
          <p:nvPr/>
        </p:nvPicPr>
        <p:blipFill>
          <a:blip r:embed="rId3"/>
          <a:srcRect/>
          <a:stretch>
            <a:fillRect/>
          </a:stretch>
        </p:blipFill>
        <p:spPr bwMode="auto">
          <a:xfrm>
            <a:off x="0" y="-7067"/>
            <a:ext cx="11269663" cy="7639767"/>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9.thumbs.scribol.com/10/sites/default/files/images/K--5.jpg?v=1"/>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shopping road side - Kandovan, Azarbayjan-e Khavari"/>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5" descr="http://www.lbt.istravelling.com/img/lbt/29/129-tabriz-iran.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3" descr="C:\Users\laercio\Downloads\Imagem1.jpg"/>
          <p:cNvPicPr>
            <a:picLocks noChangeAspect="1" noChangeArrowheads="1"/>
          </p:cNvPicPr>
          <p:nvPr/>
        </p:nvPicPr>
        <p:blipFill>
          <a:blip r:embed="rId3" cstate="email"/>
          <a:srcRect/>
          <a:stretch>
            <a:fillRect/>
          </a:stretch>
        </p:blipFill>
        <p:spPr bwMode="auto">
          <a:xfrm>
            <a:off x="-7826" y="-7068"/>
            <a:ext cx="11285315" cy="7646835"/>
          </a:xfrm>
          <a:prstGeom prst="rect">
            <a:avLst/>
          </a:prstGeom>
          <a:noFill/>
          <a:ln w="9525">
            <a:noFill/>
            <a:miter lim="800000"/>
            <a:headEnd/>
            <a:tailEnd/>
          </a:ln>
        </p:spPr>
      </p:pic>
      <p:sp>
        <p:nvSpPr>
          <p:cNvPr id="3" name="Retângulo 2"/>
          <p:cNvSpPr/>
          <p:nvPr/>
        </p:nvSpPr>
        <p:spPr>
          <a:xfrm>
            <a:off x="0" y="0"/>
            <a:ext cx="11269663" cy="76327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defRPr/>
            </a:pPr>
            <a:endParaRPr lang="pt-BR"/>
          </a:p>
        </p:txBody>
      </p:sp>
    </p:spTree>
  </p:cSld>
  <p:clrMapOvr>
    <a:masterClrMapping/>
  </p:clrMapOvr>
  <p:transition advTm="5000">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052" name="Picture 4" descr="Kandovan, un pueblo surrealista moldeado por la naturaleza"/>
          <p:cNvPicPr>
            <a:picLocks noChangeAspect="1" noChangeArrowheads="1"/>
          </p:cNvPicPr>
          <p:nvPr/>
        </p:nvPicPr>
        <p:blipFill>
          <a:blip r:embed="rId2"/>
          <a:srcRect/>
          <a:stretch>
            <a:fillRect/>
          </a:stretch>
        </p:blipFill>
        <p:spPr bwMode="auto">
          <a:xfrm>
            <a:off x="0" y="0"/>
            <a:ext cx="12373151"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a:hlinkClick r:id="" action="ppaction://media"/>
          </p:cNvPr>
          <p:cNvPicPr>
            <a:picLocks noRot="1" noChangeAspect="1" noChangeArrowheads="1"/>
          </p:cNvPicPr>
          <p:nvPr>
            <a:wavAudioFile r:embed="rId1" name="proverbios.wav"/>
          </p:nvPr>
        </p:nvPicPr>
        <p:blipFill>
          <a:blip r:embed="rId3"/>
          <a:srcRect/>
          <a:stretch>
            <a:fillRect/>
          </a:stretch>
        </p:blipFill>
        <p:spPr bwMode="auto">
          <a:xfrm>
            <a:off x="0" y="3589200"/>
            <a:ext cx="848485" cy="766215"/>
          </a:xfrm>
          <a:prstGeom prst="rect">
            <a:avLst/>
          </a:prstGeom>
          <a:noFill/>
        </p:spPr>
      </p:pic>
      <p:pic>
        <p:nvPicPr>
          <p:cNvPr id="126978" name="Picture 2" descr="Kandovan, un pueblo surrealista moldeado por la naturaleza"/>
          <p:cNvPicPr>
            <a:picLocks noChangeAspect="1" noChangeArrowheads="1"/>
          </p:cNvPicPr>
          <p:nvPr/>
        </p:nvPicPr>
        <p:blipFill>
          <a:blip r:embed="rId4"/>
          <a:srcRect/>
          <a:stretch>
            <a:fillRect/>
          </a:stretch>
        </p:blipFill>
        <p:spPr bwMode="auto">
          <a:xfrm>
            <a:off x="0" y="-508847"/>
            <a:ext cx="12020974" cy="8141547"/>
          </a:xfrm>
          <a:prstGeom prst="rect">
            <a:avLst/>
          </a:prstGeom>
          <a:noFill/>
        </p:spPr>
      </p:pic>
    </p:spTree>
  </p:cSld>
  <p:clrMapOvr>
    <a:masterClrMapping/>
  </p:clrMapOvr>
  <p:transition spd="slow" advTm="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numSld="60" showWhenStopped="0">
                <p:cTn id="7" repeatCount="indefinite" fill="hold" display="0">
                  <p:stCondLst>
                    <p:cond delay="indefinite"/>
                  </p:stCondLst>
                  <p:endCondLst>
                    <p:cond evt="onPrev" delay="0">
                      <p:tgtEl>
                        <p:sldTgt/>
                      </p:tgtEl>
                    </p:cond>
                    <p:cond evt="onStopAudio" delay="0">
                      <p:tgtEl>
                        <p:sldTgt/>
                      </p:tgtEl>
                    </p:cond>
                  </p:endCondLst>
                </p:cTn>
                <p:tgtEl>
                  <p:spTgt spid="3"/>
                </p:tgtEl>
              </p:cMediaNode>
            </p:audio>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6dmLlg2K3I0/VP328sMnhYI/AAAAAAACibA/3jTt--mJNO0/s400/ilusiones-opticas-03.gif"/>
          <p:cNvPicPr>
            <a:picLocks noChangeAspect="1" noChangeArrowheads="1" noCrop="1"/>
          </p:cNvPicPr>
          <p:nvPr/>
        </p:nvPicPr>
        <p:blipFill>
          <a:blip r:embed="rId2">
            <a:duotone>
              <a:schemeClr val="accent6">
                <a:shade val="45000"/>
                <a:satMod val="135000"/>
              </a:schemeClr>
              <a:prstClr val="white"/>
            </a:duotone>
            <a:lum bright="9000" contrast="-21000"/>
          </a:blip>
          <a:srcRect/>
          <a:stretch>
            <a:fillRect/>
          </a:stretch>
        </p:blipFill>
        <p:spPr bwMode="auto">
          <a:xfrm>
            <a:off x="0" y="0"/>
            <a:ext cx="11269663" cy="7632718"/>
          </a:xfrm>
          <a:prstGeom prst="rect">
            <a:avLst/>
          </a:prstGeom>
          <a:noFill/>
        </p:spPr>
      </p:pic>
      <p:sp>
        <p:nvSpPr>
          <p:cNvPr id="2" name="1 Rectángulo"/>
          <p:cNvSpPr/>
          <p:nvPr/>
        </p:nvSpPr>
        <p:spPr>
          <a:xfrm>
            <a:off x="1991493" y="1030268"/>
            <a:ext cx="7483793" cy="5710596"/>
          </a:xfrm>
          <a:prstGeom prst="rect">
            <a:avLst/>
          </a:prstGeom>
          <a:noFill/>
        </p:spPr>
        <p:txBody>
          <a:bodyPr wrap="square" lIns="108009" tIns="54004" rIns="108009" bIns="54004">
            <a:spAutoFit/>
          </a:bodyPr>
          <a:lstStyle/>
          <a:p>
            <a:pPr algn="ctr"/>
            <a:r>
              <a:rPr lang="es-ES" sz="2800" b="1" dirty="0" smtClean="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latin typeface="MV Boli" pitchFamily="2" charset="0"/>
                <a:cs typeface="MV Boli" pitchFamily="2" charset="0"/>
              </a:rPr>
              <a:t>La leyenda cuenta que los primeros habitantes usaron el lugar primero como refugio al huir del ejército invasor, pero que con el tiempo convirtieron las rocas naturalmente talladas en su hogar permanente. El término </a:t>
            </a:r>
            <a:r>
              <a:rPr lang="es-ES" sz="2800" b="1" i="1" dirty="0" smtClean="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latin typeface="MV Boli" pitchFamily="2" charset="0"/>
                <a:cs typeface="MV Boli" pitchFamily="2" charset="0"/>
              </a:rPr>
              <a:t>troglodita</a:t>
            </a:r>
            <a:r>
              <a:rPr lang="es-ES" sz="2800" b="1" dirty="0" smtClean="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latin typeface="MV Boli" pitchFamily="2" charset="0"/>
                <a:cs typeface="MV Boli" pitchFamily="2" charset="0"/>
              </a:rPr>
              <a:t> que le atribuyen solo puede hacer referencia al lugar en el viven que son prácticamente como “cavernas”. Actualmente se observa que las casas han sido adaptadas con puertas de madera, ventanas y escaleras. Aunque las casas son bastantes sencillas tienen un encanto único.</a:t>
            </a:r>
            <a:endParaRPr lang="es-ES" sz="2800" b="1" dirty="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latin typeface="MV Boli" pitchFamily="2" charset="0"/>
              <a:cs typeface="MV Boli" pitchFamily="2" charset="0"/>
            </a:endParaRP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2">
                                            <p:txEl>
                                              <p:pRg st="0" end="0"/>
                                            </p:txEl>
                                          </p:spTgt>
                                        </p:tgtEl>
                                        <p:attrNameLst>
                                          <p:attrName>ppt_h</p:attrName>
                                        </p:attrNameLst>
                                      </p:cBhvr>
                                      <p:tavLst>
                                        <p:tav tm="0">
                                          <p:val>
                                            <p:fltVal val="0"/>
                                          </p:val>
                                        </p:tav>
                                        <p:tav tm="100000">
                                          <p:val>
                                            <p:strVal val="#ppt_h"/>
                                          </p:val>
                                        </p:tav>
                                      </p:tavLst>
                                    </p:anim>
                                  </p:childTnLst>
                                </p:cTn>
                              </p:par>
                              <p:par>
                                <p:cTn id="12" presetID="18" presetClass="exit" presetSubtype="9" fill="hold" nodeType="withEffect">
                                  <p:stCondLst>
                                    <p:cond delay="0"/>
                                  </p:stCondLst>
                                  <p:childTnLst>
                                    <p:animEffect transition="out" filter="strips(upLeft)">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i1.wp.com/viajerosdelmisterio.com/wp-content/uploads/2015/02/iran-kandovan.jpg?fit=800%2C600"/>
          <p:cNvPicPr>
            <a:picLocks noChangeAspect="1" noChangeArrowheads="1"/>
          </p:cNvPicPr>
          <p:nvPr/>
        </p:nvPicPr>
        <p:blipFill>
          <a:blip r:embed="rId2"/>
          <a:srcRect/>
          <a:stretch>
            <a:fillRect/>
          </a:stretch>
        </p:blipFill>
        <p:spPr bwMode="auto">
          <a:xfrm>
            <a:off x="0" y="0"/>
            <a:ext cx="11269663" cy="7632700"/>
          </a:xfrm>
          <a:prstGeom prst="rect">
            <a:avLst/>
          </a:prstGeom>
          <a:noFill/>
        </p:spPr>
      </p:pic>
      <p:sp>
        <p:nvSpPr>
          <p:cNvPr id="3" name="2 Triángulo rectángulo"/>
          <p:cNvSpPr/>
          <p:nvPr/>
        </p:nvSpPr>
        <p:spPr>
          <a:xfrm rot="10800000">
            <a:off x="-89373" y="0"/>
            <a:ext cx="11359036" cy="7640325"/>
          </a:xfrm>
          <a:prstGeom prst="rtTriangle">
            <a:avLst/>
          </a:prstGeom>
          <a:solidFill>
            <a:srgbClr val="FFFF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4" name="3 Triángulo rectángulo"/>
          <p:cNvSpPr/>
          <p:nvPr/>
        </p:nvSpPr>
        <p:spPr>
          <a:xfrm rot="10800000">
            <a:off x="1729948" y="-7623"/>
            <a:ext cx="9539715" cy="7640323"/>
          </a:xfrm>
          <a:prstGeom prst="rtTriangle">
            <a:avLst/>
          </a:prstGeom>
          <a:solidFill>
            <a:schemeClr val="tx2">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5" name="4 Triángulo rectángulo"/>
          <p:cNvSpPr/>
          <p:nvPr/>
        </p:nvSpPr>
        <p:spPr>
          <a:xfrm rot="10800000">
            <a:off x="2794915" y="-1"/>
            <a:ext cx="8474748" cy="7632700"/>
          </a:xfrm>
          <a:prstGeom prst="rtTriangle">
            <a:avLst/>
          </a:prstGeom>
          <a:solidFill>
            <a:schemeClr val="tx2">
              <a:lumMod val="60000"/>
              <a:lumOff val="4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6" name="5 Triángulo rectángulo"/>
          <p:cNvSpPr/>
          <p:nvPr/>
        </p:nvSpPr>
        <p:spPr>
          <a:xfrm rot="10800000">
            <a:off x="3859884" y="-7623"/>
            <a:ext cx="7409779" cy="7640323"/>
          </a:xfrm>
          <a:prstGeom prst="rtTriangle">
            <a:avLst/>
          </a:prstGeom>
          <a:solidFill>
            <a:srgbClr val="00B05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7" name="6 Triángulo rectángulo"/>
          <p:cNvSpPr/>
          <p:nvPr/>
        </p:nvSpPr>
        <p:spPr>
          <a:xfrm rot="10800000">
            <a:off x="4658611" y="-7623"/>
            <a:ext cx="6611052" cy="7640323"/>
          </a:xfrm>
          <a:prstGeom prst="rtTriangle">
            <a:avLst/>
          </a:prstGeom>
          <a:solidFill>
            <a:srgbClr val="FF000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8" name="7 Triángulo rectángulo"/>
          <p:cNvSpPr/>
          <p:nvPr/>
        </p:nvSpPr>
        <p:spPr>
          <a:xfrm>
            <a:off x="20090" y="37432"/>
            <a:ext cx="11269663" cy="7640323"/>
          </a:xfrm>
          <a:prstGeom prst="rtTriangle">
            <a:avLst/>
          </a:prstGeom>
          <a:solidFill>
            <a:srgbClr val="FFFF00"/>
          </a:solid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9" name="8 Triángulo rectángulo"/>
          <p:cNvSpPr/>
          <p:nvPr/>
        </p:nvSpPr>
        <p:spPr>
          <a:xfrm>
            <a:off x="20092" y="-7622"/>
            <a:ext cx="9539715" cy="7640323"/>
          </a:xfrm>
          <a:prstGeom prst="rtTriangle">
            <a:avLst/>
          </a:prstGeom>
          <a:solidFill>
            <a:schemeClr val="tx2">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10" name="9 Triángulo rectángulo"/>
          <p:cNvSpPr/>
          <p:nvPr/>
        </p:nvSpPr>
        <p:spPr>
          <a:xfrm>
            <a:off x="20090" y="-7622"/>
            <a:ext cx="8474748" cy="7640323"/>
          </a:xfrm>
          <a:prstGeom prst="rtTriangle">
            <a:avLst/>
          </a:prstGeom>
          <a:solidFill>
            <a:schemeClr val="tx2">
              <a:lumMod val="60000"/>
              <a:lumOff val="4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11" name="10 Triángulo rectángulo"/>
          <p:cNvSpPr/>
          <p:nvPr/>
        </p:nvSpPr>
        <p:spPr>
          <a:xfrm>
            <a:off x="20090" y="37432"/>
            <a:ext cx="7409779" cy="7640323"/>
          </a:xfrm>
          <a:prstGeom prst="rtTriangle">
            <a:avLst/>
          </a:prstGeom>
          <a:solidFill>
            <a:srgbClr val="00B05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
        <p:nvSpPr>
          <p:cNvPr id="12" name="11 Triángulo rectángulo"/>
          <p:cNvSpPr/>
          <p:nvPr/>
        </p:nvSpPr>
        <p:spPr>
          <a:xfrm>
            <a:off x="45305" y="37430"/>
            <a:ext cx="6611052" cy="7640323"/>
          </a:xfrm>
          <a:prstGeom prst="rtTriangle">
            <a:avLst/>
          </a:prstGeom>
          <a:solidFill>
            <a:srgbClr val="FF0000"/>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prstClr val="white"/>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12"/>
                                        </p:tgtEl>
                                        <p:attrNameLst>
                                          <p:attrName>ppt_x</p:attrName>
                                        </p:attrNameLst>
                                      </p:cBhvr>
                                      <p:tavLst>
                                        <p:tav tm="0">
                                          <p:val>
                                            <p:strVal val="ppt_x"/>
                                          </p:val>
                                        </p:tav>
                                        <p:tav tm="100000">
                                          <p:val>
                                            <p:strVal val="ppt_x-ppt_w/2"/>
                                          </p:val>
                                        </p:tav>
                                      </p:tavLst>
                                    </p:anim>
                                    <p:anim calcmode="lin" valueType="num">
                                      <p:cBhvr>
                                        <p:cTn id="7" dur="4000"/>
                                        <p:tgtEl>
                                          <p:spTgt spid="12"/>
                                        </p:tgtEl>
                                        <p:attrNameLst>
                                          <p:attrName>ppt_y</p:attrName>
                                        </p:attrNameLst>
                                      </p:cBhvr>
                                      <p:tavLst>
                                        <p:tav tm="0">
                                          <p:val>
                                            <p:strVal val="ppt_y"/>
                                          </p:val>
                                        </p:tav>
                                        <p:tav tm="100000">
                                          <p:val>
                                            <p:strVal val="ppt_y"/>
                                          </p:val>
                                        </p:tav>
                                      </p:tavLst>
                                    </p:anim>
                                    <p:anim calcmode="lin" valueType="num">
                                      <p:cBhvr>
                                        <p:cTn id="8" dur="4000"/>
                                        <p:tgtEl>
                                          <p:spTgt spid="12"/>
                                        </p:tgtEl>
                                        <p:attrNameLst>
                                          <p:attrName>ppt_w</p:attrName>
                                        </p:attrNameLst>
                                      </p:cBhvr>
                                      <p:tavLst>
                                        <p:tav tm="0">
                                          <p:val>
                                            <p:strVal val="ppt_w"/>
                                          </p:val>
                                        </p:tav>
                                        <p:tav tm="100000">
                                          <p:val>
                                            <p:fltVal val="0"/>
                                          </p:val>
                                        </p:tav>
                                      </p:tavLst>
                                    </p:anim>
                                    <p:anim calcmode="lin" valueType="num">
                                      <p:cBhvr>
                                        <p:cTn id="9" dur="4000"/>
                                        <p:tgtEl>
                                          <p:spTgt spid="12"/>
                                        </p:tgtEl>
                                        <p:attrNameLst>
                                          <p:attrName>ppt_h</p:attrName>
                                        </p:attrNameLst>
                                      </p:cBhvr>
                                      <p:tavLst>
                                        <p:tav tm="0">
                                          <p:val>
                                            <p:strVal val="ppt_h"/>
                                          </p:val>
                                        </p:tav>
                                        <p:tav tm="100000">
                                          <p:val>
                                            <p:strVal val="ppt_h"/>
                                          </p:val>
                                        </p:tav>
                                      </p:tavLst>
                                    </p:anim>
                                    <p:set>
                                      <p:cBhvr>
                                        <p:cTn id="10" dur="1" fill="hold">
                                          <p:stCondLst>
                                            <p:cond delay="3999"/>
                                          </p:stCondLst>
                                        </p:cTn>
                                        <p:tgtEl>
                                          <p:spTgt spid="12"/>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ppt_w/2"/>
                                          </p:val>
                                        </p:tav>
                                      </p:tavLst>
                                    </p:anim>
                                    <p:anim calcmode="lin" valueType="num">
                                      <p:cBhvr>
                                        <p:cTn id="13" dur="4000"/>
                                        <p:tgtEl>
                                          <p:spTgt spid="11"/>
                                        </p:tgtEl>
                                        <p:attrNameLst>
                                          <p:attrName>ppt_y</p:attrName>
                                        </p:attrNameLst>
                                      </p:cBhvr>
                                      <p:tavLst>
                                        <p:tav tm="0">
                                          <p:val>
                                            <p:strVal val="ppt_y"/>
                                          </p:val>
                                        </p:tav>
                                        <p:tav tm="100000">
                                          <p:val>
                                            <p:strVal val="ppt_y"/>
                                          </p:val>
                                        </p:tav>
                                      </p:tavLst>
                                    </p:anim>
                                    <p:anim calcmode="lin" valueType="num">
                                      <p:cBhvr>
                                        <p:cTn id="14" dur="4000"/>
                                        <p:tgtEl>
                                          <p:spTgt spid="11"/>
                                        </p:tgtEl>
                                        <p:attrNameLst>
                                          <p:attrName>ppt_w</p:attrName>
                                        </p:attrNameLst>
                                      </p:cBhvr>
                                      <p:tavLst>
                                        <p:tav tm="0">
                                          <p:val>
                                            <p:strVal val="ppt_w"/>
                                          </p:val>
                                        </p:tav>
                                        <p:tav tm="100000">
                                          <p:val>
                                            <p:fltVal val="0"/>
                                          </p:val>
                                        </p:tav>
                                      </p:tavLst>
                                    </p:anim>
                                    <p:anim calcmode="lin" valueType="num">
                                      <p:cBhvr>
                                        <p:cTn id="15" dur="4000"/>
                                        <p:tgtEl>
                                          <p:spTgt spid="11"/>
                                        </p:tgtEl>
                                        <p:attrNameLst>
                                          <p:attrName>ppt_h</p:attrName>
                                        </p:attrNameLst>
                                      </p:cBhvr>
                                      <p:tavLst>
                                        <p:tav tm="0">
                                          <p:val>
                                            <p:strVal val="ppt_h"/>
                                          </p:val>
                                        </p:tav>
                                        <p:tav tm="100000">
                                          <p:val>
                                            <p:strVal val="ppt_h"/>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10"/>
                                        </p:tgtEl>
                                        <p:attrNameLst>
                                          <p:attrName>ppt_x</p:attrName>
                                        </p:attrNameLst>
                                      </p:cBhvr>
                                      <p:tavLst>
                                        <p:tav tm="0">
                                          <p:val>
                                            <p:strVal val="ppt_x"/>
                                          </p:val>
                                        </p:tav>
                                        <p:tav tm="100000">
                                          <p:val>
                                            <p:strVal val="ppt_x-ppt_w/2"/>
                                          </p:val>
                                        </p:tav>
                                      </p:tavLst>
                                    </p:anim>
                                    <p:anim calcmode="lin" valueType="num">
                                      <p:cBhvr>
                                        <p:cTn id="19" dur="4000"/>
                                        <p:tgtEl>
                                          <p:spTgt spid="10"/>
                                        </p:tgtEl>
                                        <p:attrNameLst>
                                          <p:attrName>ppt_y</p:attrName>
                                        </p:attrNameLst>
                                      </p:cBhvr>
                                      <p:tavLst>
                                        <p:tav tm="0">
                                          <p:val>
                                            <p:strVal val="ppt_y"/>
                                          </p:val>
                                        </p:tav>
                                        <p:tav tm="100000">
                                          <p:val>
                                            <p:strVal val="ppt_y"/>
                                          </p:val>
                                        </p:tav>
                                      </p:tavLst>
                                    </p:anim>
                                    <p:anim calcmode="lin" valueType="num">
                                      <p:cBhvr>
                                        <p:cTn id="20" dur="4000"/>
                                        <p:tgtEl>
                                          <p:spTgt spid="10"/>
                                        </p:tgtEl>
                                        <p:attrNameLst>
                                          <p:attrName>ppt_w</p:attrName>
                                        </p:attrNameLst>
                                      </p:cBhvr>
                                      <p:tavLst>
                                        <p:tav tm="0">
                                          <p:val>
                                            <p:strVal val="ppt_w"/>
                                          </p:val>
                                        </p:tav>
                                        <p:tav tm="100000">
                                          <p:val>
                                            <p:fltVal val="0"/>
                                          </p:val>
                                        </p:tav>
                                      </p:tavLst>
                                    </p:anim>
                                    <p:anim calcmode="lin" valueType="num">
                                      <p:cBhvr>
                                        <p:cTn id="21" dur="4000"/>
                                        <p:tgtEl>
                                          <p:spTgt spid="10"/>
                                        </p:tgtEl>
                                        <p:attrNameLst>
                                          <p:attrName>ppt_h</p:attrName>
                                        </p:attrNameLst>
                                      </p:cBhvr>
                                      <p:tavLst>
                                        <p:tav tm="0">
                                          <p:val>
                                            <p:strVal val="ppt_h"/>
                                          </p:val>
                                        </p:tav>
                                        <p:tav tm="100000">
                                          <p:val>
                                            <p:strVal val="ppt_h"/>
                                          </p:val>
                                        </p:tav>
                                      </p:tavLst>
                                    </p:anim>
                                    <p:set>
                                      <p:cBhvr>
                                        <p:cTn id="22" dur="1" fill="hold">
                                          <p:stCondLst>
                                            <p:cond delay="3999"/>
                                          </p:stCondLst>
                                        </p:cTn>
                                        <p:tgtEl>
                                          <p:spTgt spid="10"/>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4000"/>
                                        <p:tgtEl>
                                          <p:spTgt spid="9"/>
                                        </p:tgtEl>
                                        <p:attrNameLst>
                                          <p:attrName>ppt_x</p:attrName>
                                        </p:attrNameLst>
                                      </p:cBhvr>
                                      <p:tavLst>
                                        <p:tav tm="0">
                                          <p:val>
                                            <p:strVal val="ppt_x"/>
                                          </p:val>
                                        </p:tav>
                                        <p:tav tm="100000">
                                          <p:val>
                                            <p:strVal val="ppt_x-ppt_w/2"/>
                                          </p:val>
                                        </p:tav>
                                      </p:tavLst>
                                    </p:anim>
                                    <p:anim calcmode="lin" valueType="num">
                                      <p:cBhvr>
                                        <p:cTn id="25" dur="4000"/>
                                        <p:tgtEl>
                                          <p:spTgt spid="9"/>
                                        </p:tgtEl>
                                        <p:attrNameLst>
                                          <p:attrName>ppt_y</p:attrName>
                                        </p:attrNameLst>
                                      </p:cBhvr>
                                      <p:tavLst>
                                        <p:tav tm="0">
                                          <p:val>
                                            <p:strVal val="ppt_y"/>
                                          </p:val>
                                        </p:tav>
                                        <p:tav tm="100000">
                                          <p:val>
                                            <p:strVal val="ppt_y"/>
                                          </p:val>
                                        </p:tav>
                                      </p:tavLst>
                                    </p:anim>
                                    <p:anim calcmode="lin" valueType="num">
                                      <p:cBhvr>
                                        <p:cTn id="26" dur="4000"/>
                                        <p:tgtEl>
                                          <p:spTgt spid="9"/>
                                        </p:tgtEl>
                                        <p:attrNameLst>
                                          <p:attrName>ppt_w</p:attrName>
                                        </p:attrNameLst>
                                      </p:cBhvr>
                                      <p:tavLst>
                                        <p:tav tm="0">
                                          <p:val>
                                            <p:strVal val="ppt_w"/>
                                          </p:val>
                                        </p:tav>
                                        <p:tav tm="100000">
                                          <p:val>
                                            <p:fltVal val="0"/>
                                          </p:val>
                                        </p:tav>
                                      </p:tavLst>
                                    </p:anim>
                                    <p:anim calcmode="lin" valueType="num">
                                      <p:cBhvr>
                                        <p:cTn id="27" dur="4000"/>
                                        <p:tgtEl>
                                          <p:spTgt spid="9"/>
                                        </p:tgtEl>
                                        <p:attrNameLst>
                                          <p:attrName>ppt_h</p:attrName>
                                        </p:attrNameLst>
                                      </p:cBhvr>
                                      <p:tavLst>
                                        <p:tav tm="0">
                                          <p:val>
                                            <p:strVal val="ppt_h"/>
                                          </p:val>
                                        </p:tav>
                                        <p:tav tm="100000">
                                          <p:val>
                                            <p:strVal val="ppt_h"/>
                                          </p:val>
                                        </p:tav>
                                      </p:tavLst>
                                    </p:anim>
                                    <p:set>
                                      <p:cBhvr>
                                        <p:cTn id="28" dur="1" fill="hold">
                                          <p:stCondLst>
                                            <p:cond delay="3999"/>
                                          </p:stCondLst>
                                        </p:cTn>
                                        <p:tgtEl>
                                          <p:spTgt spid="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4000"/>
                                        <p:tgtEl>
                                          <p:spTgt spid="7"/>
                                        </p:tgtEl>
                                        <p:attrNameLst>
                                          <p:attrName>ppt_x</p:attrName>
                                        </p:attrNameLst>
                                      </p:cBhvr>
                                      <p:tavLst>
                                        <p:tav tm="0">
                                          <p:val>
                                            <p:strVal val="ppt_x"/>
                                          </p:val>
                                        </p:tav>
                                        <p:tav tm="100000">
                                          <p:val>
                                            <p:strVal val="ppt_x+ppt_w/2"/>
                                          </p:val>
                                        </p:tav>
                                      </p:tavLst>
                                    </p:anim>
                                    <p:anim calcmode="lin" valueType="num">
                                      <p:cBhvr>
                                        <p:cTn id="31" dur="4000"/>
                                        <p:tgtEl>
                                          <p:spTgt spid="7"/>
                                        </p:tgtEl>
                                        <p:attrNameLst>
                                          <p:attrName>ppt_y</p:attrName>
                                        </p:attrNameLst>
                                      </p:cBhvr>
                                      <p:tavLst>
                                        <p:tav tm="0">
                                          <p:val>
                                            <p:strVal val="ppt_y"/>
                                          </p:val>
                                        </p:tav>
                                        <p:tav tm="100000">
                                          <p:val>
                                            <p:strVal val="ppt_y"/>
                                          </p:val>
                                        </p:tav>
                                      </p:tavLst>
                                    </p:anim>
                                    <p:anim calcmode="lin" valueType="num">
                                      <p:cBhvr>
                                        <p:cTn id="32" dur="4000"/>
                                        <p:tgtEl>
                                          <p:spTgt spid="7"/>
                                        </p:tgtEl>
                                        <p:attrNameLst>
                                          <p:attrName>ppt_w</p:attrName>
                                        </p:attrNameLst>
                                      </p:cBhvr>
                                      <p:tavLst>
                                        <p:tav tm="0">
                                          <p:val>
                                            <p:strVal val="ppt_w"/>
                                          </p:val>
                                        </p:tav>
                                        <p:tav tm="100000">
                                          <p:val>
                                            <p:fltVal val="0"/>
                                          </p:val>
                                        </p:tav>
                                      </p:tavLst>
                                    </p:anim>
                                    <p:anim calcmode="lin" valueType="num">
                                      <p:cBhvr>
                                        <p:cTn id="33" dur="4000"/>
                                        <p:tgtEl>
                                          <p:spTgt spid="7"/>
                                        </p:tgtEl>
                                        <p:attrNameLst>
                                          <p:attrName>ppt_h</p:attrName>
                                        </p:attrNameLst>
                                      </p:cBhvr>
                                      <p:tavLst>
                                        <p:tav tm="0">
                                          <p:val>
                                            <p:strVal val="ppt_h"/>
                                          </p:val>
                                        </p:tav>
                                        <p:tav tm="100000">
                                          <p:val>
                                            <p:strVal val="ppt_h"/>
                                          </p:val>
                                        </p:tav>
                                      </p:tavLst>
                                    </p:anim>
                                    <p:set>
                                      <p:cBhvr>
                                        <p:cTn id="34" dur="1" fill="hold">
                                          <p:stCondLst>
                                            <p:cond delay="3999"/>
                                          </p:stCondLst>
                                        </p:cTn>
                                        <p:tgtEl>
                                          <p:spTgt spid="7"/>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6"/>
                                        </p:tgtEl>
                                        <p:attrNameLst>
                                          <p:attrName>ppt_x</p:attrName>
                                        </p:attrNameLst>
                                      </p:cBhvr>
                                      <p:tavLst>
                                        <p:tav tm="0">
                                          <p:val>
                                            <p:strVal val="ppt_x"/>
                                          </p:val>
                                        </p:tav>
                                        <p:tav tm="100000">
                                          <p:val>
                                            <p:strVal val="ppt_x+ppt_w/2"/>
                                          </p:val>
                                        </p:tav>
                                      </p:tavLst>
                                    </p:anim>
                                    <p:anim calcmode="lin" valueType="num">
                                      <p:cBhvr>
                                        <p:cTn id="37" dur="4000"/>
                                        <p:tgtEl>
                                          <p:spTgt spid="6"/>
                                        </p:tgtEl>
                                        <p:attrNameLst>
                                          <p:attrName>ppt_y</p:attrName>
                                        </p:attrNameLst>
                                      </p:cBhvr>
                                      <p:tavLst>
                                        <p:tav tm="0">
                                          <p:val>
                                            <p:strVal val="ppt_y"/>
                                          </p:val>
                                        </p:tav>
                                        <p:tav tm="100000">
                                          <p:val>
                                            <p:strVal val="ppt_y"/>
                                          </p:val>
                                        </p:tav>
                                      </p:tavLst>
                                    </p:anim>
                                    <p:anim calcmode="lin" valueType="num">
                                      <p:cBhvr>
                                        <p:cTn id="38" dur="4000"/>
                                        <p:tgtEl>
                                          <p:spTgt spid="6"/>
                                        </p:tgtEl>
                                        <p:attrNameLst>
                                          <p:attrName>ppt_w</p:attrName>
                                        </p:attrNameLst>
                                      </p:cBhvr>
                                      <p:tavLst>
                                        <p:tav tm="0">
                                          <p:val>
                                            <p:strVal val="ppt_w"/>
                                          </p:val>
                                        </p:tav>
                                        <p:tav tm="100000">
                                          <p:val>
                                            <p:fltVal val="0"/>
                                          </p:val>
                                        </p:tav>
                                      </p:tavLst>
                                    </p:anim>
                                    <p:anim calcmode="lin" valueType="num">
                                      <p:cBhvr>
                                        <p:cTn id="39" dur="4000"/>
                                        <p:tgtEl>
                                          <p:spTgt spid="6"/>
                                        </p:tgtEl>
                                        <p:attrNameLst>
                                          <p:attrName>ppt_h</p:attrName>
                                        </p:attrNameLst>
                                      </p:cBhvr>
                                      <p:tavLst>
                                        <p:tav tm="0">
                                          <p:val>
                                            <p:strVal val="ppt_h"/>
                                          </p:val>
                                        </p:tav>
                                        <p:tav tm="100000">
                                          <p:val>
                                            <p:strVal val="ppt_h"/>
                                          </p:val>
                                        </p:tav>
                                      </p:tavLst>
                                    </p:anim>
                                    <p:set>
                                      <p:cBhvr>
                                        <p:cTn id="40" dur="1" fill="hold">
                                          <p:stCondLst>
                                            <p:cond delay="3999"/>
                                          </p:stCondLst>
                                        </p:cTn>
                                        <p:tgtEl>
                                          <p:spTgt spid="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4000"/>
                                        <p:tgtEl>
                                          <p:spTgt spid="5"/>
                                        </p:tgtEl>
                                        <p:attrNameLst>
                                          <p:attrName>ppt_x</p:attrName>
                                        </p:attrNameLst>
                                      </p:cBhvr>
                                      <p:tavLst>
                                        <p:tav tm="0">
                                          <p:val>
                                            <p:strVal val="ppt_x"/>
                                          </p:val>
                                        </p:tav>
                                        <p:tav tm="100000">
                                          <p:val>
                                            <p:strVal val="ppt_x+ppt_w/2"/>
                                          </p:val>
                                        </p:tav>
                                      </p:tavLst>
                                    </p:anim>
                                    <p:anim calcmode="lin" valueType="num">
                                      <p:cBhvr>
                                        <p:cTn id="43" dur="4000"/>
                                        <p:tgtEl>
                                          <p:spTgt spid="5"/>
                                        </p:tgtEl>
                                        <p:attrNameLst>
                                          <p:attrName>ppt_y</p:attrName>
                                        </p:attrNameLst>
                                      </p:cBhvr>
                                      <p:tavLst>
                                        <p:tav tm="0">
                                          <p:val>
                                            <p:strVal val="ppt_y"/>
                                          </p:val>
                                        </p:tav>
                                        <p:tav tm="100000">
                                          <p:val>
                                            <p:strVal val="ppt_y"/>
                                          </p:val>
                                        </p:tav>
                                      </p:tavLst>
                                    </p:anim>
                                    <p:anim calcmode="lin" valueType="num">
                                      <p:cBhvr>
                                        <p:cTn id="44" dur="4000"/>
                                        <p:tgtEl>
                                          <p:spTgt spid="5"/>
                                        </p:tgtEl>
                                        <p:attrNameLst>
                                          <p:attrName>ppt_w</p:attrName>
                                        </p:attrNameLst>
                                      </p:cBhvr>
                                      <p:tavLst>
                                        <p:tav tm="0">
                                          <p:val>
                                            <p:strVal val="ppt_w"/>
                                          </p:val>
                                        </p:tav>
                                        <p:tav tm="100000">
                                          <p:val>
                                            <p:fltVal val="0"/>
                                          </p:val>
                                        </p:tav>
                                      </p:tavLst>
                                    </p:anim>
                                    <p:anim calcmode="lin" valueType="num">
                                      <p:cBhvr>
                                        <p:cTn id="45" dur="4000"/>
                                        <p:tgtEl>
                                          <p:spTgt spid="5"/>
                                        </p:tgtEl>
                                        <p:attrNameLst>
                                          <p:attrName>ppt_h</p:attrName>
                                        </p:attrNameLst>
                                      </p:cBhvr>
                                      <p:tavLst>
                                        <p:tav tm="0">
                                          <p:val>
                                            <p:strVal val="ppt_h"/>
                                          </p:val>
                                        </p:tav>
                                        <p:tav tm="100000">
                                          <p:val>
                                            <p:strVal val="ppt_h"/>
                                          </p:val>
                                        </p:tav>
                                      </p:tavLst>
                                    </p:anim>
                                    <p:set>
                                      <p:cBhvr>
                                        <p:cTn id="46" dur="1" fill="hold">
                                          <p:stCondLst>
                                            <p:cond delay="3999"/>
                                          </p:stCondLst>
                                        </p:cTn>
                                        <p:tgtEl>
                                          <p:spTgt spid="5"/>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4000"/>
                                        <p:tgtEl>
                                          <p:spTgt spid="3"/>
                                        </p:tgtEl>
                                        <p:attrNameLst>
                                          <p:attrName>ppt_x</p:attrName>
                                        </p:attrNameLst>
                                      </p:cBhvr>
                                      <p:tavLst>
                                        <p:tav tm="0">
                                          <p:val>
                                            <p:strVal val="ppt_x"/>
                                          </p:val>
                                        </p:tav>
                                        <p:tav tm="100000">
                                          <p:val>
                                            <p:strVal val="ppt_x+ppt_w/2"/>
                                          </p:val>
                                        </p:tav>
                                      </p:tavLst>
                                    </p:anim>
                                    <p:anim calcmode="lin" valueType="num">
                                      <p:cBhvr>
                                        <p:cTn id="49" dur="4000"/>
                                        <p:tgtEl>
                                          <p:spTgt spid="3"/>
                                        </p:tgtEl>
                                        <p:attrNameLst>
                                          <p:attrName>ppt_y</p:attrName>
                                        </p:attrNameLst>
                                      </p:cBhvr>
                                      <p:tavLst>
                                        <p:tav tm="0">
                                          <p:val>
                                            <p:strVal val="ppt_y"/>
                                          </p:val>
                                        </p:tav>
                                        <p:tav tm="100000">
                                          <p:val>
                                            <p:strVal val="ppt_y"/>
                                          </p:val>
                                        </p:tav>
                                      </p:tavLst>
                                    </p:anim>
                                    <p:anim calcmode="lin" valueType="num">
                                      <p:cBhvr>
                                        <p:cTn id="50" dur="4000"/>
                                        <p:tgtEl>
                                          <p:spTgt spid="3"/>
                                        </p:tgtEl>
                                        <p:attrNameLst>
                                          <p:attrName>ppt_w</p:attrName>
                                        </p:attrNameLst>
                                      </p:cBhvr>
                                      <p:tavLst>
                                        <p:tav tm="0">
                                          <p:val>
                                            <p:strVal val="ppt_w"/>
                                          </p:val>
                                        </p:tav>
                                        <p:tav tm="100000">
                                          <p:val>
                                            <p:fltVal val="0"/>
                                          </p:val>
                                        </p:tav>
                                      </p:tavLst>
                                    </p:anim>
                                    <p:anim calcmode="lin" valueType="num">
                                      <p:cBhvr>
                                        <p:cTn id="51" dur="4000"/>
                                        <p:tgtEl>
                                          <p:spTgt spid="3"/>
                                        </p:tgtEl>
                                        <p:attrNameLst>
                                          <p:attrName>ppt_h</p:attrName>
                                        </p:attrNameLst>
                                      </p:cBhvr>
                                      <p:tavLst>
                                        <p:tav tm="0">
                                          <p:val>
                                            <p:strVal val="ppt_h"/>
                                          </p:val>
                                        </p:tav>
                                        <p:tav tm="100000">
                                          <p:val>
                                            <p:strVal val="ppt_h"/>
                                          </p:val>
                                        </p:tav>
                                      </p:tavLst>
                                    </p:anim>
                                    <p:set>
                                      <p:cBhvr>
                                        <p:cTn id="52" dur="1" fill="hold">
                                          <p:stCondLst>
                                            <p:cond delay="3999"/>
                                          </p:stCondLst>
                                        </p:cTn>
                                        <p:tgtEl>
                                          <p:spTgt spid="3"/>
                                        </p:tgtEl>
                                        <p:attrNameLst>
                                          <p:attrName>style.visibility</p:attrName>
                                        </p:attrNameLst>
                                      </p:cBhvr>
                                      <p:to>
                                        <p:strVal val="hidden"/>
                                      </p:to>
                                    </p:set>
                                  </p:childTnLst>
                                </p:cTn>
                              </p:par>
                              <p:par>
                                <p:cTn id="53" presetID="17" presetClass="exit" presetSubtype="8" fill="hold" nodeType="withEffect">
                                  <p:stCondLst>
                                    <p:cond delay="0"/>
                                  </p:stCondLst>
                                  <p:childTnLst>
                                    <p:anim calcmode="lin" valueType="num">
                                      <p:cBhvr>
                                        <p:cTn id="54" dur="4000"/>
                                        <p:tgtEl>
                                          <p:spTgt spid="8"/>
                                        </p:tgtEl>
                                        <p:attrNameLst>
                                          <p:attrName>ppt_x</p:attrName>
                                        </p:attrNameLst>
                                      </p:cBhvr>
                                      <p:tavLst>
                                        <p:tav tm="0">
                                          <p:val>
                                            <p:strVal val="ppt_x"/>
                                          </p:val>
                                        </p:tav>
                                        <p:tav tm="100000">
                                          <p:val>
                                            <p:strVal val="ppt_x-ppt_w/2"/>
                                          </p:val>
                                        </p:tav>
                                      </p:tavLst>
                                    </p:anim>
                                    <p:anim calcmode="lin" valueType="num">
                                      <p:cBhvr>
                                        <p:cTn id="55" dur="4000"/>
                                        <p:tgtEl>
                                          <p:spTgt spid="8"/>
                                        </p:tgtEl>
                                        <p:attrNameLst>
                                          <p:attrName>ppt_y</p:attrName>
                                        </p:attrNameLst>
                                      </p:cBhvr>
                                      <p:tavLst>
                                        <p:tav tm="0">
                                          <p:val>
                                            <p:strVal val="ppt_y"/>
                                          </p:val>
                                        </p:tav>
                                        <p:tav tm="100000">
                                          <p:val>
                                            <p:strVal val="ppt_y"/>
                                          </p:val>
                                        </p:tav>
                                      </p:tavLst>
                                    </p:anim>
                                    <p:anim calcmode="lin" valueType="num">
                                      <p:cBhvr>
                                        <p:cTn id="56" dur="4000"/>
                                        <p:tgtEl>
                                          <p:spTgt spid="8"/>
                                        </p:tgtEl>
                                        <p:attrNameLst>
                                          <p:attrName>ppt_w</p:attrName>
                                        </p:attrNameLst>
                                      </p:cBhvr>
                                      <p:tavLst>
                                        <p:tav tm="0">
                                          <p:val>
                                            <p:strVal val="ppt_w"/>
                                          </p:val>
                                        </p:tav>
                                        <p:tav tm="100000">
                                          <p:val>
                                            <p:fltVal val="0"/>
                                          </p:val>
                                        </p:tav>
                                      </p:tavLst>
                                    </p:anim>
                                    <p:anim calcmode="lin" valueType="num">
                                      <p:cBhvr>
                                        <p:cTn id="57" dur="4000"/>
                                        <p:tgtEl>
                                          <p:spTgt spid="8"/>
                                        </p:tgtEl>
                                        <p:attrNameLst>
                                          <p:attrName>ppt_h</p:attrName>
                                        </p:attrNameLst>
                                      </p:cBhvr>
                                      <p:tavLst>
                                        <p:tav tm="0">
                                          <p:val>
                                            <p:strVal val="ppt_h"/>
                                          </p:val>
                                        </p:tav>
                                        <p:tav tm="100000">
                                          <p:val>
                                            <p:strVal val="ppt_h"/>
                                          </p:val>
                                        </p:tav>
                                      </p:tavLst>
                                    </p:anim>
                                    <p:set>
                                      <p:cBhvr>
                                        <p:cTn id="58" dur="1" fill="hold">
                                          <p:stCondLst>
                                            <p:cond delay="3999"/>
                                          </p:stCondLst>
                                        </p:cTn>
                                        <p:tgtEl>
                                          <p:spTgt spid="8"/>
                                        </p:tgtEl>
                                        <p:attrNameLst>
                                          <p:attrName>style.visibility</p:attrName>
                                        </p:attrNameLst>
                                      </p:cBhvr>
                                      <p:to>
                                        <p:strVal val="hidden"/>
                                      </p:to>
                                    </p:set>
                                  </p:childTnLst>
                                </p:cTn>
                              </p:par>
                              <p:par>
                                <p:cTn id="59" presetID="17" presetClass="exit" presetSubtype="2" fill="hold" nodeType="withEffect">
                                  <p:stCondLst>
                                    <p:cond delay="0"/>
                                  </p:stCondLst>
                                  <p:childTnLst>
                                    <p:anim calcmode="lin" valueType="num">
                                      <p:cBhvr>
                                        <p:cTn id="60" dur="4000"/>
                                        <p:tgtEl>
                                          <p:spTgt spid="4"/>
                                        </p:tgtEl>
                                        <p:attrNameLst>
                                          <p:attrName>ppt_x</p:attrName>
                                        </p:attrNameLst>
                                      </p:cBhvr>
                                      <p:tavLst>
                                        <p:tav tm="0">
                                          <p:val>
                                            <p:strVal val="ppt_x"/>
                                          </p:val>
                                        </p:tav>
                                        <p:tav tm="100000">
                                          <p:val>
                                            <p:strVal val="ppt_x+ppt_w/2"/>
                                          </p:val>
                                        </p:tav>
                                      </p:tavLst>
                                    </p:anim>
                                    <p:anim calcmode="lin" valueType="num">
                                      <p:cBhvr>
                                        <p:cTn id="61" dur="4000"/>
                                        <p:tgtEl>
                                          <p:spTgt spid="4"/>
                                        </p:tgtEl>
                                        <p:attrNameLst>
                                          <p:attrName>ppt_y</p:attrName>
                                        </p:attrNameLst>
                                      </p:cBhvr>
                                      <p:tavLst>
                                        <p:tav tm="0">
                                          <p:val>
                                            <p:strVal val="ppt_y"/>
                                          </p:val>
                                        </p:tav>
                                        <p:tav tm="100000">
                                          <p:val>
                                            <p:strVal val="ppt_y"/>
                                          </p:val>
                                        </p:tav>
                                      </p:tavLst>
                                    </p:anim>
                                    <p:anim calcmode="lin" valueType="num">
                                      <p:cBhvr>
                                        <p:cTn id="62" dur="4000"/>
                                        <p:tgtEl>
                                          <p:spTgt spid="4"/>
                                        </p:tgtEl>
                                        <p:attrNameLst>
                                          <p:attrName>ppt_w</p:attrName>
                                        </p:attrNameLst>
                                      </p:cBhvr>
                                      <p:tavLst>
                                        <p:tav tm="0">
                                          <p:val>
                                            <p:strVal val="ppt_w"/>
                                          </p:val>
                                        </p:tav>
                                        <p:tav tm="100000">
                                          <p:val>
                                            <p:fltVal val="0"/>
                                          </p:val>
                                        </p:tav>
                                      </p:tavLst>
                                    </p:anim>
                                    <p:anim calcmode="lin" valueType="num">
                                      <p:cBhvr>
                                        <p:cTn id="63" dur="4000"/>
                                        <p:tgtEl>
                                          <p:spTgt spid="4"/>
                                        </p:tgtEl>
                                        <p:attrNameLst>
                                          <p:attrName>ppt_h</p:attrName>
                                        </p:attrNameLst>
                                      </p:cBhvr>
                                      <p:tavLst>
                                        <p:tav tm="0">
                                          <p:val>
                                            <p:strVal val="ppt_h"/>
                                          </p:val>
                                        </p:tav>
                                        <p:tav tm="100000">
                                          <p:val>
                                            <p:strVal val="ppt_h"/>
                                          </p:val>
                                        </p:tav>
                                      </p:tavLst>
                                    </p:anim>
                                    <p:set>
                                      <p:cBhvr>
                                        <p:cTn id="64" dur="1" fill="hold">
                                          <p:stCondLst>
                                            <p:cond delay="3999"/>
                                          </p:stCondLst>
                                        </p:cTn>
                                        <p:tgtEl>
                                          <p:spTgt spid="4"/>
                                        </p:tgtEl>
                                        <p:attrNameLst>
                                          <p:attrName>style.visibility</p:attrName>
                                        </p:attrNameLst>
                                      </p:cBhvr>
                                      <p:to>
                                        <p:strVal val="hidden"/>
                                      </p:to>
                                    </p:set>
                                  </p:childTnLst>
                                </p:cTn>
                              </p:par>
                              <p:par>
                                <p:cTn id="65" presetID="17" presetClass="entr" presetSubtype="1"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2000" fill="hold"/>
                                        <p:tgtEl>
                                          <p:spTgt spid="14"/>
                                        </p:tgtEl>
                                        <p:attrNameLst>
                                          <p:attrName>ppt_x</p:attrName>
                                        </p:attrNameLst>
                                      </p:cBhvr>
                                      <p:tavLst>
                                        <p:tav tm="0">
                                          <p:val>
                                            <p:strVal val="#ppt_x"/>
                                          </p:val>
                                        </p:tav>
                                        <p:tav tm="100000">
                                          <p:val>
                                            <p:strVal val="#ppt_x"/>
                                          </p:val>
                                        </p:tav>
                                      </p:tavLst>
                                    </p:anim>
                                    <p:anim calcmode="lin" valueType="num">
                                      <p:cBhvr>
                                        <p:cTn id="68" dur="2000" fill="hold"/>
                                        <p:tgtEl>
                                          <p:spTgt spid="14"/>
                                        </p:tgtEl>
                                        <p:attrNameLst>
                                          <p:attrName>ppt_y</p:attrName>
                                        </p:attrNameLst>
                                      </p:cBhvr>
                                      <p:tavLst>
                                        <p:tav tm="0">
                                          <p:val>
                                            <p:strVal val="#ppt_y-#ppt_h/2"/>
                                          </p:val>
                                        </p:tav>
                                        <p:tav tm="100000">
                                          <p:val>
                                            <p:strVal val="#ppt_y"/>
                                          </p:val>
                                        </p:tav>
                                      </p:tavLst>
                                    </p:anim>
                                    <p:anim calcmode="lin" valueType="num">
                                      <p:cBhvr>
                                        <p:cTn id="69" dur="2000" fill="hold"/>
                                        <p:tgtEl>
                                          <p:spTgt spid="14"/>
                                        </p:tgtEl>
                                        <p:attrNameLst>
                                          <p:attrName>ppt_w</p:attrName>
                                        </p:attrNameLst>
                                      </p:cBhvr>
                                      <p:tavLst>
                                        <p:tav tm="0">
                                          <p:val>
                                            <p:strVal val="#ppt_w"/>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childTnLst>
                                </p:cTn>
                              </p:par>
                              <p:par>
                                <p:cTn id="71" presetID="5" presetClass="entr" presetSubtype="10"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checkerboard(across)">
                                      <p:cBhvr>
                                        <p:cTn id="73" dur="2000"/>
                                        <p:tgtEl>
                                          <p:spTgt spid="14"/>
                                        </p:tgtEl>
                                      </p:cBhvr>
                                    </p:animEffect>
                                  </p:childTnLst>
                                </p:cTn>
                              </p:par>
                              <p:par>
                                <p:cTn id="74" presetID="23" presetClass="entr" presetSubtype="16"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p:cTn id="76" dur="2000" fill="hold"/>
                                        <p:tgtEl>
                                          <p:spTgt spid="14"/>
                                        </p:tgtEl>
                                        <p:attrNameLst>
                                          <p:attrName>ppt_w</p:attrName>
                                        </p:attrNameLst>
                                      </p:cBhvr>
                                      <p:tavLst>
                                        <p:tav tm="0">
                                          <p:val>
                                            <p:fltVal val="0"/>
                                          </p:val>
                                        </p:tav>
                                        <p:tav tm="100000">
                                          <p:val>
                                            <p:strVal val="#ppt_w"/>
                                          </p:val>
                                        </p:tav>
                                      </p:tavLst>
                                    </p:anim>
                                    <p:anim calcmode="lin" valueType="num">
                                      <p:cBhvr>
                                        <p:cTn id="77" dur="20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4930" name="Picture 2" descr="http://i1.wp.com/viajerosdelmisterio.com/wp-content/uploads/2015/02/kandovan-house.jpg?resize=1166%2C778"/>
          <p:cNvPicPr>
            <a:picLocks noChangeAspect="1" noChangeArrowheads="1"/>
          </p:cNvPicPr>
          <p:nvPr/>
        </p:nvPicPr>
        <p:blipFill>
          <a:blip r:embed="rId2"/>
          <a:srcRect/>
          <a:stretch>
            <a:fillRect/>
          </a:stretch>
        </p:blipFill>
        <p:spPr bwMode="auto">
          <a:xfrm>
            <a:off x="0" y="0"/>
            <a:ext cx="11479962"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http://irantravelingcenter.com/images/kandovan_hotel_cave_iran4.jpg"/>
          <p:cNvPicPr>
            <a:picLocks noChangeAspect="1" noChangeArrowheads="1"/>
          </p:cNvPicPr>
          <p:nvPr/>
        </p:nvPicPr>
        <p:blipFill>
          <a:blip r:embed="rId3"/>
          <a:srcRect/>
          <a:stretch>
            <a:fillRect/>
          </a:stretch>
        </p:blipFill>
        <p:spPr bwMode="auto">
          <a:xfrm>
            <a:off x="0" y="1767"/>
            <a:ext cx="11269663" cy="7630933"/>
          </a:xfrm>
          <a:prstGeom prst="rect">
            <a:avLst/>
          </a:prstGeom>
          <a:noFill/>
          <a:ln w="9525">
            <a:noFill/>
            <a:miter lim="800000"/>
            <a:headEnd/>
            <a:tailEnd/>
          </a:ln>
        </p:spPr>
      </p:pic>
      <p:sp>
        <p:nvSpPr>
          <p:cNvPr id="3" name="Retângulo 2"/>
          <p:cNvSpPr/>
          <p:nvPr/>
        </p:nvSpPr>
        <p:spPr>
          <a:xfrm>
            <a:off x="0" y="0"/>
            <a:ext cx="11269663" cy="763270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9" tIns="54004" rIns="108009" bIns="54004" anchor="ctr"/>
          <a:lstStyle/>
          <a:p>
            <a:pPr>
              <a:defRPr/>
            </a:pPr>
            <a:endParaRPr lang="pt-BR"/>
          </a:p>
        </p:txBody>
      </p:sp>
    </p:spTree>
  </p:cSld>
  <p:clrMapOvr>
    <a:masterClrMapping/>
  </p:clrMapOvr>
  <p:transition advTm="5000">
    <p:wedg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cimentoitambe.com.br/wp-content/uploads/2010/03/Kandovan-Village-54.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solaripedia.com/images/large/4783.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pic>
        <p:nvPicPr>
          <p:cNvPr id="3" name="Picture 2"/>
          <p:cNvPicPr>
            <a:picLocks noChangeAspect="1" noChangeArrowheads="1"/>
          </p:cNvPicPr>
          <p:nvPr/>
        </p:nvPicPr>
        <p:blipFill>
          <a:blip r:embed="rId3"/>
          <a:srcRect/>
          <a:stretch>
            <a:fillRect/>
          </a:stretch>
        </p:blipFill>
        <p:spPr bwMode="auto">
          <a:xfrm>
            <a:off x="634212" y="636036"/>
            <a:ext cx="10158349" cy="6558468"/>
          </a:xfrm>
          <a:prstGeom prst="rect">
            <a:avLst/>
          </a:prstGeom>
          <a:solidFill>
            <a:srgbClr val="7030A0"/>
          </a:solidFill>
          <a:ln w="9525">
            <a:solidFill>
              <a:schemeClr val="accent1"/>
            </a:solidFill>
            <a:miter lim="800000"/>
            <a:headEnd/>
            <a:tailEnd/>
          </a:ln>
        </p:spPr>
      </p:pic>
      <p:sp>
        <p:nvSpPr>
          <p:cNvPr id="4" name="3 Rectángulo"/>
          <p:cNvSpPr/>
          <p:nvPr/>
        </p:nvSpPr>
        <p:spPr>
          <a:xfrm>
            <a:off x="1152403" y="1295674"/>
            <a:ext cx="9007904" cy="5241593"/>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500"/>
                                        <p:tgtEl>
                                          <p:spTgt spid="4"/>
                                        </p:tgtEl>
                                      </p:cBhvr>
                                    </p:animEffect>
                                    <p:set>
                                      <p:cBhvr>
                                        <p:cTn id="7" dur="1" fill="hold">
                                          <p:stCondLst>
                                            <p:cond delay="3499"/>
                                          </p:stCondLst>
                                        </p:cTn>
                                        <p:tgtEl>
                                          <p:spTgt spid="4"/>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500"/>
                                        <p:tgtEl>
                                          <p:spTgt spid="3"/>
                                        </p:tgtEl>
                                      </p:cBhvr>
                                    </p:animEffect>
                                    <p:set>
                                      <p:cBhvr>
                                        <p:cTn id="10" dur="1" fill="hold">
                                          <p:stCondLst>
                                            <p:cond delay="4499"/>
                                          </p:stCondLst>
                                        </p:cTn>
                                        <p:tgtEl>
                                          <p:spTgt spid="3"/>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i2.wp.com/viajerosdelmisterio.com/wp-content/uploads/2015/02/carved-home-kandovan.jpg?resize=806%2C538"/>
          <p:cNvPicPr>
            <a:picLocks noChangeAspect="1" noChangeArrowheads="1"/>
          </p:cNvPicPr>
          <p:nvPr/>
        </p:nvPicPr>
        <p:blipFill>
          <a:blip r:embed="rId2"/>
          <a:srcRect/>
          <a:stretch>
            <a:fillRect/>
          </a:stretch>
        </p:blipFill>
        <p:spPr bwMode="auto">
          <a:xfrm>
            <a:off x="-1" y="0"/>
            <a:ext cx="11475570" cy="7632700"/>
          </a:xfrm>
          <a:prstGeom prst="rect">
            <a:avLst/>
          </a:prstGeom>
          <a:noFill/>
        </p:spPr>
      </p:pic>
    </p:spTree>
  </p:cSld>
  <p:clrMapOvr>
    <a:masterClrMapping/>
  </p:clrMapOvr>
  <p:transition spd="slow" advTm="5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http://blog.gessato.com/wp-content/uploads/2011/10/kandovan-iranian-village-houses-gessato-gblog-3.jpg"/>
          <p:cNvPicPr>
            <a:picLocks noChangeAspect="1" noChangeArrowheads="1"/>
          </p:cNvPicPr>
          <p:nvPr/>
        </p:nvPicPr>
        <p:blipFill>
          <a:blip r:embed="rId3"/>
          <a:srcRect/>
          <a:stretch>
            <a:fillRect/>
          </a:stretch>
        </p:blipFill>
        <p:spPr bwMode="auto">
          <a:xfrm>
            <a:off x="0" y="7067"/>
            <a:ext cx="11269663" cy="7625633"/>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View of Kandovan rock houses, Iran."/>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pic>
        <p:nvPicPr>
          <p:cNvPr id="57351" name="Picture 7" descr="estrela luz1"/>
          <p:cNvPicPr>
            <a:picLocks noChangeAspect="1" noChangeArrowheads="1" noCrop="1"/>
          </p:cNvPicPr>
          <p:nvPr/>
        </p:nvPicPr>
        <p:blipFill>
          <a:blip r:embed="rId4" cstate="email"/>
          <a:srcRect/>
          <a:stretch>
            <a:fillRect/>
          </a:stretch>
        </p:blipFill>
        <p:spPr bwMode="auto">
          <a:xfrm>
            <a:off x="2733285" y="5883540"/>
            <a:ext cx="264132" cy="23145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C:\Users\laercio\Downloads\Imagem1.jpg"/>
          <p:cNvPicPr>
            <a:picLocks noChangeAspect="1" noChangeArrowheads="1"/>
          </p:cNvPicPr>
          <p:nvPr/>
        </p:nvPicPr>
        <p:blipFill>
          <a:blip r:embed="rId2" cstate="email"/>
          <a:srcRect/>
          <a:stretch>
            <a:fillRect/>
          </a:stretch>
        </p:blipFill>
        <p:spPr bwMode="auto">
          <a:xfrm>
            <a:off x="-7826" y="-8835"/>
            <a:ext cx="11285315" cy="7650369"/>
          </a:xfrm>
          <a:prstGeom prst="rect">
            <a:avLst/>
          </a:prstGeom>
          <a:noFill/>
          <a:ln w="9525">
            <a:noFill/>
            <a:miter lim="800000"/>
            <a:headEnd/>
            <a:tailEnd/>
          </a:ln>
        </p:spPr>
      </p:pic>
      <p:sp>
        <p:nvSpPr>
          <p:cNvPr id="3" name="2 Rectángulo"/>
          <p:cNvSpPr/>
          <p:nvPr/>
        </p:nvSpPr>
        <p:spPr>
          <a:xfrm>
            <a:off x="1" y="-72228"/>
            <a:ext cx="5634832" cy="3846827"/>
          </a:xfrm>
          <a:prstGeom prst="rect">
            <a:avLst/>
          </a:prstGeom>
          <a:solidFill>
            <a:schemeClr val="accent6">
              <a:lumMod val="75000"/>
            </a:schemeClr>
          </a:solidFill>
          <a:ln>
            <a:noFill/>
          </a:ln>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4" name="3 Rectángulo"/>
          <p:cNvSpPr/>
          <p:nvPr/>
        </p:nvSpPr>
        <p:spPr>
          <a:xfrm>
            <a:off x="5570449" y="0"/>
            <a:ext cx="5699214" cy="3846826"/>
          </a:xfrm>
          <a:prstGeom prst="rect">
            <a:avLst/>
          </a:prstGeom>
          <a:solidFill>
            <a:srgbClr val="FF0000"/>
          </a:solidFill>
          <a:ln>
            <a:noFill/>
          </a:ln>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r>
              <a:rPr lang="es-ES" dirty="0">
                <a:solidFill>
                  <a:srgbClr val="FFFFFF"/>
                </a:solidFill>
              </a:rPr>
              <a:t>                    </a:t>
            </a:r>
            <a:endParaRPr lang="es-ES_tradnl" dirty="0">
              <a:solidFill>
                <a:srgbClr val="FFFFFF"/>
              </a:solidFill>
            </a:endParaRPr>
          </a:p>
        </p:txBody>
      </p:sp>
      <p:sp>
        <p:nvSpPr>
          <p:cNvPr id="5" name="4 Rectángulo"/>
          <p:cNvSpPr/>
          <p:nvPr/>
        </p:nvSpPr>
        <p:spPr>
          <a:xfrm>
            <a:off x="1" y="3751645"/>
            <a:ext cx="5634832" cy="3858101"/>
          </a:xfrm>
          <a:prstGeom prst="rect">
            <a:avLst/>
          </a:prstGeom>
          <a:solidFill>
            <a:srgbClr val="FF0000"/>
          </a:solidFill>
          <a:ln>
            <a:noFill/>
          </a:ln>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
        <p:nvSpPr>
          <p:cNvPr id="6" name="5 Rectángulo"/>
          <p:cNvSpPr/>
          <p:nvPr/>
        </p:nvSpPr>
        <p:spPr>
          <a:xfrm>
            <a:off x="5634832" y="3774599"/>
            <a:ext cx="5686099" cy="3846827"/>
          </a:xfrm>
          <a:prstGeom prst="rect">
            <a:avLst/>
          </a:prstGeom>
          <a:solidFill>
            <a:schemeClr val="accent6">
              <a:lumMod val="75000"/>
            </a:schemeClr>
          </a:solidFill>
          <a:ln>
            <a:noFill/>
          </a:ln>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lIns="126376" tIns="63188" rIns="126376" bIns="63188" anchor="ctr"/>
          <a:lstStyle/>
          <a:p>
            <a:pPr algn="ctr" defTabSz="1263762">
              <a:defRPr/>
            </a:pPr>
            <a:endParaRPr lang="es-ES_tradnl" dirty="0">
              <a:solidFill>
                <a:srgbClr val="FFFFFF"/>
              </a:solidFill>
            </a:endParaRPr>
          </a:p>
        </p:txBody>
      </p:sp>
    </p:spTree>
  </p:cSld>
  <p:clrMapOvr>
    <a:masterClrMapping/>
  </p:clrMapOvr>
  <p:transition spd="slow" advTm="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amond(out)">
                                      <p:cBhvr>
                                        <p:cTn id="11" dur="3000"/>
                                        <p:tgtEl>
                                          <p:spTgt spid="7"/>
                                        </p:tgtEl>
                                      </p:cBhvr>
                                    </p:animEffect>
                                  </p:childTnLst>
                                </p:cTn>
                              </p:par>
                              <p:par>
                                <p:cTn id="12" presetID="3" presetClass="exit" presetSubtype="10" fill="hold" nodeType="withEffect">
                                  <p:stCondLst>
                                    <p:cond delay="0"/>
                                  </p:stCondLst>
                                  <p:childTnLst>
                                    <p:animEffect transition="out" filter="blinds(horizontal)">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3"/>
                                        </p:tgtEl>
                                        <p:attrNameLst>
                                          <p:attrName>ppt_x</p:attrName>
                                        </p:attrNameLst>
                                      </p:cBhvr>
                                      <p:tavLst>
                                        <p:tav tm="0">
                                          <p:val>
                                            <p:strVal val="ppt_x"/>
                                          </p:val>
                                        </p:tav>
                                        <p:tav tm="100000">
                                          <p:val>
                                            <p:strVal val="1+ppt_w/2"/>
                                          </p:val>
                                        </p:tav>
                                      </p:tavLst>
                                    </p:anim>
                                    <p:anim calcmode="lin" valueType="num">
                                      <p:cBhvr additive="base">
                                        <p:cTn id="17" dur="3000"/>
                                        <p:tgtEl>
                                          <p:spTgt spid="3"/>
                                        </p:tgtEl>
                                        <p:attrNameLst>
                                          <p:attrName>ppt_y</p:attrName>
                                        </p:attrNameLst>
                                      </p:cBhvr>
                                      <p:tavLst>
                                        <p:tav tm="0">
                                          <p:val>
                                            <p:strVal val="ppt_y"/>
                                          </p:val>
                                        </p:tav>
                                        <p:tav tm="100000">
                                          <p:val>
                                            <p:strVal val="1+ppt_h/2"/>
                                          </p:val>
                                        </p:tav>
                                      </p:tavLst>
                                    </p:anim>
                                    <p:set>
                                      <p:cBhvr>
                                        <p:cTn id="18" dur="1" fill="hold">
                                          <p:stCondLst>
                                            <p:cond delay="2999"/>
                                          </p:stCondLst>
                                        </p:cTn>
                                        <p:tgtEl>
                                          <p:spTgt spid="3"/>
                                        </p:tgtEl>
                                        <p:attrNameLst>
                                          <p:attrName>style.visibility</p:attrName>
                                        </p:attrNameLst>
                                      </p:cBhvr>
                                      <p:to>
                                        <p:strVal val="hidden"/>
                                      </p:to>
                                    </p:set>
                                  </p:childTnLst>
                                </p:cTn>
                              </p:par>
                              <p:par>
                                <p:cTn id="19" presetID="3" presetClass="exit" presetSubtype="10" fill="hold" nodeType="withEffect">
                                  <p:stCondLst>
                                    <p:cond delay="0"/>
                                  </p:stCondLst>
                                  <p:childTnLst>
                                    <p:animEffect transition="out" filter="blinds(horizontal)">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 presetClass="exit" presetSubtype="9" fill="hold" nodeType="withEffect">
                                  <p:stCondLst>
                                    <p:cond delay="0"/>
                                  </p:stCondLst>
                                  <p:childTnLst>
                                    <p:anim calcmode="lin" valueType="num">
                                      <p:cBhvr additive="base">
                                        <p:cTn id="23" dur="3000"/>
                                        <p:tgtEl>
                                          <p:spTgt spid="6"/>
                                        </p:tgtEl>
                                        <p:attrNameLst>
                                          <p:attrName>ppt_x</p:attrName>
                                        </p:attrNameLst>
                                      </p:cBhvr>
                                      <p:tavLst>
                                        <p:tav tm="0">
                                          <p:val>
                                            <p:strVal val="ppt_x"/>
                                          </p:val>
                                        </p:tav>
                                        <p:tav tm="100000">
                                          <p:val>
                                            <p:strVal val="0-ppt_w/2"/>
                                          </p:val>
                                        </p:tav>
                                      </p:tavLst>
                                    </p:anim>
                                    <p:anim calcmode="lin" valueType="num">
                                      <p:cBhvr additive="base">
                                        <p:cTn id="24" dur="3000"/>
                                        <p:tgtEl>
                                          <p:spTgt spid="6"/>
                                        </p:tgtEl>
                                        <p:attrNameLst>
                                          <p:attrName>ppt_y</p:attrName>
                                        </p:attrNameLst>
                                      </p:cBhvr>
                                      <p:tavLst>
                                        <p:tav tm="0">
                                          <p:val>
                                            <p:strVal val="ppt_y"/>
                                          </p:val>
                                        </p:tav>
                                        <p:tav tm="100000">
                                          <p:val>
                                            <p:strVal val="0-ppt_h/2"/>
                                          </p:val>
                                        </p:tav>
                                      </p:tavLst>
                                    </p:anim>
                                    <p:set>
                                      <p:cBhvr>
                                        <p:cTn id="25" dur="1" fill="hold">
                                          <p:stCondLst>
                                            <p:cond delay="2999"/>
                                          </p:stCondLst>
                                        </p:cTn>
                                        <p:tgtEl>
                                          <p:spTgt spid="6"/>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 presetClass="exit" presetSubtype="12" fill="hold" nodeType="withEffect">
                                  <p:stCondLst>
                                    <p:cond delay="0"/>
                                  </p:stCondLst>
                                  <p:childTnLst>
                                    <p:anim calcmode="lin" valueType="num">
                                      <p:cBhvr additive="base">
                                        <p:cTn id="30" dur="3000"/>
                                        <p:tgtEl>
                                          <p:spTgt spid="4"/>
                                        </p:tgtEl>
                                        <p:attrNameLst>
                                          <p:attrName>ppt_x</p:attrName>
                                        </p:attrNameLst>
                                      </p:cBhvr>
                                      <p:tavLst>
                                        <p:tav tm="0">
                                          <p:val>
                                            <p:strVal val="ppt_x"/>
                                          </p:val>
                                        </p:tav>
                                        <p:tav tm="100000">
                                          <p:val>
                                            <p:strVal val="0-ppt_w/2"/>
                                          </p:val>
                                        </p:tav>
                                      </p:tavLst>
                                    </p:anim>
                                    <p:anim calcmode="lin" valueType="num">
                                      <p:cBhvr additive="base">
                                        <p:cTn id="31" dur="3000"/>
                                        <p:tgtEl>
                                          <p:spTgt spid="4"/>
                                        </p:tgtEl>
                                        <p:attrNameLst>
                                          <p:attrName>ppt_y</p:attrName>
                                        </p:attrNameLst>
                                      </p:cBhvr>
                                      <p:tavLst>
                                        <p:tav tm="0">
                                          <p:val>
                                            <p:strVal val="ppt_y"/>
                                          </p:val>
                                        </p:tav>
                                        <p:tav tm="100000">
                                          <p:val>
                                            <p:strVal val="1+ppt_h/2"/>
                                          </p:val>
                                        </p:tav>
                                      </p:tavLst>
                                    </p:anim>
                                    <p:set>
                                      <p:cBhvr>
                                        <p:cTn id="32" dur="1" fill="hold">
                                          <p:stCondLst>
                                            <p:cond delay="2999"/>
                                          </p:stCondLst>
                                        </p:cTn>
                                        <p:tgtEl>
                                          <p:spTgt spid="4"/>
                                        </p:tgtEl>
                                        <p:attrNameLst>
                                          <p:attrName>style.visibility</p:attrName>
                                        </p:attrNameLst>
                                      </p:cBhvr>
                                      <p:to>
                                        <p:strVal val="hidden"/>
                                      </p:to>
                                    </p:set>
                                  </p:childTnLst>
                                </p:cTn>
                              </p:par>
                              <p:par>
                                <p:cTn id="33" presetID="3" presetClass="exit" presetSubtype="5" fill="hold" nodeType="withEffect">
                                  <p:stCondLst>
                                    <p:cond delay="0"/>
                                  </p:stCondLst>
                                  <p:childTnLst>
                                    <p:animEffect transition="out" filter="blinds(vertical)">
                                      <p:cBhvr>
                                        <p:cTn id="34" dur="3000"/>
                                        <p:tgtEl>
                                          <p:spTgt spid="5"/>
                                        </p:tgtEl>
                                      </p:cBhvr>
                                    </p:animEffect>
                                    <p:set>
                                      <p:cBhvr>
                                        <p:cTn id="35" dur="1" fill="hold">
                                          <p:stCondLst>
                                            <p:cond delay="2999"/>
                                          </p:stCondLst>
                                        </p:cTn>
                                        <p:tgtEl>
                                          <p:spTgt spid="5"/>
                                        </p:tgtEl>
                                        <p:attrNameLst>
                                          <p:attrName>style.visibility</p:attrName>
                                        </p:attrNameLst>
                                      </p:cBhvr>
                                      <p:to>
                                        <p:strVal val="hidden"/>
                                      </p:to>
                                    </p:set>
                                  </p:childTnLst>
                                </p:cTn>
                              </p:par>
                              <p:par>
                                <p:cTn id="36" presetID="2" presetClass="exit" presetSubtype="3" fill="hold" nodeType="with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1+ppt_w/2"/>
                                          </p:val>
                                        </p:tav>
                                      </p:tavLst>
                                    </p:anim>
                                    <p:anim calcmode="lin" valueType="num">
                                      <p:cBhvr additive="base">
                                        <p:cTn id="38" dur="3000"/>
                                        <p:tgtEl>
                                          <p:spTgt spid="5"/>
                                        </p:tgtEl>
                                        <p:attrNameLst>
                                          <p:attrName>ppt_y</p:attrName>
                                        </p:attrNameLst>
                                      </p:cBhvr>
                                      <p:tavLst>
                                        <p:tav tm="0">
                                          <p:val>
                                            <p:strVal val="ppt_y"/>
                                          </p:val>
                                        </p:tav>
                                        <p:tav tm="100000">
                                          <p:val>
                                            <p:strVal val="0-ppt_h/2"/>
                                          </p:val>
                                        </p:tav>
                                      </p:tavLst>
                                    </p:anim>
                                    <p:set>
                                      <p:cBhvr>
                                        <p:cTn id="39"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static.panoramio.com/photos/large/9210408.jpg"/>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8RH6r1mGYHw/VP33B2jVPxI/AAAAAAACibg/vsUVDOhNHXQ/s400/ilusiones-opticas-06.gif"/>
          <p:cNvPicPr>
            <a:picLocks noChangeAspect="1" noChangeArrowheads="1" noCrop="1"/>
          </p:cNvPicPr>
          <p:nvPr/>
        </p:nvPicPr>
        <p:blipFill>
          <a:blip r:embed="rId2">
            <a:duotone>
              <a:schemeClr val="accent6">
                <a:shade val="45000"/>
                <a:satMod val="135000"/>
              </a:schemeClr>
              <a:prstClr val="white"/>
            </a:duotone>
          </a:blip>
          <a:srcRect/>
          <a:stretch>
            <a:fillRect/>
          </a:stretch>
        </p:blipFill>
        <p:spPr bwMode="auto">
          <a:xfrm>
            <a:off x="0" y="0"/>
            <a:ext cx="11269663" cy="7632718"/>
          </a:xfrm>
          <a:prstGeom prst="rect">
            <a:avLst/>
          </a:prstGeom>
          <a:noFill/>
        </p:spPr>
      </p:pic>
      <p:sp>
        <p:nvSpPr>
          <p:cNvPr id="4" name="3 Rectángulo"/>
          <p:cNvSpPr/>
          <p:nvPr/>
        </p:nvSpPr>
        <p:spPr>
          <a:xfrm>
            <a:off x="1491427" y="1101706"/>
            <a:ext cx="8501122" cy="5802929"/>
          </a:xfrm>
          <a:prstGeom prst="rect">
            <a:avLst/>
          </a:prstGeom>
        </p:spPr>
        <p:txBody>
          <a:bodyPr wrap="square" lIns="108009" tIns="54004" rIns="108009" bIns="54004">
            <a:spAutoFit/>
          </a:bodyPr>
          <a:lstStyle/>
          <a:p>
            <a:pPr algn="ctr"/>
            <a:r>
              <a:rPr lang="es-ES" sz="4400" b="1" dirty="0" smtClean="0">
                <a:ln w="12700">
                  <a:solidFill>
                    <a:schemeClr val="tx2">
                      <a:satMod val="155000"/>
                    </a:schemeClr>
                  </a:solidFill>
                  <a:prstDash val="solid"/>
                </a:ln>
                <a:solidFill>
                  <a:srgbClr val="FF0000"/>
                </a:solidFill>
                <a:effectLst>
                  <a:glow rad="228600">
                    <a:schemeClr val="accent3">
                      <a:satMod val="175000"/>
                      <a:alpha val="40000"/>
                    </a:schemeClr>
                  </a:glow>
                  <a:outerShdw blurRad="41275" dist="20320" dir="1800000" algn="tl" rotWithShape="0">
                    <a:srgbClr val="000000">
                      <a:alpha val="40000"/>
                    </a:srgbClr>
                  </a:outerShdw>
                </a:effectLst>
                <a:latin typeface="MV Boli" pitchFamily="2" charset="0"/>
                <a:cs typeface="MV Boli" pitchFamily="2" charset="0"/>
              </a:rPr>
              <a:t>Es increíble y muy admirable como el ser humano puede sacar provecho de nuestro entorno, en este caso de la naturaleza, y adaptarlo para que se convierta en un lugar habitable, sin necesidad de destruir.</a:t>
            </a:r>
          </a:p>
          <a:p>
            <a:r>
              <a:rPr lang="es-ES" dirty="0" smtClean="0"/>
              <a:t> </a:t>
            </a:r>
            <a:endParaRPr lang="es-ES" dirty="0"/>
          </a:p>
        </p:txBody>
      </p:sp>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23" presetClass="entr" presetSubtype="16" fill="hold"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calcmode="lin" valueType="num">
                                      <p:cBhvr>
                                        <p:cTn id="10"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View of Kandovan rock houses, Iran."/>
          <p:cNvPicPr>
            <a:picLocks noChangeAspect="1" noChangeArrowheads="1"/>
          </p:cNvPicPr>
          <p:nvPr/>
        </p:nvPicPr>
        <p:blipFill>
          <a:blip r:embed="rId3"/>
          <a:srcRect/>
          <a:stretch>
            <a:fillRect/>
          </a:stretch>
        </p:blipFill>
        <p:spPr bwMode="auto">
          <a:xfrm>
            <a:off x="0" y="0"/>
            <a:ext cx="11269663" cy="7632700"/>
          </a:xfrm>
          <a:prstGeom prst="rect">
            <a:avLst/>
          </a:prstGeom>
          <a:noFill/>
          <a:ln w="9525">
            <a:noFill/>
            <a:miter lim="800000"/>
            <a:headEnd/>
            <a:tailEnd/>
          </a:ln>
        </p:spPr>
      </p:pic>
    </p:spTree>
  </p:cSld>
  <p:clrMapOvr>
    <a:masterClrMapping/>
  </p:clrMapOvr>
  <p:transition advTm="5000">
    <p:wedg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13" name="Picture 2" descr="https://artatart.net/file/2012/04/Kandovan-3.jpg"/>
          <p:cNvPicPr>
            <a:picLocks noChangeAspect="1" noChangeArrowheads="1"/>
          </p:cNvPicPr>
          <p:nvPr/>
        </p:nvPicPr>
        <p:blipFill>
          <a:blip r:embed="rId2"/>
          <a:srcRect/>
          <a:stretch>
            <a:fillRect/>
          </a:stretch>
        </p:blipFill>
        <p:spPr bwMode="auto">
          <a:xfrm>
            <a:off x="0" y="0"/>
            <a:ext cx="11269663" cy="7632700"/>
          </a:xfrm>
          <a:prstGeom prst="rect">
            <a:avLst/>
          </a:prstGeom>
          <a:noFill/>
          <a:ln w="9525">
            <a:noFill/>
            <a:miter lim="800000"/>
            <a:headEnd/>
            <a:tailEnd/>
          </a:ln>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65580" y="1030269"/>
            <a:ext cx="431140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40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40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0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viernes, 12 de agosto de 2016</a:t>
            </a:fld>
            <a:endParaRPr lang="es-ES" sz="40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36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6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6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10:51</a:t>
            </a:fld>
            <a:r>
              <a:rPr lang="fr-FR" sz="36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977434" y="5427699"/>
            <a:ext cx="1502622" cy="1102501"/>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3307504"/>
            <a:ext cx="657397" cy="593654"/>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901158"/>
            <a:ext cx="657397"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494812"/>
            <a:ext cx="657397" cy="593654"/>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5088467"/>
            <a:ext cx="657397"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KANDOVAN _">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KANDOVAN _</Template>
  <TotalTime>3</TotalTime>
  <Words>610</Words>
  <Application>Microsoft Office PowerPoint</Application>
  <PresentationFormat>Personalizado</PresentationFormat>
  <Paragraphs>67</Paragraphs>
  <Slides>77</Slides>
  <Notes>39</Notes>
  <HiddenSlides>0</HiddenSlides>
  <MMClips>2</MMClips>
  <ScaleCrop>false</ScaleCrop>
  <HeadingPairs>
    <vt:vector size="4" baseType="variant">
      <vt:variant>
        <vt:lpstr>Tema</vt:lpstr>
      </vt:variant>
      <vt:variant>
        <vt:i4>2</vt:i4>
      </vt:variant>
      <vt:variant>
        <vt:lpstr>Títulos de diapositiva</vt:lpstr>
      </vt:variant>
      <vt:variant>
        <vt:i4>77</vt:i4>
      </vt:variant>
    </vt:vector>
  </HeadingPairs>
  <TitlesOfParts>
    <vt:vector size="79" baseType="lpstr">
      <vt:lpstr>KANDOVAN _</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2016-08-12T08:50:47Z</dcterms:created>
  <dcterms:modified xsi:type="dcterms:W3CDTF">2016-08-12T08:54:15Z</dcterms:modified>
</cp:coreProperties>
</file>