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6" r:id="rId3"/>
    <p:sldId id="360" r:id="rId4"/>
    <p:sldId id="364" r:id="rId5"/>
    <p:sldId id="366" r:id="rId6"/>
    <p:sldId id="381" r:id="rId7"/>
    <p:sldId id="373" r:id="rId8"/>
    <p:sldId id="353" r:id="rId9"/>
    <p:sldId id="389" r:id="rId10"/>
    <p:sldId id="334" r:id="rId11"/>
    <p:sldId id="336" r:id="rId12"/>
    <p:sldId id="339" r:id="rId13"/>
    <p:sldId id="354" r:id="rId14"/>
    <p:sldId id="368" r:id="rId15"/>
    <p:sldId id="371" r:id="rId16"/>
    <p:sldId id="372" r:id="rId17"/>
    <p:sldId id="374" r:id="rId18"/>
    <p:sldId id="378" r:id="rId19"/>
    <p:sldId id="388" r:id="rId20"/>
    <p:sldId id="355" r:id="rId21"/>
    <p:sldId id="356" r:id="rId22"/>
    <p:sldId id="357" r:id="rId23"/>
    <p:sldId id="358" r:id="rId24"/>
    <p:sldId id="375" r:id="rId25"/>
    <p:sldId id="376" r:id="rId26"/>
    <p:sldId id="377" r:id="rId27"/>
    <p:sldId id="385" r:id="rId28"/>
    <p:sldId id="382" r:id="rId29"/>
    <p:sldId id="390" r:id="rId30"/>
    <p:sldId id="383" r:id="rId31"/>
    <p:sldId id="384" r:id="rId32"/>
    <p:sldId id="317" r:id="rId33"/>
    <p:sldId id="391" r:id="rId34"/>
  </p:sldIdLst>
  <p:sldSz cx="1040447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QVsGlyuEI09ML6d9r54+A==" hashData="yP7LTT9505yryd0SSKzNFc3U3S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20" y="-180"/>
      </p:cViewPr>
      <p:guideLst>
        <p:guide orient="horz" pos="2160"/>
        <p:guide pos="3277"/>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28"/>
            <a:ext cx="884380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1882" y="4406903"/>
            <a:ext cx="884380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1882" y="2906713"/>
            <a:ext cx="884380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0224" y="1600203"/>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88941" y="1600203"/>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5" y="1535113"/>
            <a:ext cx="45971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0225" y="2174875"/>
            <a:ext cx="45971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85331" y="1535113"/>
            <a:ext cx="45989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85331" y="2174875"/>
            <a:ext cx="45989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0225" y="273050"/>
            <a:ext cx="342300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67860" y="273053"/>
            <a:ext cx="581639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0225" y="1435103"/>
            <a:ext cx="342300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9351" y="4800600"/>
            <a:ext cx="624268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9351" y="612775"/>
            <a:ext cx="624268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9351" y="5367338"/>
            <a:ext cx="624268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43244" y="274641"/>
            <a:ext cx="234100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0225" y="274641"/>
            <a:ext cx="684961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18/03/2020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28"/>
            <a:ext cx="884380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144258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0224" y="274638"/>
            <a:ext cx="9364028"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4" y="1600203"/>
            <a:ext cx="9364028"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0225" y="6356353"/>
            <a:ext cx="242771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18/03/2020</a:t>
            </a:fld>
            <a:endParaRPr lang="es-ES"/>
          </a:p>
        </p:txBody>
      </p:sp>
      <p:sp>
        <p:nvSpPr>
          <p:cNvPr id="5" name="4 Marcador de pie de página"/>
          <p:cNvSpPr>
            <a:spLocks noGrp="1"/>
          </p:cNvSpPr>
          <p:nvPr>
            <p:ph type="ftr" sz="quarter" idx="3"/>
          </p:nvPr>
        </p:nvSpPr>
        <p:spPr>
          <a:xfrm>
            <a:off x="3554863" y="6356353"/>
            <a:ext cx="329475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56540" y="6356353"/>
            <a:ext cx="242771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0224" y="6245225"/>
            <a:ext cx="242771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gif"/><Relationship Id="rId1" Type="http://schemas.openxmlformats.org/officeDocument/2006/relationships/slideLayout" Target="../slideLayouts/slideLayout7.xml"/><Relationship Id="rId4" Type="http://schemas.openxmlformats.org/officeDocument/2006/relationships/image" Target="../media/image21.gif"/></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6.gif"/><Relationship Id="rId1" Type="http://schemas.openxmlformats.org/officeDocument/2006/relationships/slideLayout" Target="../slideLayouts/slideLayout7.xml"/><Relationship Id="rId5" Type="http://schemas.openxmlformats.org/officeDocument/2006/relationships/image" Target="../media/image48.gif"/><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2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2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66.jpeg"/><Relationship Id="rId4" Type="http://schemas.openxmlformats.org/officeDocument/2006/relationships/image" Target="../media/image65.jpeg"/></Relationships>
</file>

<file path=ppt/slides/_rels/slide26.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2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71.gif"/><Relationship Id="rId1" Type="http://schemas.openxmlformats.org/officeDocument/2006/relationships/slideLayout" Target="../slideLayouts/slideLayout7.xml"/><Relationship Id="rId4" Type="http://schemas.openxmlformats.org/officeDocument/2006/relationships/image" Target="../media/image48.gif"/></Relationships>
</file>

<file path=ppt/slides/_rels/slide2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3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8.gif"/><Relationship Id="rId2" Type="http://schemas.openxmlformats.org/officeDocument/2006/relationships/image" Target="../media/image77.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9.jpeg"/><Relationship Id="rId4" Type="http://schemas.openxmlformats.org/officeDocument/2006/relationships/image" Target="../media/image3.gif"/></Relationships>
</file>

<file path=ppt/slides/_rels/slide32.xml.rels><?xml version="1.0" encoding="UTF-8" standalone="yes"?>
<Relationships xmlns="http://schemas.openxmlformats.org/package/2006/relationships"><Relationship Id="rId8" Type="http://schemas.openxmlformats.org/officeDocument/2006/relationships/hyperlink" Target="https://www.facebook.com/mispps" TargetMode="External"/><Relationship Id="rId13" Type="http://schemas.openxmlformats.org/officeDocument/2006/relationships/image" Target="../media/image85.png"/><Relationship Id="rId3" Type="http://schemas.openxmlformats.org/officeDocument/2006/relationships/hyperlink" Target="http://www.mispps.com/" TargetMode="External"/><Relationship Id="rId7" Type="http://schemas.openxmlformats.org/officeDocument/2006/relationships/image" Target="../media/image82.png"/><Relationship Id="rId12" Type="http://schemas.openxmlformats.org/officeDocument/2006/relationships/hyperlink" Target="https://plus.google.com/+Mispps/" TargetMode="External"/><Relationship Id="rId2" Type="http://schemas.openxmlformats.org/officeDocument/2006/relationships/audio" Target="../media/audio2.wav"/><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image" Target="../media/image84.png"/><Relationship Id="rId5" Type="http://schemas.openxmlformats.org/officeDocument/2006/relationships/hyperlink" Target="http://www.mispps.com/boletin.html" TargetMode="External"/><Relationship Id="rId15" Type="http://schemas.openxmlformats.org/officeDocument/2006/relationships/image" Target="../media/image86.png"/><Relationship Id="rId10" Type="http://schemas.openxmlformats.org/officeDocument/2006/relationships/hyperlink" Target="https://twitter.com/mispps" TargetMode="External"/><Relationship Id="rId4" Type="http://schemas.openxmlformats.org/officeDocument/2006/relationships/image" Target="../media/image80.png"/><Relationship Id="rId9" Type="http://schemas.openxmlformats.org/officeDocument/2006/relationships/image" Target="../media/image83.png"/><Relationship Id="rId14" Type="http://schemas.openxmlformats.org/officeDocument/2006/relationships/hyperlink" Target="https://vk.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6570" y="0"/>
            <a:ext cx="10547398" cy="695739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10707" y="0"/>
            <a:ext cx="10520121" cy="6865548"/>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89401" y="3389403"/>
            <a:ext cx="6858000" cy="7920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6935876" y="3389403"/>
            <a:ext cx="6858000" cy="79201"/>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5"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5" y="6783312"/>
            <a:ext cx="10404475" cy="74688"/>
          </a:xfrm>
          <a:prstGeom prst="rect">
            <a:avLst/>
          </a:prstGeom>
          <a:noFill/>
          <a:ln w="9525">
            <a:noFill/>
            <a:miter lim="800000"/>
            <a:headEnd/>
            <a:tailEnd/>
          </a:ln>
        </p:spPr>
      </p:pic>
      <p:sp>
        <p:nvSpPr>
          <p:cNvPr id="155665" name="Rectangle 17"/>
          <p:cNvSpPr>
            <a:spLocks noChangeArrowheads="1"/>
          </p:cNvSpPr>
          <p:nvPr/>
        </p:nvSpPr>
        <p:spPr bwMode="auto">
          <a:xfrm>
            <a:off x="406396" y="585790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06396" y="5715019"/>
            <a:ext cx="795462" cy="766986"/>
          </a:xfrm>
          <a:prstGeom prst="rect">
            <a:avLst/>
          </a:prstGeom>
          <a:noFill/>
          <a:ln w="38100">
            <a:solidFill>
              <a:srgbClr val="1CDEF8"/>
            </a:solidFill>
            <a:miter lim="800000"/>
            <a:headEnd/>
            <a:tailEnd/>
          </a:ln>
        </p:spPr>
      </p:pic>
      <p:sp>
        <p:nvSpPr>
          <p:cNvPr id="19" name="18 Rectángulo"/>
          <p:cNvSpPr/>
          <p:nvPr/>
        </p:nvSpPr>
        <p:spPr>
          <a:xfrm>
            <a:off x="2253342" y="4572019"/>
            <a:ext cx="30633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62585" y="928670"/>
            <a:ext cx="7485866"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JACARANDA N.º 2</a:t>
            </a:r>
          </a:p>
        </p:txBody>
      </p:sp>
      <p:pic>
        <p:nvPicPr>
          <p:cNvPr id="16" name="Picture 6" descr="http://www.nombres-animados.net/Letra-J/Jose-Luis/Nombre-animado-Jose-Luis-04.gif"/>
          <p:cNvPicPr>
            <a:picLocks noChangeAspect="1" noChangeArrowheads="1" noCrop="1"/>
          </p:cNvPicPr>
          <p:nvPr/>
        </p:nvPicPr>
        <p:blipFill>
          <a:blip r:embed="rId7" cstate="email">
            <a:duotone>
              <a:prstClr val="black"/>
              <a:schemeClr val="accent2">
                <a:tint val="45000"/>
                <a:satMod val="400000"/>
              </a:schemeClr>
            </a:duotone>
            <a:lum bright="-6000" contrast="65000"/>
            <a:extLst>
              <a:ext uri="{28A0092B-C50C-407E-A947-70E740481C1C}">
                <a14:useLocalDpi xmlns:a14="http://schemas.microsoft.com/office/drawing/2010/main"/>
              </a:ext>
            </a:extLst>
          </a:blip>
          <a:srcRect/>
          <a:stretch>
            <a:fillRect/>
          </a:stretch>
        </p:blipFill>
        <p:spPr bwMode="auto">
          <a:xfrm>
            <a:off x="1442885" y="5611366"/>
            <a:ext cx="2285748" cy="934064"/>
          </a:xfrm>
          <a:prstGeom prst="rect">
            <a:avLst/>
          </a:prstGeom>
          <a:noFill/>
        </p:spPr>
      </p:pic>
      <p:sp>
        <p:nvSpPr>
          <p:cNvPr id="13" name="12 Rectángulo"/>
          <p:cNvSpPr/>
          <p:nvPr/>
        </p:nvSpPr>
        <p:spPr>
          <a:xfrm>
            <a:off x="-5202237" y="-642966"/>
            <a:ext cx="5202238"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4000" advTm="12000">
        <p14:vortex dir="r"/>
        <p:sndAc>
          <p:stSnd loop="1">
            <p:snd r:embed="rId2" name="Giovanni Marradi - Lysistrata.wav"/>
          </p:stSnd>
        </p:sndAc>
      </p:transition>
    </mc:Choice>
    <mc:Fallback>
      <p:transition spd="slow" advTm="12000">
        <p:fade/>
        <p:sndAc>
          <p:stSnd loop="1">
            <p:snd r:embed="rId2" name="Giovanni Marradi - Lysistrat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3" presetClass="exit" presetSubtype="32" fill="hold" nodeType="withEffect">
                                  <p:stCondLst>
                                    <p:cond delay="2250"/>
                                  </p:stCondLst>
                                  <p:childTnLst>
                                    <p:anim calcmode="lin" valueType="num">
                                      <p:cBhvr>
                                        <p:cTn id="17" dur="2250"/>
                                        <p:tgtEl>
                                          <p:spTgt spid="14"/>
                                        </p:tgtEl>
                                        <p:attrNameLst>
                                          <p:attrName>ppt_w</p:attrName>
                                        </p:attrNameLst>
                                      </p:cBhvr>
                                      <p:tavLst>
                                        <p:tav tm="0">
                                          <p:val>
                                            <p:strVal val="ppt_w"/>
                                          </p:val>
                                        </p:tav>
                                        <p:tav tm="100000">
                                          <p:val>
                                            <p:fltVal val="0"/>
                                          </p:val>
                                        </p:tav>
                                      </p:tavLst>
                                    </p:anim>
                                    <p:anim calcmode="lin" valueType="num">
                                      <p:cBhvr>
                                        <p:cTn id="18" dur="2250"/>
                                        <p:tgtEl>
                                          <p:spTgt spid="14"/>
                                        </p:tgtEl>
                                        <p:attrNameLst>
                                          <p:attrName>ppt_h</p:attrName>
                                        </p:attrNameLst>
                                      </p:cBhvr>
                                      <p:tavLst>
                                        <p:tav tm="0">
                                          <p:val>
                                            <p:strVal val="ppt_h"/>
                                          </p:val>
                                        </p:tav>
                                        <p:tav tm="100000">
                                          <p:val>
                                            <p:fltVal val="0"/>
                                          </p:val>
                                        </p:tav>
                                      </p:tavLst>
                                    </p:anim>
                                    <p:set>
                                      <p:cBhvr>
                                        <p:cTn id="19" dur="1" fill="hold">
                                          <p:stCondLst>
                                            <p:cond delay="224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t-pete-fla-jacaranda.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0"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t-pete-fla-jacaranda.jpg"/>
          <p:cNvPicPr>
            <a:picLocks noChangeAspect="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 descr="st-pete-fla-jacaranda.jpg"/>
          <p:cNvPicPr>
            <a:picLocks noChangeAspect="1"/>
          </p:cNvPicPr>
          <p:nvPr/>
        </p:nvPicPr>
        <p:blipFill>
          <a:blip r:embed="rId4">
            <a:lum contrast="10000"/>
            <a:extLst>
              <a:ext uri="{28A0092B-C50C-407E-A947-70E740481C1C}">
                <a14:useLocalDpi xmlns:a14="http://schemas.microsoft.com/office/drawing/2010/main"/>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139892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336_o.jpg"/>
          <p:cNvPicPr>
            <a:picLocks noChangeAspect="1"/>
          </p:cNvPicPr>
          <p:nvPr/>
        </p:nvPicPr>
        <p:blipFill>
          <a:blip r:embed="rId2" cstate="email">
            <a:lum bright="-10000" contrast="10000"/>
            <a:extLst>
              <a:ext uri="{28A0092B-C50C-407E-A947-70E740481C1C}">
                <a14:useLocalDpi xmlns:a14="http://schemas.microsoft.com/office/drawing/2010/main"/>
              </a:ext>
            </a:extLst>
          </a:blip>
          <a:srcRect/>
          <a:stretch>
            <a:fillRect/>
          </a:stretch>
        </p:blipFill>
        <p:spPr bwMode="auto">
          <a:xfrm>
            <a:off x="0"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336_o.jpg"/>
          <p:cNvPicPr>
            <a:picLocks noChangeAspect="1"/>
          </p:cNvPicPr>
          <p:nvPr/>
        </p:nvPicPr>
        <p:blipFill>
          <a:blip r:embed="rId3" cstate="email">
            <a:lum bright="-10000" contrast="10000"/>
            <a:extLst>
              <a:ext uri="{28A0092B-C50C-407E-A947-70E740481C1C}">
                <a14:useLocalDpi xmlns:a14="http://schemas.microsoft.com/office/drawing/2010/main"/>
              </a:ext>
            </a:extLst>
          </a:blip>
          <a:srcRect/>
          <a:stretch>
            <a:fillRect/>
          </a:stretch>
        </p:blipFill>
        <p:spPr bwMode="auto">
          <a:xfrm>
            <a:off x="5202237"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7781826"/>
      </p:ext>
    </p:extLst>
  </p:cSld>
  <p:clrMapOvr>
    <a:masterClrMapping/>
  </p:clrMapOvr>
  <mc:AlternateContent xmlns:mc="http://schemas.openxmlformats.org/markup-compatibility/2006">
    <mc:Choice xmlns:p14="http://schemas.microsoft.com/office/powerpoint/2010/main" Requires="p14">
      <p:transition spd="slow" p14:dur="4000" advTm="5000">
        <p14:vortex dir="r"/>
      </p:transition>
    </mc:Choice>
    <mc:Fallback>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tumblr_m2bz0lUPfp1r4n1zfo1_1280.jpg"/>
          <p:cNvPicPr>
            <a:picLocks noChangeAspect="1"/>
          </p:cNvPicPr>
          <p:nvPr/>
        </p:nvPicPr>
        <p:blipFill>
          <a:blip r:embed="rId2" cstate="email">
            <a:lum bright="-10000" contrast="10000"/>
            <a:extLst>
              <a:ext uri="{28A0092B-C50C-407E-A947-70E740481C1C}">
                <a14:useLocalDpi xmlns:a14="http://schemas.microsoft.com/office/drawing/2010/main"/>
              </a:ext>
            </a:extLst>
          </a:blip>
          <a:srcRect/>
          <a:stretch>
            <a:fillRect/>
          </a:stretch>
        </p:blipFill>
        <p:spPr bwMode="auto">
          <a:xfrm>
            <a:off x="0"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tumblr_m2bz0lUPfp1r4n1zfo1_1280.jpg"/>
          <p:cNvPicPr>
            <a:picLocks noChangeAspect="1"/>
          </p:cNvPicPr>
          <p:nvPr/>
        </p:nvPicPr>
        <p:blipFill>
          <a:blip r:embed="rId3" cstate="email">
            <a:lum bright="-10000" contrast="10000"/>
            <a:extLst>
              <a:ext uri="{28A0092B-C50C-407E-A947-70E740481C1C}">
                <a14:useLocalDpi xmlns:a14="http://schemas.microsoft.com/office/drawing/2010/main"/>
              </a:ext>
            </a:extLst>
          </a:blip>
          <a:srcRect/>
          <a:stretch>
            <a:fillRect/>
          </a:stretch>
        </p:blipFill>
        <p:spPr bwMode="auto">
          <a:xfrm>
            <a:off x="5202237"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457190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Resultado de imagen de jacaranda GIF"/>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122118" y="-141814"/>
            <a:ext cx="6282357" cy="69998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sultado de imagen de jacaranda GIF"/>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426751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170933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jacaranda1.jpg"/>
          <p:cNvPicPr>
            <a:picLocks noChangeAspect="1"/>
          </p:cNvPicPr>
          <p:nvPr/>
        </p:nvPicPr>
        <p:blipFill>
          <a:blip r:embed="rId2" cstate="email">
            <a:lum bright="-10000"/>
            <a:extLst>
              <a:ext uri="{28A0092B-C50C-407E-A947-70E740481C1C}">
                <a14:useLocalDpi xmlns:a14="http://schemas.microsoft.com/office/drawing/2010/main"/>
              </a:ext>
            </a:extLst>
          </a:blip>
          <a:srcRect/>
          <a:stretch>
            <a:fillRect/>
          </a:stretch>
        </p:blipFill>
        <p:spPr bwMode="auto">
          <a:xfrm>
            <a:off x="0"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jacaranda1.jpg"/>
          <p:cNvPicPr>
            <a:picLocks noChangeAspect="1"/>
          </p:cNvPicPr>
          <p:nvPr/>
        </p:nvPicPr>
        <p:blipFill>
          <a:blip r:embed="rId3" cstate="email">
            <a:lum bright="-10000"/>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955961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Jacaranda_bhutan.jpg"/>
          <p:cNvPicPr>
            <a:picLocks noChangeAspect="1"/>
          </p:cNvPicPr>
          <p:nvPr/>
        </p:nvPicPr>
        <p:blipFill>
          <a:blip r:embed="rId2" cstate="email">
            <a:lum bright="-10000" contrast="10000"/>
            <a:extLst>
              <a:ext uri="{28A0092B-C50C-407E-A947-70E740481C1C}">
                <a14:useLocalDpi xmlns:a14="http://schemas.microsoft.com/office/drawing/2010/main"/>
              </a:ext>
            </a:extLst>
          </a:blip>
          <a:srcRect/>
          <a:stretch>
            <a:fillRect/>
          </a:stretch>
        </p:blipFill>
        <p:spPr bwMode="auto">
          <a:xfrm>
            <a:off x="8198"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Jacaranda_bhutan.jpg"/>
          <p:cNvPicPr>
            <a:picLocks noChangeAspect="1"/>
          </p:cNvPicPr>
          <p:nvPr/>
        </p:nvPicPr>
        <p:blipFill>
          <a:blip r:embed="rId3" cstate="email">
            <a:lum bright="-10000" contrast="10000"/>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990832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6066333" y="1081645"/>
            <a:ext cx="3961198"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Su madera gratamente aromática es muy apreciada en ebanistería y carpintería, en especial para realizar laminados. A algunas de estas variedades se las denomina impropiamente "palo rosa" aunque tal nombre corresponde más exactamente al "peroba". Lo mismo ocurre con la denominación "palo santo" que corresponde con más precisión al guayacán.</a:t>
            </a:r>
          </a:p>
        </p:txBody>
      </p:sp>
      <p:pic>
        <p:nvPicPr>
          <p:cNvPr id="4" name="Picture 4" descr="Resultado de imagen de jacaranda 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0"/>
            <a:ext cx="505822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70189" y="5661248"/>
            <a:ext cx="1639337" cy="1366752"/>
          </a:xfrm>
          <a:prstGeom prst="rect">
            <a:avLst/>
          </a:prstGeom>
          <a:noFill/>
        </p:spPr>
      </p:pic>
      <p:pic>
        <p:nvPicPr>
          <p:cNvPr id="7" name="Picture 2" descr="Visualize Polka Dot GIF by Feliks Tomasz Konczakowski"/>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058221" y="-97554"/>
            <a:ext cx="5380250" cy="7053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04217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6" presetClass="exit" presetSubtype="32" fill="hold" nodeType="withEffect">
                                  <p:stCondLst>
                                    <p:cond delay="5000"/>
                                  </p:stCondLst>
                                  <p:childTnLst>
                                    <p:animEffect transition="out" filter="circle(out)">
                                      <p:cBhvr>
                                        <p:cTn id="11" dur="2000"/>
                                        <p:tgtEl>
                                          <p:spTgt spid="7"/>
                                        </p:tgtEl>
                                      </p:cBhvr>
                                    </p:animEffect>
                                    <p:set>
                                      <p:cBhvr>
                                        <p:cTn id="12"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Resultado de imagen de jacaran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3886" y="-99392"/>
            <a:ext cx="11098067"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47190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Jacaranda_ulei_flower.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Jacaranda_ulei_flower.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924361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acaranda_tree_Wallpaper_9ciek.jpg"/>
          <p:cNvPicPr>
            <a:picLocks noChangeAspect="1"/>
          </p:cNvPicPr>
          <p:nvPr/>
        </p:nvPicPr>
        <p:blipFill>
          <a:blip r:embed="rId2" cstate="email">
            <a:lum bright="-10000"/>
            <a:extLst>
              <a:ext uri="{28A0092B-C50C-407E-A947-70E740481C1C}">
                <a14:useLocalDpi xmlns:a14="http://schemas.microsoft.com/office/drawing/2010/main"/>
              </a:ext>
            </a:extLst>
          </a:blip>
          <a:srcRect/>
          <a:stretch>
            <a:fillRect/>
          </a:stretch>
        </p:blipFill>
        <p:spPr bwMode="auto">
          <a:xfrm>
            <a:off x="0"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Jacaranda_tree_Wallpaper_9ciek.jpg"/>
          <p:cNvPicPr>
            <a:picLocks noChangeAspect="1"/>
          </p:cNvPicPr>
          <p:nvPr/>
        </p:nvPicPr>
        <p:blipFill>
          <a:blip r:embed="rId3" cstate="email">
            <a:lum bright="-10000"/>
            <a:extLst>
              <a:ext uri="{28A0092B-C50C-407E-A947-70E740481C1C}">
                <a14:useLocalDpi xmlns:a14="http://schemas.microsoft.com/office/drawing/2010/main"/>
              </a:ext>
            </a:extLst>
          </a:blip>
          <a:srcRect/>
          <a:stretch>
            <a:fillRect/>
          </a:stretch>
        </p:blipFill>
        <p:spPr bwMode="auto">
          <a:xfrm>
            <a:off x="5202237"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814472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Jacaranda_Trees_Wallpaper_m0e1n.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Jacaranda_Trees_Wallpaper_m0e1n.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42900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 descr="Jacaranda_Trees_Wallpaper_m0e1n.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02237" y="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descr="Jacaranda_Trees_Wallpaper_m0e1n.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202237" y="342900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025960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1024px-Jacaranda1212.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1024px-Jacaranda1212.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02237"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808329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descr="4396.jpg"/>
          <p:cNvPicPr>
            <a:picLocks noChangeAspect="1"/>
          </p:cNvPicPr>
          <p:nvPr/>
        </p:nvPicPr>
        <p:blipFill>
          <a:blip r:embed="rId2" cstate="email">
            <a:lum bright="-10000"/>
            <a:extLst>
              <a:ext uri="{28A0092B-C50C-407E-A947-70E740481C1C}">
                <a14:useLocalDpi xmlns:a14="http://schemas.microsoft.com/office/drawing/2010/main"/>
              </a:ext>
            </a:extLst>
          </a:blip>
          <a:srcRect/>
          <a:stretch>
            <a:fillRect/>
          </a:stretch>
        </p:blipFill>
        <p:spPr bwMode="auto">
          <a:xfrm>
            <a:off x="0"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4396.jpg"/>
          <p:cNvPicPr>
            <a:picLocks noChangeAspect="1"/>
          </p:cNvPicPr>
          <p:nvPr/>
        </p:nvPicPr>
        <p:blipFill>
          <a:blip r:embed="rId3" cstate="email">
            <a:lum bright="-10000"/>
            <a:extLst>
              <a:ext uri="{28A0092B-C50C-407E-A947-70E740481C1C}">
                <a14:useLocalDpi xmlns:a14="http://schemas.microsoft.com/office/drawing/2010/main"/>
              </a:ext>
            </a:extLst>
          </a:blip>
          <a:srcRect/>
          <a:stretch>
            <a:fillRect/>
          </a:stretch>
        </p:blipFill>
        <p:spPr bwMode="auto">
          <a:xfrm>
            <a:off x="5202237"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250818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PA250334.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0" y="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descr="PA250334.JPG"/>
          <p:cNvPicPr>
            <a:picLocks noChangeAspect="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a:off x="0" y="342900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 descr="PA250334.JPG"/>
          <p:cNvPicPr>
            <a:picLocks noChangeAspect="1"/>
          </p:cNvPicPr>
          <p:nvPr/>
        </p:nvPicPr>
        <p:blipFill>
          <a:blip r:embed="rId4" cstate="email">
            <a:lum contrast="10000"/>
            <a:extLst>
              <a:ext uri="{28A0092B-C50C-407E-A947-70E740481C1C}">
                <a14:useLocalDpi xmlns:a14="http://schemas.microsoft.com/office/drawing/2010/main"/>
              </a:ext>
            </a:extLst>
          </a:blip>
          <a:srcRect/>
          <a:stretch>
            <a:fillRect/>
          </a:stretch>
        </p:blipFill>
        <p:spPr bwMode="auto">
          <a:xfrm>
            <a:off x="5202237" y="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descr="PA250334.JPG"/>
          <p:cNvPicPr>
            <a:picLocks noChangeAspect="1"/>
          </p:cNvPicPr>
          <p:nvPr/>
        </p:nvPicPr>
        <p:blipFill>
          <a:blip r:embed="rId5" cstate="email">
            <a:lum contrast="10000"/>
            <a:extLst>
              <a:ext uri="{28A0092B-C50C-407E-A947-70E740481C1C}">
                <a14:useLocalDpi xmlns:a14="http://schemas.microsoft.com/office/drawing/2010/main"/>
              </a:ext>
            </a:extLst>
          </a:blip>
          <a:srcRect/>
          <a:stretch>
            <a:fillRect/>
          </a:stretch>
        </p:blipFill>
        <p:spPr bwMode="auto">
          <a:xfrm>
            <a:off x="5202237" y="342900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737971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 descr="13599.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1" y="0"/>
            <a:ext cx="364156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13599.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641566" y="0"/>
            <a:ext cx="312134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 descr="13599.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62909" y="0"/>
            <a:ext cx="364156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838672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Jacaranda_in_Blossom.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 y="0"/>
            <a:ext cx="364156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Jacaranda_in_Blossom.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41566" y="0"/>
            <a:ext cx="312134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 descr="Jacaranda_in_Blossom.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62909" y="0"/>
            <a:ext cx="364156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iov1162.wav">
            <a:hlinkClick r:id="" action="ppaction://media"/>
          </p:cNvPr>
          <p:cNvPicPr>
            <a:picLocks noRot="1" noChangeAspect="1"/>
          </p:cNvPicPr>
          <p:nvPr>
            <a:wavAudioFile r:embed="rId1" name="Giovanni Marradi - Lysistrata.wav"/>
          </p:nvPr>
        </p:nvPicPr>
        <p:blipFill>
          <a:blip r:embed="rId6">
            <a:extLst>
              <a:ext uri="{28A0092B-C50C-407E-A947-70E740481C1C}">
                <a14:useLocalDpi xmlns:a14="http://schemas.microsoft.com/office/drawing/2010/main" val="0"/>
              </a:ext>
            </a:extLst>
          </a:blip>
          <a:srcRect/>
          <a:stretch>
            <a:fillRect/>
          </a:stretch>
        </p:blipFill>
        <p:spPr bwMode="auto">
          <a:xfrm>
            <a:off x="-1213854" y="6613527"/>
            <a:ext cx="2781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095407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5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922317" y="2478993"/>
            <a:ext cx="396119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decocción de las hojas del jacarandá tiene uso medicinal, como antiséptico y antibacteriano. La corteza es astringente, aunque no en dosis que admitan su uso industrial. Tanto la flor como el árbol son el símbolo más representativo del estado mexicano de </a:t>
            </a:r>
            <a:r>
              <a:rPr lang="es-ES" altLang="es-ES" sz="2400" b="1" i="1" dirty="0" smtClean="0">
                <a:solidFill>
                  <a:srgbClr val="00B0F0"/>
                </a:solidFill>
                <a:latin typeface="+mj-lt"/>
              </a:rPr>
              <a:t>Aguascalientes</a:t>
            </a:r>
            <a:endParaRPr lang="es-ES" altLang="es-ES" sz="2400" b="1" i="1" dirty="0">
              <a:solidFill>
                <a:srgbClr val="00B0F0"/>
              </a:solidFill>
              <a:latin typeface="+mj-lt"/>
            </a:endParaRPr>
          </a:p>
        </p:txBody>
      </p:sp>
      <p:pic>
        <p:nvPicPr>
          <p:cNvPr id="7" name="Picture 2" descr="Resultado de imagen de jacaranda 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16983" y="-171400"/>
            <a:ext cx="5544623" cy="72728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54575" y="5599003"/>
            <a:ext cx="1639337" cy="1366752"/>
          </a:xfrm>
          <a:prstGeom prst="rect">
            <a:avLst/>
          </a:prstGeom>
          <a:noFill/>
        </p:spPr>
      </p:pic>
      <p:pic>
        <p:nvPicPr>
          <p:cNvPr id="6" name="Picture 2" descr="Resultado de imagen de jacaranda 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737194" y="116632"/>
            <a:ext cx="2650615" cy="2362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n relacionada"/>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5274244" y="0"/>
            <a:ext cx="51302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326919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8"/>
                                        </p:tgtEl>
                                      </p:cBhvr>
                                    </p:animEffect>
                                    <p:set>
                                      <p:cBhvr>
                                        <p:cTn id="12"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SAM_0564.JPG"/>
          <p:cNvPicPr>
            <a:picLocks noChangeAspect="1"/>
          </p:cNvPicPr>
          <p:nvPr/>
        </p:nvPicPr>
        <p:blipFill>
          <a:blip r:embed="rId2" cstate="email">
            <a:lum contrast="20000"/>
            <a:extLst>
              <a:ext uri="{28A0092B-C50C-407E-A947-70E740481C1C}">
                <a14:useLocalDpi xmlns:a14="http://schemas.microsoft.com/office/drawing/2010/main"/>
              </a:ext>
            </a:extLst>
          </a:blip>
          <a:srcRect/>
          <a:stretch>
            <a:fillRect/>
          </a:stretch>
        </p:blipFill>
        <p:spPr bwMode="auto">
          <a:xfrm>
            <a:off x="0"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SAM_0564.JPG"/>
          <p:cNvPicPr>
            <a:picLocks noChangeAspect="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a:off x="5202237"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732582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Jacaranda-Trees-in-Pretoria-Central.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0"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Jacaranda-Trees-in-Pretoria-Central.jpg"/>
          <p:cNvPicPr>
            <a:picLocks noChangeAspect="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354969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descr="misc 006.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1" y="2"/>
            <a:ext cx="3641566"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misc 006.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641566" y="2"/>
            <a:ext cx="3121343"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 descr="misc 006.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62909" y="7940"/>
            <a:ext cx="3641566"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49617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6110222.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16110222.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02237"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198378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actrees2-017-1024x836.jpg"/>
          <p:cNvPicPr>
            <a:picLocks noChangeAspect="1"/>
          </p:cNvPicPr>
          <p:nvPr/>
        </p:nvPicPr>
        <p:blipFill>
          <a:blip r:embed="rId2" cstate="email">
            <a:lum contrast="20000"/>
            <a:extLst>
              <a:ext uri="{28A0092B-C50C-407E-A947-70E740481C1C}">
                <a14:useLocalDpi xmlns:a14="http://schemas.microsoft.com/office/drawing/2010/main"/>
              </a:ext>
            </a:extLst>
          </a:blip>
          <a:srcRect/>
          <a:stretch>
            <a:fillRect/>
          </a:stretch>
        </p:blipFill>
        <p:spPr bwMode="auto">
          <a:xfrm>
            <a:off x="0"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jactrees2-017-1024x836.jpg"/>
          <p:cNvPicPr>
            <a:picLocks noChangeAspect="1"/>
          </p:cNvPicPr>
          <p:nvPr/>
        </p:nvPicPr>
        <p:blipFill>
          <a:blip r:embed="rId3" cstate="email">
            <a:lum contrast="20000"/>
            <a:extLst>
              <a:ext uri="{28A0092B-C50C-407E-A947-70E740481C1C}">
                <a14:useLocalDpi xmlns:a14="http://schemas.microsoft.com/office/drawing/2010/main"/>
              </a:ext>
            </a:extLst>
          </a:blip>
          <a:srcRect/>
          <a:stretch>
            <a:fillRect/>
          </a:stretch>
        </p:blipFill>
        <p:spPr bwMode="auto">
          <a:xfrm>
            <a:off x="5202237" y="0"/>
            <a:ext cx="5202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113327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2995025114_d3203b3d2a_b.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2995025114_d3203b3d2a_b.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2995025114_d3203b3d2a_b.jpg"/>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525228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JacarandaWooroolinAustralia.jpg"/>
          <p:cNvPicPr>
            <a:picLocks noChangeAspect="1"/>
          </p:cNvPicPr>
          <p:nvPr/>
        </p:nvPicPr>
        <p:blipFill>
          <a:blip r:embed="rId2" cstate="email">
            <a:lum contrast="10000"/>
            <a:extLst>
              <a:ext uri="{28A0092B-C50C-407E-A947-70E740481C1C}">
                <a14:useLocalDpi xmlns:a14="http://schemas.microsoft.com/office/drawing/2010/main"/>
              </a:ext>
            </a:extLst>
          </a:blip>
          <a:srcRect/>
          <a:stretch>
            <a:fillRect/>
          </a:stretch>
        </p:blipFill>
        <p:spPr bwMode="auto">
          <a:xfrm>
            <a:off x="0" y="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JacarandaWooroolinAustralia.jpg"/>
          <p:cNvPicPr>
            <a:picLocks noChangeAspect="1"/>
          </p:cNvPicPr>
          <p:nvPr/>
        </p:nvPicPr>
        <p:blipFill>
          <a:blip r:embed="rId3" cstate="email">
            <a:lum contrast="10000"/>
            <a:extLst>
              <a:ext uri="{28A0092B-C50C-407E-A947-70E740481C1C}">
                <a14:useLocalDpi xmlns:a14="http://schemas.microsoft.com/office/drawing/2010/main"/>
              </a:ext>
            </a:extLst>
          </a:blip>
          <a:srcRect/>
          <a:stretch>
            <a:fillRect/>
          </a:stretch>
        </p:blipFill>
        <p:spPr bwMode="auto">
          <a:xfrm>
            <a:off x="0" y="342900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 descr="JacarandaWooroolinAustralia.jpg"/>
          <p:cNvPicPr>
            <a:picLocks noChangeAspect="1"/>
          </p:cNvPicPr>
          <p:nvPr/>
        </p:nvPicPr>
        <p:blipFill>
          <a:blip r:embed="rId4" cstate="email">
            <a:lum contrast="10000"/>
            <a:extLst>
              <a:ext uri="{28A0092B-C50C-407E-A947-70E740481C1C}">
                <a14:useLocalDpi xmlns:a14="http://schemas.microsoft.com/office/drawing/2010/main"/>
              </a:ext>
            </a:extLst>
          </a:blip>
          <a:srcRect/>
          <a:stretch>
            <a:fillRect/>
          </a:stretch>
        </p:blipFill>
        <p:spPr bwMode="auto">
          <a:xfrm>
            <a:off x="5202237" y="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descr="JacarandaWooroolinAustralia.jpg"/>
          <p:cNvPicPr>
            <a:picLocks noChangeAspect="1"/>
          </p:cNvPicPr>
          <p:nvPr/>
        </p:nvPicPr>
        <p:blipFill>
          <a:blip r:embed="rId5" cstate="email">
            <a:lum contrast="10000"/>
            <a:extLst>
              <a:ext uri="{28A0092B-C50C-407E-A947-70E740481C1C}">
                <a14:useLocalDpi xmlns:a14="http://schemas.microsoft.com/office/drawing/2010/main"/>
              </a:ext>
            </a:extLst>
          </a:blip>
          <a:srcRect/>
          <a:stretch>
            <a:fillRect/>
          </a:stretch>
        </p:blipFill>
        <p:spPr bwMode="auto">
          <a:xfrm>
            <a:off x="5202237" y="3429000"/>
            <a:ext cx="520223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143086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Resultado de imagen de jacaranda 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6054" y="0"/>
            <a:ext cx="1052696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920705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Jacaranda_resize.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Jacaranda_resize.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Jacaranda_resize.jpg"/>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615366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6210349" y="487025"/>
            <a:ext cx="3961198" cy="637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B0F0"/>
                </a:solidFill>
                <a:latin typeface="+mj-lt"/>
              </a:rPr>
              <a:t>Por su </a:t>
            </a:r>
            <a:r>
              <a:rPr lang="es-ES" altLang="es-ES" sz="2400" b="1" i="1" dirty="0">
                <a:solidFill>
                  <a:srgbClr val="00B0F0"/>
                </a:solidFill>
                <a:latin typeface="+mj-lt"/>
              </a:rPr>
              <a:t>aspecto, los jacarandás son interesantes en jardinería. El jacarandá más típico es el Jacaranda mimosifolia, árbol caducifolio de gran porte con frondosa copa que se cultiva ornamentalmente en plazas, parques y jardines del mundo entero en climas cálidos o templados. Otra especie cultivada extensamente es la copaya (Jacaranda copaia), cuya madera es importante para la construcción, debido a la longitud de su tronco.</a:t>
            </a:r>
          </a:p>
          <a:p>
            <a:pPr algn="ctr" fontAlgn="base">
              <a:spcBef>
                <a:spcPct val="0"/>
              </a:spcBef>
              <a:spcAft>
                <a:spcPct val="0"/>
              </a:spcAft>
            </a:pPr>
            <a:endParaRPr lang="es-ES" altLang="es-ES" sz="2400" b="1" i="1" dirty="0">
              <a:solidFill>
                <a:srgbClr val="00B0F0"/>
              </a:solidFill>
              <a:latin typeface="+mj-lt"/>
            </a:endParaRPr>
          </a:p>
        </p:txBody>
      </p:sp>
      <p:pic>
        <p:nvPicPr>
          <p:cNvPr id="4" name="Picture 2" descr="Resultado de imagen de jacaranda 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6055" y="-31714"/>
            <a:ext cx="5280299" cy="68897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70189" y="5661248"/>
            <a:ext cx="1639337" cy="1366752"/>
          </a:xfrm>
          <a:prstGeom prst="rect">
            <a:avLst/>
          </a:prstGeom>
          <a:noFill/>
        </p:spPr>
      </p:pic>
      <p:pic>
        <p:nvPicPr>
          <p:cNvPr id="6"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274244" y="0"/>
            <a:ext cx="51302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04860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6"/>
                                        </p:tgtEl>
                                      </p:cBhvr>
                                    </p:animEffect>
                                    <p:set>
                                      <p:cBhvr>
                                        <p:cTn id="12"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SC00772.JPG"/>
          <p:cNvPicPr>
            <a:picLocks noChangeAspect="1"/>
          </p:cNvPicPr>
          <p:nvPr/>
        </p:nvPicPr>
        <p:blipFill>
          <a:blip r:embed="rId2" cstate="email">
            <a:lum contrast="30000"/>
            <a:extLst>
              <a:ext uri="{28A0092B-C50C-407E-A947-70E740481C1C}">
                <a14:useLocalDpi xmlns:a14="http://schemas.microsoft.com/office/drawing/2010/main"/>
              </a:ext>
            </a:extLst>
          </a:blip>
          <a:srcRect/>
          <a:stretch>
            <a:fillRect/>
          </a:stretch>
        </p:blipFill>
        <p:spPr bwMode="auto">
          <a:xfrm>
            <a:off x="0"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DSC00772.JPG"/>
          <p:cNvPicPr>
            <a:picLocks noChangeAspect="1"/>
          </p:cNvPicPr>
          <p:nvPr/>
        </p:nvPicPr>
        <p:blipFill>
          <a:blip r:embed="rId3" cstate="email">
            <a:lum contrast="30000"/>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DSC00772.JPG"/>
          <p:cNvPicPr>
            <a:picLocks noChangeAspect="1"/>
          </p:cNvPicPr>
          <p:nvPr/>
        </p:nvPicPr>
        <p:blipFill>
          <a:blip r:embed="rId4">
            <a:lum contrast="30000"/>
            <a:extLst>
              <a:ext uri="{28A0092B-C50C-407E-A947-70E740481C1C}">
                <a14:useLocalDpi xmlns:a14="http://schemas.microsoft.com/office/drawing/2010/main"/>
              </a:ext>
            </a:extLst>
          </a:blip>
          <a:srcRect/>
          <a:stretch>
            <a:fillRect/>
          </a:stretch>
        </p:blipFill>
        <p:spPr bwMode="auto">
          <a:xfrm>
            <a:off x="0" y="0"/>
            <a:ext cx="1040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158107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072ed.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 descr="072ed.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429000"/>
            <a:ext cx="104044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895682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44475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39600" y="34756"/>
            <a:ext cx="1040447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400" y="3389412"/>
            <a:ext cx="6858000" cy="7920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35877" y="3389412"/>
            <a:ext cx="6858000" cy="7920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6"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6" y="6783316"/>
            <a:ext cx="1040447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6838" y="5464903"/>
            <a:ext cx="685613"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1485" y="1130326"/>
            <a:ext cx="40627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18261" y="741974"/>
            <a:ext cx="3980415"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18 de marzo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22:07</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42885" y="5210969"/>
            <a:ext cx="2285748"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0447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40447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4303" y="0"/>
            <a:ext cx="554905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40447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3"/>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00559" y="4724402"/>
            <a:ext cx="3034639"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6094" y="4191000"/>
            <a:ext cx="2687823"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95310" y="4876800"/>
            <a:ext cx="138726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0" y="29718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35052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40386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572000"/>
            <a:ext cx="606928"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sndAc>
      <p:stSnd loop="1">
        <p:snd r:embed="rId2" name="night_and_day.wav"/>
      </p:stSnd>
    </p:sndAc>
  </p:transition>
  <p:timing>
    <p:tnLst>
      <p:par>
        <p:cTn id="1" dur="indefinite" restart="never" nodeType="tmRoot"/>
      </p:par>
    </p:tnLst>
  </p:timing>
</p:sld>
</file>

<file path=ppt/theme/theme1.xml><?xml version="1.0" encoding="utf-8"?>
<a:theme xmlns:a="http://schemas.openxmlformats.org/drawingml/2006/main" name="JACARANDA  N.º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JACARANDA  N.º2</Template>
  <TotalTime>10</TotalTime>
  <Words>220</Words>
  <Application>Microsoft Office PowerPoint</Application>
  <PresentationFormat>Personalizado</PresentationFormat>
  <Paragraphs>14</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JACARANDA  N.º2</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2020-03-18T21:07:47Z</dcterms:created>
  <dcterms:modified xsi:type="dcterms:W3CDTF">2020-03-18T21:18:33Z</dcterms:modified>
</cp:coreProperties>
</file>