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9"/>
  </p:notesMasterIdLst>
  <p:sldIdLst>
    <p:sldId id="272" r:id="rId3"/>
    <p:sldId id="281" r:id="rId4"/>
    <p:sldId id="262" r:id="rId5"/>
    <p:sldId id="283" r:id="rId6"/>
    <p:sldId id="271" r:id="rId7"/>
    <p:sldId id="282" r:id="rId8"/>
    <p:sldId id="284" r:id="rId9"/>
    <p:sldId id="268" r:id="rId10"/>
    <p:sldId id="264" r:id="rId11"/>
    <p:sldId id="279" r:id="rId12"/>
    <p:sldId id="266" r:id="rId13"/>
    <p:sldId id="256" r:id="rId14"/>
    <p:sldId id="257" r:id="rId15"/>
    <p:sldId id="269" r:id="rId16"/>
    <p:sldId id="267" r:id="rId17"/>
    <p:sldId id="278" r:id="rId18"/>
    <p:sldId id="270" r:id="rId19"/>
    <p:sldId id="259" r:id="rId20"/>
    <p:sldId id="258" r:id="rId21"/>
    <p:sldId id="260" r:id="rId22"/>
    <p:sldId id="263" r:id="rId23"/>
    <p:sldId id="261" r:id="rId24"/>
    <p:sldId id="280" r:id="rId25"/>
    <p:sldId id="285" r:id="rId26"/>
    <p:sldId id="276" r:id="rId27"/>
    <p:sldId id="286" r:id="rId2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K9UD8cuTvgbB8E4co/LYzA==" hashData="GWYEr5t2oP5WpRUbatHG5LYUl2I="/>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98" autoAdjust="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D03F3E1-731E-41D3-808A-A4D06A72417A}" type="datetimeFigureOut">
              <a:rPr lang="es-ES" smtClean="0"/>
              <a:pPr/>
              <a:t>15/03/2015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FC7FB30-41F1-42F2-AFA9-5748F87E5710}"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29A852C-A990-4030-B99E-252D925CF900}" type="datetimeFigureOut">
              <a:rPr lang="es-ES" smtClean="0"/>
              <a:pPr/>
              <a:t>15/03/2015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C8DAD6D-516F-4F00-9DA8-1B702C362FC9}" type="slidenum">
              <a:rPr lang="es-ES" smtClean="0"/>
              <a:pPr/>
              <a:t>‹Nº›</a:t>
            </a:fld>
            <a:endParaRPr lang="es-ES"/>
          </a:p>
        </p:txBody>
      </p:sp>
    </p:spTree>
  </p:cSld>
  <p:clrMapOvr>
    <a:masterClrMapping/>
  </p:clrMapOvr>
  <p:transition spd="med" advTm="8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29A852C-A990-4030-B99E-252D925CF900}" type="datetimeFigureOut">
              <a:rPr lang="es-ES" smtClean="0"/>
              <a:pPr/>
              <a:t>15/03/2015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C8DAD6D-516F-4F00-9DA8-1B702C362FC9}" type="slidenum">
              <a:rPr lang="es-ES" smtClean="0"/>
              <a:pPr/>
              <a:t>‹Nº›</a:t>
            </a:fld>
            <a:endParaRPr lang="es-ES"/>
          </a:p>
        </p:txBody>
      </p:sp>
    </p:spTree>
  </p:cSld>
  <p:clrMapOvr>
    <a:masterClrMapping/>
  </p:clrMapOvr>
  <p:transition spd="med" advTm="8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29A852C-A990-4030-B99E-252D925CF900}" type="datetimeFigureOut">
              <a:rPr lang="es-ES" smtClean="0"/>
              <a:pPr/>
              <a:t>15/03/2015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C8DAD6D-516F-4F00-9DA8-1B702C362FC9}" type="slidenum">
              <a:rPr lang="es-ES" smtClean="0"/>
              <a:pPr/>
              <a:t>‹Nº›</a:t>
            </a:fld>
            <a:endParaRPr lang="es-ES"/>
          </a:p>
        </p:txBody>
      </p:sp>
    </p:spTree>
  </p:cSld>
  <p:clrMapOvr>
    <a:masterClrMapping/>
  </p:clrMapOvr>
  <p:transition spd="med" advTm="8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29A852C-A990-4030-B99E-252D925CF900}" type="datetimeFigureOut">
              <a:rPr lang="es-ES" smtClean="0"/>
              <a:pPr/>
              <a:t>15/03/2015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C8DAD6D-516F-4F00-9DA8-1B702C362FC9}" type="slidenum">
              <a:rPr lang="es-ES" smtClean="0"/>
              <a:pPr/>
              <a:t>‹Nº›</a:t>
            </a:fld>
            <a:endParaRPr lang="es-ES"/>
          </a:p>
        </p:txBody>
      </p:sp>
    </p:spTree>
  </p:cSld>
  <p:clrMapOvr>
    <a:masterClrMapping/>
  </p:clrMapOvr>
  <p:transition spd="med" advTm="8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29A852C-A990-4030-B99E-252D925CF900}" type="datetimeFigureOut">
              <a:rPr lang="es-ES" smtClean="0"/>
              <a:pPr/>
              <a:t>15/03/2015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C8DAD6D-516F-4F00-9DA8-1B702C362FC9}" type="slidenum">
              <a:rPr lang="es-ES" smtClean="0"/>
              <a:pPr/>
              <a:t>‹Nº›</a:t>
            </a:fld>
            <a:endParaRPr lang="es-ES"/>
          </a:p>
        </p:txBody>
      </p:sp>
    </p:spTree>
  </p:cSld>
  <p:clrMapOvr>
    <a:masterClrMapping/>
  </p:clrMapOvr>
  <p:transition spd="med" advTm="8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29A852C-A990-4030-B99E-252D925CF900}" type="datetimeFigureOut">
              <a:rPr lang="es-ES" smtClean="0"/>
              <a:pPr/>
              <a:t>15/03/2015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C8DAD6D-516F-4F00-9DA8-1B702C362FC9}" type="slidenum">
              <a:rPr lang="es-ES" smtClean="0"/>
              <a:pPr/>
              <a:t>‹Nº›</a:t>
            </a:fld>
            <a:endParaRPr lang="es-ES"/>
          </a:p>
        </p:txBody>
      </p:sp>
    </p:spTree>
  </p:cSld>
  <p:clrMapOvr>
    <a:masterClrMapping/>
  </p:clrMapOvr>
  <p:transition spd="med" advTm="8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29A852C-A990-4030-B99E-252D925CF900}" type="datetimeFigureOut">
              <a:rPr lang="es-ES" smtClean="0"/>
              <a:pPr/>
              <a:t>15/03/2015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C8DAD6D-516F-4F00-9DA8-1B702C362FC9}" type="slidenum">
              <a:rPr lang="es-ES" smtClean="0"/>
              <a:pPr/>
              <a:t>‹Nº›</a:t>
            </a:fld>
            <a:endParaRPr lang="es-ES"/>
          </a:p>
        </p:txBody>
      </p:sp>
    </p:spTree>
  </p:cSld>
  <p:clrMapOvr>
    <a:masterClrMapping/>
  </p:clrMapOvr>
  <p:transition spd="med" advTm="8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29A852C-A990-4030-B99E-252D925CF900}" type="datetimeFigureOut">
              <a:rPr lang="es-ES" smtClean="0"/>
              <a:pPr/>
              <a:t>15/03/2015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C8DAD6D-516F-4F00-9DA8-1B702C362FC9}" type="slidenum">
              <a:rPr lang="es-ES" smtClean="0"/>
              <a:pPr/>
              <a:t>‹Nº›</a:t>
            </a:fld>
            <a:endParaRPr lang="es-ES"/>
          </a:p>
        </p:txBody>
      </p:sp>
    </p:spTree>
  </p:cSld>
  <p:clrMapOvr>
    <a:masterClrMapping/>
  </p:clrMapOvr>
  <p:transition spd="med" advTm="8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29A852C-A990-4030-B99E-252D925CF900}" type="datetimeFigureOut">
              <a:rPr lang="es-ES" smtClean="0"/>
              <a:pPr/>
              <a:t>15/03/2015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C8DAD6D-516F-4F00-9DA8-1B702C362FC9}" type="slidenum">
              <a:rPr lang="es-ES" smtClean="0"/>
              <a:pPr/>
              <a:t>‹Nº›</a:t>
            </a:fld>
            <a:endParaRPr lang="es-ES"/>
          </a:p>
        </p:txBody>
      </p:sp>
    </p:spTree>
  </p:cSld>
  <p:clrMapOvr>
    <a:masterClrMapping/>
  </p:clrMapOvr>
  <p:transition spd="med" advTm="8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29A852C-A990-4030-B99E-252D925CF900}" type="datetimeFigureOut">
              <a:rPr lang="es-ES" smtClean="0"/>
              <a:pPr/>
              <a:t>15/03/2015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C8DAD6D-516F-4F00-9DA8-1B702C362FC9}" type="slidenum">
              <a:rPr lang="es-ES" smtClean="0"/>
              <a:pPr/>
              <a:t>‹Nº›</a:t>
            </a:fld>
            <a:endParaRPr lang="es-ES"/>
          </a:p>
        </p:txBody>
      </p:sp>
    </p:spTree>
  </p:cSld>
  <p:clrMapOvr>
    <a:masterClrMapping/>
  </p:clrMapOvr>
  <p:transition spd="med" advTm="8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29A852C-A990-4030-B99E-252D925CF900}" type="datetimeFigureOut">
              <a:rPr lang="es-ES" smtClean="0"/>
              <a:pPr/>
              <a:t>15/03/2015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C8DAD6D-516F-4F00-9DA8-1B702C362FC9}" type="slidenum">
              <a:rPr lang="es-ES" smtClean="0"/>
              <a:pPr/>
              <a:t>‹Nº›</a:t>
            </a:fld>
            <a:endParaRPr lang="es-ES"/>
          </a:p>
        </p:txBody>
      </p:sp>
    </p:spTree>
  </p:cSld>
  <p:clrMapOvr>
    <a:masterClrMapping/>
  </p:clrMapOvr>
  <p:transition spd="med" advTm="8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9A852C-A990-4030-B99E-252D925CF900}" type="datetimeFigureOut">
              <a:rPr lang="es-ES" smtClean="0"/>
              <a:pPr/>
              <a:t>15/03/2015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8DAD6D-516F-4F00-9DA8-1B702C362FC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8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26.jpeg"/></Relationships>
</file>

<file path=ppt/slides/_rels/slide26.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hyperlink" Target="https://vk.com/mispps" TargetMode="External"/><Relationship Id="rId3" Type="http://schemas.openxmlformats.org/officeDocument/2006/relationships/image" Target="../media/image27.png"/><Relationship Id="rId7" Type="http://schemas.openxmlformats.org/officeDocument/2006/relationships/hyperlink" Target="https://www.facebook.com/mispps" TargetMode="External"/><Relationship Id="rId12" Type="http://schemas.openxmlformats.org/officeDocument/2006/relationships/image" Target="../media/image3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9.png"/><Relationship Id="rId11" Type="http://schemas.openxmlformats.org/officeDocument/2006/relationships/hyperlink" Target="https://plus.google.com/+Mispps/" TargetMode="External"/><Relationship Id="rId5" Type="http://schemas.openxmlformats.org/officeDocument/2006/relationships/image" Target="../media/image28.png"/><Relationship Id="rId10" Type="http://schemas.openxmlformats.org/officeDocument/2006/relationships/image" Target="../media/image3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illusion-017"/>
          <p:cNvPicPr>
            <a:picLocks noChangeAspect="1" noChangeArrowheads="1" noCrop="1"/>
          </p:cNvPicPr>
          <p:nvPr/>
        </p:nvPicPr>
        <p:blipFill>
          <a:blip r:embed="rId4" cstate="print">
            <a:duotone>
              <a:prstClr val="black"/>
              <a:schemeClr val="accent2">
                <a:tint val="45000"/>
                <a:satMod val="400000"/>
              </a:schemeClr>
            </a:duotone>
          </a:blip>
          <a:srcRect/>
          <a:stretch>
            <a:fillRect/>
          </a:stretch>
        </p:blipFill>
        <p:spPr bwMode="auto">
          <a:xfrm>
            <a:off x="0" y="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755576" y="6093296"/>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899592" y="836712"/>
            <a:ext cx="7128792" cy="5201424"/>
          </a:xfrm>
          <a:prstGeom prst="rect">
            <a:avLst/>
          </a:prstGeom>
        </p:spPr>
        <p:txBody>
          <a:bodyPr wrap="square">
            <a:spAutoFit/>
          </a:bodyPr>
          <a:lstStyle/>
          <a:p>
            <a:pPr algn="ctr"/>
            <a:r>
              <a:rPr lang="es-ES" sz="166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Bernard MT Condensed" pitchFamily="18" charset="0"/>
              </a:rPr>
              <a:t>Isla basura</a:t>
            </a: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Tree>
  </p:cSld>
  <p:clrMapOvr>
    <a:masterClrMapping/>
  </p:clrMapOvr>
  <p:transition spd="med" advTm="10000">
    <p:dissolve/>
    <p:sndAc>
      <p:stSnd>
        <p:snd r:embed="rId3" name="frank sinatra - moon rive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p:cTn id="7"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9" fill="hold">
                            <p:stCondLst>
                              <p:cond delay="3000"/>
                            </p:stCondLst>
                            <p:childTnLst>
                              <p:par>
                                <p:cTn id="10" presetID="9" presetClass="emph" presetSubtype="0" nodeType="afterEffect">
                                  <p:stCondLst>
                                    <p:cond delay="0"/>
                                  </p:stCondLst>
                                  <p:childTnLst>
                                    <p:set>
                                      <p:cBhvr rctx="PPT">
                                        <p:cTn id="11" dur="indefinite"/>
                                        <p:tgtEl>
                                          <p:spTgt spid="18"/>
                                        </p:tgtEl>
                                        <p:attrNameLst>
                                          <p:attrName>style.opacity</p:attrName>
                                        </p:attrNameLst>
                                      </p:cBhvr>
                                      <p:to>
                                        <p:strVal val="0.5"/>
                                      </p:to>
                                    </p:set>
                                    <p:animEffect filter="image" prLst="opacity: 0.5">
                                      <p:cBhvr rctx="IE">
                                        <p:cTn id="12" dur="indefinite"/>
                                        <p:tgtEl>
                                          <p:spTgt spid="18"/>
                                        </p:tgtEl>
                                      </p:cBhvr>
                                    </p:animEffect>
                                  </p:childTnLst>
                                </p:cTn>
                              </p:par>
                              <p:par>
                                <p:cTn id="13" presetID="6" presetClass="exit" presetSubtype="32" fill="hold" nodeType="withEffect">
                                  <p:stCondLst>
                                    <p:cond delay="0"/>
                                  </p:stCondLst>
                                  <p:childTnLst>
                                    <p:animEffect transition="out" filter="circle(out)">
                                      <p:cBhvr>
                                        <p:cTn id="14" dur="5000"/>
                                        <p:tgtEl>
                                          <p:spTgt spid="18"/>
                                        </p:tgtEl>
                                      </p:cBhvr>
                                    </p:animEffect>
                                    <p:set>
                                      <p:cBhvr>
                                        <p:cTn id="15" dur="1" fill="hold">
                                          <p:stCondLst>
                                            <p:cond delay="4999"/>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mancha-de-basura-flotante-oceano-atlantico-580x315.jpg"/>
          <p:cNvPicPr>
            <a:picLocks noChangeAspect="1" noChangeArrowheads="1"/>
          </p:cNvPicPr>
          <p:nvPr/>
        </p:nvPicPr>
        <p:blipFill>
          <a:blip r:embed="rId2" cstate="print"/>
          <a:srcRect/>
          <a:stretch>
            <a:fillRect/>
          </a:stretch>
        </p:blipFill>
        <p:spPr bwMode="auto">
          <a:xfrm>
            <a:off x="0" y="0"/>
            <a:ext cx="9230610" cy="6858000"/>
          </a:xfrm>
          <a:prstGeom prst="rect">
            <a:avLst/>
          </a:prstGeom>
          <a:noFill/>
        </p:spPr>
      </p:pic>
    </p:spTree>
  </p:cSld>
  <p:clrMapOvr>
    <a:masterClrMapping/>
  </p:clrMapOvr>
  <p:transition spd="med" advTm="8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2">
                <a:tint val="45000"/>
                <a:satMod val="400000"/>
              </a:schemeClr>
            </a:duotone>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286000" y="1582341"/>
            <a:ext cx="6534472" cy="4524315"/>
          </a:xfrm>
          <a:prstGeom prst="rect">
            <a:avLst/>
          </a:prstGeom>
        </p:spPr>
        <p:txBody>
          <a:bodyPr wrap="square">
            <a:spAutoFit/>
          </a:bodyPr>
          <a:lstStyle/>
          <a:p>
            <a:r>
              <a:rPr lang="es-ES" sz="2400" i="1" dirty="0" smtClean="0">
                <a:solidFill>
                  <a:srgbClr val="FFFF00"/>
                </a:solidFill>
              </a:rPr>
              <a:t>Desde hace décadas, la mala gestión de basuras y residuos tierra adentro está formando acumulaciones de plástico en varios puntos del océano abierto, según un informe que publicó en 2011 la Agencia de Protección Ambiental de EEUU, </a:t>
            </a:r>
            <a:r>
              <a:rPr lang="es-ES" sz="2400" b="1" i="1" dirty="0" smtClean="0">
                <a:solidFill>
                  <a:srgbClr val="FFFF00"/>
                </a:solidFill>
              </a:rPr>
              <a:t>dando una de las primeras voces de alarma</a:t>
            </a:r>
            <a:r>
              <a:rPr lang="es-ES" sz="2400" i="1" dirty="0" smtClean="0">
                <a:solidFill>
                  <a:srgbClr val="FFFF00"/>
                </a:solidFill>
              </a:rPr>
              <a:t>. Hasta tal punto llega el problema que la que se ha formado en el océano Pacífico norte ya ha sido bautizada como la Gran Isla de Basura y algunos expertos hablan ya del séptimo continente. Se calcula que podría alcanzar un tamaño de más de tres veces la superficie de España.</a:t>
            </a:r>
            <a:endParaRPr lang="es-ES" sz="2400" i="1" dirty="0">
              <a:solidFill>
                <a:srgbClr val="FFFF00"/>
              </a:solidFill>
            </a:endParaRPr>
          </a:p>
        </p:txBody>
      </p:sp>
    </p:spTree>
  </p:cSld>
  <p:clrMapOvr>
    <a:masterClrMapping/>
  </p:clrMapOvr>
  <p:transition spd="med" advTm="3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mancha_de_basura_oceano.jpg"/>
          <p:cNvPicPr>
            <a:picLocks noChangeAspect="1" noChangeArrowheads="1"/>
          </p:cNvPicPr>
          <p:nvPr/>
        </p:nvPicPr>
        <p:blipFill>
          <a:blip r:embed="rId2" cstate="print"/>
          <a:srcRect/>
          <a:stretch>
            <a:fillRect/>
          </a:stretch>
        </p:blipFill>
        <p:spPr bwMode="auto">
          <a:xfrm>
            <a:off x="0" y="0"/>
            <a:ext cx="9174582" cy="6858000"/>
          </a:xfrm>
          <a:prstGeom prst="rect">
            <a:avLst/>
          </a:prstGeom>
          <a:noFill/>
        </p:spPr>
      </p:pic>
    </p:spTree>
  </p:cSld>
  <p:clrMapOvr>
    <a:masterClrMapping/>
  </p:clrMapOvr>
  <p:transition spd="med" advTm="8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2">
                <a:tint val="45000"/>
                <a:satMod val="400000"/>
              </a:schemeClr>
            </a:duotone>
          </a:blip>
          <a:srcRect/>
          <a:stretch>
            <a:fillRect/>
          </a:stretch>
        </p:blipFill>
        <p:spPr bwMode="auto">
          <a:xfrm>
            <a:off x="0" y="0"/>
            <a:ext cx="9144000" cy="6877050"/>
          </a:xfrm>
          <a:prstGeom prst="rect">
            <a:avLst/>
          </a:prstGeom>
          <a:noFill/>
          <a:ln w="9525">
            <a:noFill/>
            <a:miter lim="800000"/>
            <a:headEnd/>
            <a:tailEnd/>
          </a:ln>
        </p:spPr>
      </p:pic>
      <p:pic>
        <p:nvPicPr>
          <p:cNvPr id="28674" name="Picture 2" descr="C:\Documents and Settings\Dell\Escritorio\plastic-soup-pacific-ocean-more-than-green_2-650x417.jpg"/>
          <p:cNvPicPr>
            <a:picLocks noChangeAspect="1" noChangeArrowheads="1"/>
          </p:cNvPicPr>
          <p:nvPr/>
        </p:nvPicPr>
        <p:blipFill>
          <a:blip r:embed="rId3" cstate="print"/>
          <a:srcRect/>
          <a:stretch>
            <a:fillRect/>
          </a:stretch>
        </p:blipFill>
        <p:spPr bwMode="auto">
          <a:xfrm>
            <a:off x="611560" y="692696"/>
            <a:ext cx="7920157" cy="5629670"/>
          </a:xfrm>
          <a:prstGeom prst="rect">
            <a:avLst/>
          </a:prstGeom>
          <a:noFill/>
        </p:spPr>
      </p:pic>
    </p:spTree>
  </p:cSld>
  <p:clrMapOvr>
    <a:masterClrMapping/>
  </p:clrMapOvr>
  <p:transition spd="med"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2">
                <a:tint val="45000"/>
                <a:satMod val="400000"/>
              </a:schemeClr>
            </a:duotone>
          </a:blip>
          <a:srcRect/>
          <a:stretch>
            <a:fillRect/>
          </a:stretch>
        </p:blipFill>
        <p:spPr bwMode="auto">
          <a:xfrm>
            <a:off x="0" y="0"/>
            <a:ext cx="9144000" cy="6877050"/>
          </a:xfrm>
          <a:prstGeom prst="rect">
            <a:avLst/>
          </a:prstGeom>
          <a:noFill/>
          <a:ln w="9525">
            <a:noFill/>
            <a:miter lim="800000"/>
            <a:headEnd/>
            <a:tailEnd/>
          </a:ln>
        </p:spPr>
      </p:pic>
      <p:pic>
        <p:nvPicPr>
          <p:cNvPr id="6146" name="Picture 2" descr="C:\Documents and Settings\Dell\Escritorio\BASURA EN EL PACIFICO_3.jpg"/>
          <p:cNvPicPr>
            <a:picLocks noChangeAspect="1" noChangeArrowheads="1"/>
          </p:cNvPicPr>
          <p:nvPr/>
        </p:nvPicPr>
        <p:blipFill>
          <a:blip r:embed="rId3" cstate="print"/>
          <a:srcRect/>
          <a:stretch>
            <a:fillRect/>
          </a:stretch>
        </p:blipFill>
        <p:spPr bwMode="auto">
          <a:xfrm>
            <a:off x="467544" y="836712"/>
            <a:ext cx="8345626" cy="5216016"/>
          </a:xfrm>
          <a:prstGeom prst="rect">
            <a:avLst/>
          </a:prstGeom>
          <a:noFill/>
        </p:spPr>
      </p:pic>
    </p:spTree>
  </p:cSld>
  <p:clrMapOvr>
    <a:masterClrMapping/>
  </p:clrMapOvr>
  <p:transition spd="med"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tsunami-debris-630x258.png"/>
          <p:cNvPicPr>
            <a:picLocks noChangeAspect="1" noChangeArrowheads="1"/>
          </p:cNvPicPr>
          <p:nvPr/>
        </p:nvPicPr>
        <p:blipFill>
          <a:blip r:embed="rId2" cstate="print"/>
          <a:srcRect/>
          <a:stretch>
            <a:fillRect/>
          </a:stretch>
        </p:blipFill>
        <p:spPr bwMode="auto">
          <a:xfrm>
            <a:off x="0" y="0"/>
            <a:ext cx="9241561" cy="6858000"/>
          </a:xfrm>
          <a:prstGeom prst="rect">
            <a:avLst/>
          </a:prstGeom>
          <a:noFill/>
        </p:spPr>
      </p:pic>
    </p:spTree>
  </p:cSld>
  <p:clrMapOvr>
    <a:masterClrMapping/>
  </p:clrMapOvr>
  <p:transition spd="med" advTm="8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2">
                <a:tint val="45000"/>
                <a:satMod val="400000"/>
              </a:schemeClr>
            </a:duotone>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979712" y="1700808"/>
            <a:ext cx="6606480" cy="4524315"/>
          </a:xfrm>
          <a:prstGeom prst="rect">
            <a:avLst/>
          </a:prstGeom>
        </p:spPr>
        <p:txBody>
          <a:bodyPr wrap="square">
            <a:spAutoFit/>
          </a:bodyPr>
          <a:lstStyle/>
          <a:p>
            <a:r>
              <a:rPr lang="es-ES" i="1" dirty="0" smtClean="0">
                <a:solidFill>
                  <a:srgbClr val="FFFF00"/>
                </a:solidFill>
              </a:rPr>
              <a:t>La </a:t>
            </a:r>
            <a:r>
              <a:rPr lang="es-ES" b="1" i="1" dirty="0" smtClean="0">
                <a:solidFill>
                  <a:srgbClr val="FFFF00"/>
                </a:solidFill>
              </a:rPr>
              <a:t>Sopa de plástico</a:t>
            </a:r>
            <a:r>
              <a:rPr lang="es-ES" i="1" dirty="0" smtClean="0">
                <a:solidFill>
                  <a:srgbClr val="FFFF00"/>
                </a:solidFill>
              </a:rPr>
              <a:t>, también conocida como </a:t>
            </a:r>
            <a:r>
              <a:rPr lang="es-ES" b="1" i="1" dirty="0" smtClean="0">
                <a:solidFill>
                  <a:srgbClr val="FFFF00"/>
                </a:solidFill>
              </a:rPr>
              <a:t>Sopa de basura</a:t>
            </a:r>
            <a:r>
              <a:rPr lang="es-ES" i="1" dirty="0" smtClean="0">
                <a:solidFill>
                  <a:srgbClr val="FFFF00"/>
                </a:solidFill>
              </a:rPr>
              <a:t>, </a:t>
            </a:r>
            <a:r>
              <a:rPr lang="es-ES" b="1" i="1" dirty="0" smtClean="0">
                <a:solidFill>
                  <a:srgbClr val="FFFF00"/>
                </a:solidFill>
              </a:rPr>
              <a:t>Sopa tóxica</a:t>
            </a:r>
            <a:r>
              <a:rPr lang="es-ES" i="1" dirty="0" smtClean="0">
                <a:solidFill>
                  <a:srgbClr val="FFFF00"/>
                </a:solidFill>
              </a:rPr>
              <a:t>, </a:t>
            </a:r>
            <a:r>
              <a:rPr lang="es-ES" b="1" i="1" dirty="0" smtClean="0">
                <a:solidFill>
                  <a:srgbClr val="FFFF00"/>
                </a:solidFill>
              </a:rPr>
              <a:t>Gran mancha de basura del Pacífico</a:t>
            </a:r>
            <a:r>
              <a:rPr lang="es-ES" i="1" dirty="0" smtClean="0">
                <a:solidFill>
                  <a:srgbClr val="FFFF00"/>
                </a:solidFill>
              </a:rPr>
              <a:t>, </a:t>
            </a:r>
            <a:r>
              <a:rPr lang="es-ES" b="1" i="1" dirty="0" smtClean="0">
                <a:solidFill>
                  <a:srgbClr val="FFFF00"/>
                </a:solidFill>
              </a:rPr>
              <a:t>Gran zona de basura del Pacífico,</a:t>
            </a:r>
            <a:r>
              <a:rPr lang="es-ES" i="1" dirty="0" smtClean="0">
                <a:solidFill>
                  <a:srgbClr val="FFFF00"/>
                </a:solidFill>
              </a:rPr>
              <a:t> </a:t>
            </a:r>
            <a:r>
              <a:rPr lang="es-ES" b="1" i="1" dirty="0" smtClean="0">
                <a:solidFill>
                  <a:srgbClr val="FFFF00"/>
                </a:solidFill>
              </a:rPr>
              <a:t>Remolino de basura del Pacífico</a:t>
            </a:r>
            <a:r>
              <a:rPr lang="es-ES" i="1" dirty="0" smtClean="0">
                <a:solidFill>
                  <a:srgbClr val="FFFF00"/>
                </a:solidFill>
              </a:rPr>
              <a:t> y otros nombres similares, es una zona completamente cubierta de desechos marinos en el centro del océano Pacífico Norte y tiene un tamaño de unos 1.400.000 km². Es por eso que en algunos círculos lo llaman el séptimo continente, porque es más grande que muchos países del mundo.</a:t>
            </a:r>
          </a:p>
          <a:p>
            <a:r>
              <a:rPr lang="es-ES" i="1" dirty="0" smtClean="0">
                <a:solidFill>
                  <a:srgbClr val="FFFF00"/>
                </a:solidFill>
              </a:rPr>
              <a:t>Esta isla de basura está compuesta principalmente por plástico pero también hay pesticidas, sustancias tóxicas y otros desechos atrapados en las corrientes del giro del Pacífico Norte (formado por un vórtice de corrientes oceánicas). El 80% de toda la basura proviene de zonas terrestres y tan solo el 20% de los desechos de los barcos, de lo cual se deduce que esta isla se ha formado principalmente por la falta de concienciación global en términos de vertido y reciclaje de residuos plásticos.</a:t>
            </a:r>
            <a:endParaRPr lang="es-ES" i="1" dirty="0">
              <a:solidFill>
                <a:srgbClr val="FFFF00"/>
              </a:solidFill>
            </a:endParaRPr>
          </a:p>
        </p:txBody>
      </p:sp>
    </p:spTree>
  </p:cSld>
  <p:clrMapOvr>
    <a:masterClrMapping/>
  </p:clrMapOvr>
  <p:transition spd="med" advTm="4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1" descr="C:\Documents and Settings\Dell\Escritorio\14041549166314_464x0.jpg"/>
          <p:cNvPicPr>
            <a:picLocks noChangeAspect="1" noChangeArrowheads="1"/>
          </p:cNvPicPr>
          <p:nvPr/>
        </p:nvPicPr>
        <p:blipFill>
          <a:blip r:embed="rId2" cstate="print"/>
          <a:srcRect/>
          <a:stretch>
            <a:fillRect/>
          </a:stretch>
        </p:blipFill>
        <p:spPr bwMode="auto">
          <a:xfrm>
            <a:off x="-1" y="0"/>
            <a:ext cx="9153091" cy="6858000"/>
          </a:xfrm>
          <a:prstGeom prst="rect">
            <a:avLst/>
          </a:prstGeom>
          <a:noFill/>
        </p:spPr>
      </p:pic>
    </p:spTree>
  </p:cSld>
  <p:clrMapOvr>
    <a:masterClrMapping/>
  </p:clrMapOvr>
  <p:transition spd="med" advTm="8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imagen-11842243-21.jpg"/>
          <p:cNvPicPr>
            <a:picLocks noChangeAspect="1" noChangeArrowheads="1"/>
          </p:cNvPicPr>
          <p:nvPr/>
        </p:nvPicPr>
        <p:blipFill>
          <a:blip r:embed="rId2" cstate="print"/>
          <a:srcRect/>
          <a:stretch>
            <a:fillRect/>
          </a:stretch>
        </p:blipFill>
        <p:spPr bwMode="auto">
          <a:xfrm>
            <a:off x="0" y="0"/>
            <a:ext cx="9162256" cy="6858000"/>
          </a:xfrm>
          <a:prstGeom prst="rect">
            <a:avLst/>
          </a:prstGeom>
          <a:noFill/>
        </p:spPr>
      </p:pic>
    </p:spTree>
  </p:cSld>
  <p:clrMapOvr>
    <a:masterClrMapping/>
  </p:clrMapOvr>
  <p:transition spd="med" advTm="8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5143679378_a5c4801e00_b.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Tm="8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Que-es-la-isla-de-basura-1.jpg"/>
          <p:cNvPicPr>
            <a:picLocks noChangeAspect="1" noChangeArrowheads="1"/>
          </p:cNvPicPr>
          <p:nvPr/>
        </p:nvPicPr>
        <p:blipFill>
          <a:blip r:embed="rId2" cstate="print"/>
          <a:srcRect/>
          <a:stretch>
            <a:fillRect/>
          </a:stretch>
        </p:blipFill>
        <p:spPr bwMode="auto">
          <a:xfrm>
            <a:off x="0" y="0"/>
            <a:ext cx="9139942" cy="6858000"/>
          </a:xfrm>
          <a:prstGeom prst="rect">
            <a:avLst/>
          </a:prstGeom>
          <a:noFill/>
        </p:spPr>
      </p:pic>
    </p:spTree>
  </p:cSld>
  <p:clrMapOvr>
    <a:masterClrMapping/>
  </p:clrMapOvr>
  <p:transition spd="med" advTm="8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2">
                <a:tint val="45000"/>
                <a:satMod val="400000"/>
              </a:schemeClr>
            </a:duotone>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539552" y="302359"/>
            <a:ext cx="8604448" cy="6247864"/>
          </a:xfrm>
          <a:prstGeom prst="rect">
            <a:avLst/>
          </a:prstGeom>
        </p:spPr>
        <p:txBody>
          <a:bodyPr wrap="square">
            <a:spAutoFit/>
          </a:bodyPr>
          <a:lstStyle/>
          <a:p>
            <a:r>
              <a:rPr lang="es-ES" sz="2000" i="1" dirty="0" smtClean="0">
                <a:solidFill>
                  <a:srgbClr val="FFFF00"/>
                </a:solidFill>
              </a:rPr>
              <a:t>La llamada “isla de basura”, también conocida como </a:t>
            </a:r>
            <a:r>
              <a:rPr lang="es-ES" sz="2000" b="1" i="1" dirty="0" smtClean="0">
                <a:solidFill>
                  <a:srgbClr val="FFFF00"/>
                </a:solidFill>
              </a:rPr>
              <a:t>sopa de plástico</a:t>
            </a:r>
            <a:r>
              <a:rPr lang="es-ES" sz="2000" i="1" dirty="0" smtClean="0">
                <a:solidFill>
                  <a:srgbClr val="FFFF00"/>
                </a:solidFill>
              </a:rPr>
              <a:t>, sopa tóxica, </a:t>
            </a:r>
            <a:r>
              <a:rPr lang="es-ES" sz="2000" b="1" i="1" dirty="0">
                <a:solidFill>
                  <a:srgbClr val="FFFF00"/>
                </a:solidFill>
              </a:rPr>
              <a:t>gran parche de basura del Pacífico</a:t>
            </a:r>
            <a:r>
              <a:rPr lang="es-ES" sz="2000" i="1" dirty="0" smtClean="0">
                <a:solidFill>
                  <a:srgbClr val="FFFF00"/>
                </a:solidFill>
              </a:rPr>
              <a:t> o el </a:t>
            </a:r>
            <a:r>
              <a:rPr lang="es-ES" sz="2000" b="1" i="1" dirty="0">
                <a:solidFill>
                  <a:srgbClr val="FFFF00"/>
                </a:solidFill>
              </a:rPr>
              <a:t>gran remolino de basura del </a:t>
            </a:r>
            <a:r>
              <a:rPr lang="es-ES" sz="2000" b="1" i="1" dirty="0" smtClean="0">
                <a:solidFill>
                  <a:srgbClr val="FFFF00"/>
                </a:solidFill>
              </a:rPr>
              <a:t>Pacífico</a:t>
            </a:r>
            <a:r>
              <a:rPr lang="es-ES" sz="2000" i="1" dirty="0">
                <a:solidFill>
                  <a:srgbClr val="FFFF00"/>
                </a:solidFill>
              </a:rPr>
              <a:t>,</a:t>
            </a:r>
            <a:r>
              <a:rPr lang="es-ES" sz="2000" i="1" dirty="0" smtClean="0">
                <a:solidFill>
                  <a:srgbClr val="FFFF00"/>
                </a:solidFill>
              </a:rPr>
              <a:t> se conoció hace relativamente muy poco, pero no tardó en hacer aún más evidente la enorme y ya vieja problemática de la contaminación, la de la estúpida forma en la que vivimos y continuamos tratando el medio ambiente. Es el resultado de una ecuación muy fácil que incluye factores como la desconsideración del Hombre, </a:t>
            </a:r>
            <a:r>
              <a:rPr lang="es-ES" sz="2000" i="1" dirty="0">
                <a:solidFill>
                  <a:srgbClr val="FFFF00"/>
                </a:solidFill>
              </a:rPr>
              <a:t>los </a:t>
            </a:r>
            <a:r>
              <a:rPr lang="es-ES" sz="2000" i="1" dirty="0" smtClean="0">
                <a:solidFill>
                  <a:srgbClr val="FFFF00"/>
                </a:solidFill>
              </a:rPr>
              <a:t>desperdicios que produce y </a:t>
            </a:r>
            <a:r>
              <a:rPr lang="es-ES" sz="2000" b="1" i="1" dirty="0">
                <a:solidFill>
                  <a:srgbClr val="FFFF00"/>
                </a:solidFill>
              </a:rPr>
              <a:t>el medio ambiente</a:t>
            </a:r>
            <a:r>
              <a:rPr lang="es-ES" sz="2000" i="1" dirty="0" smtClean="0">
                <a:solidFill>
                  <a:srgbClr val="FFFF00"/>
                </a:solidFill>
              </a:rPr>
              <a:t>.</a:t>
            </a:r>
            <a:br>
              <a:rPr lang="es-ES" sz="2000" i="1" dirty="0" smtClean="0">
                <a:solidFill>
                  <a:srgbClr val="FFFF00"/>
                </a:solidFill>
              </a:rPr>
            </a:br>
            <a:r>
              <a:rPr lang="es-ES" sz="2000" b="1" i="1" dirty="0" smtClean="0">
                <a:solidFill>
                  <a:srgbClr val="FFFF00"/>
                </a:solidFill>
              </a:rPr>
              <a:t>La basura de la Tierra</a:t>
            </a:r>
            <a:r>
              <a:rPr lang="es-ES" sz="2000" i="1" dirty="0" smtClean="0">
                <a:solidFill>
                  <a:srgbClr val="FFFF00"/>
                </a:solidFill>
              </a:rPr>
              <a:t>, lejos de terminar en la tierra, termina en los </a:t>
            </a:r>
            <a:r>
              <a:rPr lang="es-ES" sz="2000" i="1" dirty="0">
                <a:solidFill>
                  <a:srgbClr val="FFFF00"/>
                </a:solidFill>
              </a:rPr>
              <a:t>océanos</a:t>
            </a:r>
            <a:r>
              <a:rPr lang="es-ES" sz="2000" i="1" dirty="0" smtClean="0">
                <a:solidFill>
                  <a:srgbClr val="FFFF00"/>
                </a:solidFill>
              </a:rPr>
              <a:t> y este gran remolino de basura es la vergonzosa prueba de ello. Aunque no se trata de la única en su tipo (actualmente también se habla de la existencia de </a:t>
            </a:r>
            <a:r>
              <a:rPr lang="es-ES" sz="2000" i="1" dirty="0">
                <a:solidFill>
                  <a:srgbClr val="FFFF00"/>
                </a:solidFill>
              </a:rPr>
              <a:t>algo igual en el océano Atlántico</a:t>
            </a:r>
            <a:r>
              <a:rPr lang="es-ES" sz="2000" i="1" dirty="0" smtClean="0">
                <a:solidFill>
                  <a:srgbClr val="FFFF00"/>
                </a:solidFill>
              </a:rPr>
              <a:t>) y en realidad, existen varias </a:t>
            </a:r>
            <a:r>
              <a:rPr lang="es-ES" sz="2000" b="1" i="1" dirty="0" smtClean="0">
                <a:solidFill>
                  <a:srgbClr val="FFFF00"/>
                </a:solidFill>
              </a:rPr>
              <a:t>sopas de basura</a:t>
            </a:r>
            <a:r>
              <a:rPr lang="es-ES" sz="2000" i="1" dirty="0" smtClean="0">
                <a:solidFill>
                  <a:srgbClr val="FFFF00"/>
                </a:solidFill>
              </a:rPr>
              <a:t> (éste último un término más adecuado en sí), el gran remolino de basura del Pacífico constituye el más grande de todos.</a:t>
            </a:r>
            <a:br>
              <a:rPr lang="es-ES" sz="2000" i="1" dirty="0" smtClean="0">
                <a:solidFill>
                  <a:srgbClr val="FFFF00"/>
                </a:solidFill>
              </a:rPr>
            </a:br>
            <a:r>
              <a:rPr lang="es-ES" sz="2000" i="1" dirty="0" smtClean="0">
                <a:solidFill>
                  <a:srgbClr val="FFFF00"/>
                </a:solidFill>
              </a:rPr>
              <a:t>En los medios se habla de cientos y cientos de kilómetros y hasta puedes encontrarte con quienes señalan que la sopa tiene casi 1 millón y medio de km.2 y hasta 100 millones de toneladas de desperdicios. Pero la verdad es que las dimensiones reales no se conocen con exactitud. Además, existe una gran confusión sobre el hecho en sí, así que veamos </a:t>
            </a:r>
            <a:r>
              <a:rPr lang="es-ES" sz="2000" b="1" i="1" dirty="0">
                <a:solidFill>
                  <a:srgbClr val="FFFF00"/>
                </a:solidFill>
              </a:rPr>
              <a:t>qué dicen los expertos sobre el gran parche de basura del Pacífico</a:t>
            </a:r>
            <a:r>
              <a:rPr lang="es-ES" sz="2000" i="1" dirty="0" smtClean="0">
                <a:solidFill>
                  <a:srgbClr val="FFFF00"/>
                </a:solidFill>
              </a:rPr>
              <a:t>.</a:t>
            </a:r>
            <a:br>
              <a:rPr lang="es-ES" sz="2000" i="1" dirty="0" smtClean="0">
                <a:solidFill>
                  <a:srgbClr val="FFFF00"/>
                </a:solidFill>
              </a:rPr>
            </a:br>
            <a:r>
              <a:rPr lang="es-ES" sz="2000" b="1" i="1" dirty="0" smtClean="0">
                <a:solidFill>
                  <a:srgbClr val="FFFF00"/>
                </a:solidFill>
              </a:rPr>
              <a:t>¿De qué está hecha la “isla de basura” y cómo se forma?</a:t>
            </a:r>
            <a:endParaRPr lang="es-ES" sz="2000" b="1" i="1" dirty="0">
              <a:solidFill>
                <a:srgbClr val="FFFF00"/>
              </a:solidFill>
            </a:endParaRPr>
          </a:p>
        </p:txBody>
      </p:sp>
    </p:spTree>
  </p:cSld>
  <p:clrMapOvr>
    <a:masterClrMapping/>
  </p:clrMapOvr>
  <p:transition spd="med" advTm="7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plastic-soup-pacific-ocean-more-than-green_4-650x488.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ransition spd="med" advTm="8000">
    <p:dissolve/>
    <p:sndAc>
      <p:stSnd>
        <p:snd r:embed="rId2" name="14 - frank sinatra - yesterday(2).wav"/>
      </p:stSnd>
    </p:sndAc>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Aguas-turbias-Vista-desechos-AP_CLAIMA20130427_0120_14.jpg"/>
          <p:cNvPicPr>
            <a:picLocks noChangeAspect="1" noChangeArrowheads="1"/>
          </p:cNvPicPr>
          <p:nvPr/>
        </p:nvPicPr>
        <p:blipFill>
          <a:blip r:embed="rId2" cstate="print"/>
          <a:srcRect/>
          <a:stretch>
            <a:fillRect/>
          </a:stretch>
        </p:blipFill>
        <p:spPr bwMode="auto">
          <a:xfrm>
            <a:off x="0" y="-891480"/>
            <a:ext cx="9144000" cy="7972426"/>
          </a:xfrm>
          <a:prstGeom prst="rect">
            <a:avLst/>
          </a:prstGeom>
          <a:noFill/>
        </p:spPr>
      </p:pic>
    </p:spTree>
  </p:cSld>
  <p:clrMapOvr>
    <a:masterClrMapping/>
  </p:clrMapOvr>
  <p:transition spd="med" advTm="8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prstClr val="black"/>
              <a:schemeClr val="accent2">
                <a:tint val="45000"/>
                <a:satMod val="400000"/>
              </a:schemeClr>
            </a:duotone>
          </a:blip>
          <a:srcRect/>
          <a:stretch>
            <a:fillRect/>
          </a:stretch>
        </p:blipFill>
        <p:spPr bwMode="auto">
          <a:xfrm>
            <a:off x="0" y="0"/>
            <a:ext cx="9144000" cy="6877050"/>
          </a:xfrm>
          <a:prstGeom prst="rect">
            <a:avLst/>
          </a:prstGeom>
          <a:noFill/>
          <a:ln w="9525">
            <a:noFill/>
            <a:miter lim="800000"/>
            <a:headEnd/>
            <a:tailEnd/>
          </a:ln>
        </p:spPr>
      </p:pic>
      <p:pic>
        <p:nvPicPr>
          <p:cNvPr id="2050" name="Picture 2" descr="C:\Documents and Settings\Dell\Escritorio\isladeplasticos1.jpg"/>
          <p:cNvPicPr>
            <a:picLocks noChangeAspect="1" noChangeArrowheads="1"/>
          </p:cNvPicPr>
          <p:nvPr/>
        </p:nvPicPr>
        <p:blipFill>
          <a:blip r:embed="rId3" cstate="print"/>
          <a:srcRect/>
          <a:stretch>
            <a:fillRect/>
          </a:stretch>
        </p:blipFill>
        <p:spPr bwMode="auto">
          <a:xfrm>
            <a:off x="323528" y="980728"/>
            <a:ext cx="4064000" cy="5080000"/>
          </a:xfrm>
          <a:prstGeom prst="rect">
            <a:avLst/>
          </a:prstGeom>
          <a:noFill/>
        </p:spPr>
      </p:pic>
      <p:pic>
        <p:nvPicPr>
          <p:cNvPr id="3" name="Picture 2" descr="C:\Documents and Settings\Dell\Escritorio\cicloplastico1.jpg"/>
          <p:cNvPicPr>
            <a:picLocks noChangeAspect="1" noChangeArrowheads="1"/>
          </p:cNvPicPr>
          <p:nvPr/>
        </p:nvPicPr>
        <p:blipFill>
          <a:blip r:embed="rId4" cstate="print"/>
          <a:srcRect/>
          <a:stretch>
            <a:fillRect/>
          </a:stretch>
        </p:blipFill>
        <p:spPr bwMode="auto">
          <a:xfrm>
            <a:off x="4499992" y="692696"/>
            <a:ext cx="4298370" cy="5372962"/>
          </a:xfrm>
          <a:prstGeom prst="rect">
            <a:avLst/>
          </a:prstGeom>
          <a:noFill/>
        </p:spPr>
      </p:pic>
    </p:spTree>
  </p:cSld>
  <p:clrMapOvr>
    <a:masterClrMapping/>
  </p:clrMapOvr>
  <p:transition spd="med"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plastic-soup-pacific-ocean-more-than-green_3-650x461.jpg"/>
          <p:cNvPicPr>
            <a:picLocks noChangeAspect="1" noChangeArrowheads="1"/>
          </p:cNvPicPr>
          <p:nvPr/>
        </p:nvPicPr>
        <p:blipFill>
          <a:blip r:embed="rId2" cstate="print"/>
          <a:srcRect/>
          <a:stretch>
            <a:fillRect/>
          </a:stretch>
        </p:blipFill>
        <p:spPr bwMode="auto">
          <a:xfrm>
            <a:off x="-1" y="0"/>
            <a:ext cx="9302123" cy="6858000"/>
          </a:xfrm>
          <a:prstGeom prst="rect">
            <a:avLst/>
          </a:prstGeom>
          <a:noFill/>
        </p:spPr>
      </p:pic>
    </p:spTree>
  </p:cSld>
  <p:clrMapOvr>
    <a:masterClrMapping/>
  </p:clrMapOvr>
  <p:transition spd="med" advTm="8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2">
                <a:tint val="45000"/>
                <a:satMod val="400000"/>
              </a:schemeClr>
            </a:duotone>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259632" y="1256467"/>
            <a:ext cx="7506072" cy="5601533"/>
          </a:xfrm>
          <a:prstGeom prst="rect">
            <a:avLst/>
          </a:prstGeom>
        </p:spPr>
        <p:txBody>
          <a:bodyPr wrap="square">
            <a:spAutoFit/>
          </a:bodyPr>
          <a:lstStyle/>
          <a:p>
            <a:r>
              <a:rPr lang="es-ES" sz="2000" i="1" dirty="0" smtClean="0">
                <a:solidFill>
                  <a:srgbClr val="FFFF00"/>
                </a:solidFill>
              </a:rPr>
              <a:t>La </a:t>
            </a:r>
            <a:r>
              <a:rPr lang="es-ES" sz="2000" i="1" dirty="0">
                <a:solidFill>
                  <a:srgbClr val="FFFF00"/>
                </a:solidFill>
              </a:rPr>
              <a:t>Dra. </a:t>
            </a:r>
            <a:r>
              <a:rPr lang="es-ES" sz="2000" i="1" dirty="0" err="1">
                <a:solidFill>
                  <a:srgbClr val="FFFF00"/>
                </a:solidFill>
              </a:rPr>
              <a:t>Holly</a:t>
            </a:r>
            <a:r>
              <a:rPr lang="es-ES" sz="2000" i="1" dirty="0">
                <a:solidFill>
                  <a:srgbClr val="FFFF00"/>
                </a:solidFill>
              </a:rPr>
              <a:t> </a:t>
            </a:r>
            <a:r>
              <a:rPr lang="es-ES" sz="2000" i="1" dirty="0" err="1">
                <a:solidFill>
                  <a:srgbClr val="FFFF00"/>
                </a:solidFill>
              </a:rPr>
              <a:t>Bamford</a:t>
            </a:r>
            <a:r>
              <a:rPr lang="es-ES" sz="2000" i="1" dirty="0" smtClean="0">
                <a:solidFill>
                  <a:srgbClr val="FFFF00"/>
                </a:solidFill>
              </a:rPr>
              <a:t>, directora del Programa de Desechos Marinos de la NOAA(</a:t>
            </a:r>
            <a:r>
              <a:rPr lang="es-ES" sz="2000" i="1" dirty="0" err="1" smtClean="0">
                <a:solidFill>
                  <a:srgbClr val="FFFF00"/>
                </a:solidFill>
              </a:rPr>
              <a:t>National</a:t>
            </a:r>
            <a:r>
              <a:rPr lang="es-ES" sz="2000" i="1" dirty="0" smtClean="0">
                <a:solidFill>
                  <a:srgbClr val="FFFF00"/>
                </a:solidFill>
              </a:rPr>
              <a:t> </a:t>
            </a:r>
            <a:r>
              <a:rPr lang="es-ES" sz="2000" i="1" dirty="0" err="1" smtClean="0">
                <a:solidFill>
                  <a:srgbClr val="FFFF00"/>
                </a:solidFill>
              </a:rPr>
              <a:t>Oceanic</a:t>
            </a:r>
            <a:r>
              <a:rPr lang="es-ES" sz="2000" i="1" dirty="0" smtClean="0">
                <a:solidFill>
                  <a:srgbClr val="FFFF00"/>
                </a:solidFill>
              </a:rPr>
              <a:t> and </a:t>
            </a:r>
            <a:r>
              <a:rPr lang="es-ES" sz="2000" i="1" dirty="0" err="1" smtClean="0">
                <a:solidFill>
                  <a:srgbClr val="FFFF00"/>
                </a:solidFill>
              </a:rPr>
              <a:t>Atmospheric</a:t>
            </a:r>
            <a:r>
              <a:rPr lang="es-ES" sz="2000" i="1" dirty="0" smtClean="0">
                <a:solidFill>
                  <a:srgbClr val="FFFF00"/>
                </a:solidFill>
              </a:rPr>
              <a:t> </a:t>
            </a:r>
            <a:r>
              <a:rPr lang="es-ES" sz="2000" i="1" dirty="0" err="1" smtClean="0">
                <a:solidFill>
                  <a:srgbClr val="FFFF00"/>
                </a:solidFill>
              </a:rPr>
              <a:t>Administration</a:t>
            </a:r>
            <a:r>
              <a:rPr lang="es-ES" sz="2000" i="1" dirty="0" smtClean="0">
                <a:solidFill>
                  <a:srgbClr val="FFFF00"/>
                </a:solidFill>
              </a:rPr>
              <a:t>) fue muy clara al hablar sobre el </a:t>
            </a:r>
            <a:r>
              <a:rPr lang="es-ES" sz="2000" b="1" i="1" dirty="0" smtClean="0">
                <a:solidFill>
                  <a:srgbClr val="FFFF00"/>
                </a:solidFill>
              </a:rPr>
              <a:t>gran parche de basura del Pacífico</a:t>
            </a:r>
            <a:r>
              <a:rPr lang="es-ES" sz="2000" i="1" dirty="0" smtClean="0">
                <a:solidFill>
                  <a:srgbClr val="FFFF00"/>
                </a:solidFill>
              </a:rPr>
              <a:t>, declarando que a pesar del error común de la gente que lo llama la “isla de basura” y que provoca la idea de algo homogéneo, se trata más bien de algo así como una galaxia. En realidad, si fuese algo homogéneo y macizo, sería muy simple solucionarlo, </a:t>
            </a:r>
            <a:r>
              <a:rPr lang="es-ES" sz="2000" i="1" dirty="0" err="1" smtClean="0">
                <a:solidFill>
                  <a:srgbClr val="FFFF00"/>
                </a:solidFill>
              </a:rPr>
              <a:t>osea</a:t>
            </a:r>
            <a:r>
              <a:rPr lang="es-ES" sz="2000" i="1" dirty="0" smtClean="0">
                <a:solidFill>
                  <a:srgbClr val="FFFF00"/>
                </a:solidFill>
              </a:rPr>
              <a:t>, simplemente habría que llegar allí, levantar la masa y quitarla. </a:t>
            </a:r>
            <a:br>
              <a:rPr lang="es-ES" sz="2000" i="1" dirty="0" smtClean="0">
                <a:solidFill>
                  <a:srgbClr val="FFFF00"/>
                </a:solidFill>
              </a:rPr>
            </a:br>
            <a:r>
              <a:rPr lang="es-ES" sz="2000" i="1" dirty="0" smtClean="0">
                <a:solidFill>
                  <a:srgbClr val="FFFF00"/>
                </a:solidFill>
              </a:rPr>
              <a:t>Sin embargo, se trata de una gran cantidad de desperdicios que flotan allí debido a las corrientes. Algo así como miles de millones de </a:t>
            </a:r>
            <a:r>
              <a:rPr lang="es-ES" sz="2000" b="1" i="1" dirty="0" smtClean="0">
                <a:solidFill>
                  <a:srgbClr val="FFFF00"/>
                </a:solidFill>
              </a:rPr>
              <a:t>residuos plásticos</a:t>
            </a:r>
            <a:r>
              <a:rPr lang="es-ES" sz="2000" i="1" dirty="0" smtClean="0">
                <a:solidFill>
                  <a:srgbClr val="FFFF00"/>
                </a:solidFill>
              </a:rPr>
              <a:t>, desperdicios y todo tipo de basura que flota </a:t>
            </a:r>
            <a:r>
              <a:rPr lang="es-ES" sz="2000" i="1" dirty="0">
                <a:solidFill>
                  <a:srgbClr val="FFFF00"/>
                </a:solidFill>
              </a:rPr>
              <a:t>en el </a:t>
            </a:r>
            <a:r>
              <a:rPr lang="es-ES" sz="2000" i="1" dirty="0" smtClean="0">
                <a:solidFill>
                  <a:srgbClr val="FFFF00"/>
                </a:solidFill>
              </a:rPr>
              <a:t>océano como si se tratara de pequeñas islas una junto a otra y que se distribuyen en el agua a lo largo de kilómetros y kilómetros. La doctora también ha señalado que esto hace tan difícil solucionar el problema de forma inmediata como conocer en detalle cuales son sus dimensiones, sin embargo, menciona que probablemente sea un poco más grande que el estado de Texas (696.241 km.2).</a:t>
            </a:r>
            <a:r>
              <a:rPr lang="es-ES" dirty="0" smtClean="0">
                <a:solidFill>
                  <a:srgbClr val="FFFF00"/>
                </a:solidFill>
              </a:rPr>
              <a:t/>
            </a:r>
            <a:br>
              <a:rPr lang="es-ES" dirty="0" smtClean="0">
                <a:solidFill>
                  <a:srgbClr val="FFFF00"/>
                </a:solidFill>
              </a:rPr>
            </a:br>
            <a:endParaRPr lang="es-ES" dirty="0">
              <a:solidFill>
                <a:srgbClr val="FFFF00"/>
              </a:solidFill>
            </a:endParaRPr>
          </a:p>
        </p:txBody>
      </p:sp>
    </p:spTree>
  </p:cSld>
  <p:clrMapOvr>
    <a:masterClrMapping/>
  </p:clrMapOvr>
  <p:transition spd="med" advTm="5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Que-es-la-isla-de-basura-2.jpg"/>
          <p:cNvPicPr>
            <a:picLocks noChangeAspect="1" noChangeArrowheads="1"/>
          </p:cNvPicPr>
          <p:nvPr/>
        </p:nvPicPr>
        <p:blipFill>
          <a:blip r:embed="rId2" cstate="print"/>
          <a:srcRect/>
          <a:stretch>
            <a:fillRect/>
          </a:stretch>
        </p:blipFill>
        <p:spPr bwMode="auto">
          <a:xfrm>
            <a:off x="0" y="0"/>
            <a:ext cx="9139942" cy="6858000"/>
          </a:xfrm>
          <a:prstGeom prst="rect">
            <a:avLst/>
          </a:prstGeom>
          <a:noFill/>
        </p:spPr>
      </p:pic>
    </p:spTree>
  </p:cSld>
  <p:clrMapOvr>
    <a:masterClrMapping/>
  </p:clrMapOvr>
  <p:transition spd="med" advTm="8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Que-es-la-isla-de-basura-3.jpg"/>
          <p:cNvPicPr>
            <a:picLocks noChangeAspect="1" noChangeArrowheads="1"/>
          </p:cNvPicPr>
          <p:nvPr/>
        </p:nvPicPr>
        <p:blipFill>
          <a:blip r:embed="rId2" cstate="print"/>
          <a:srcRect/>
          <a:stretch>
            <a:fillRect/>
          </a:stretch>
        </p:blipFill>
        <p:spPr bwMode="auto">
          <a:xfrm>
            <a:off x="-180528" y="0"/>
            <a:ext cx="9355966" cy="6858000"/>
          </a:xfrm>
          <a:prstGeom prst="rect">
            <a:avLst/>
          </a:prstGeom>
          <a:noFill/>
        </p:spPr>
      </p:pic>
    </p:spTree>
  </p:cSld>
  <p:clrMapOvr>
    <a:masterClrMapping/>
  </p:clrMapOvr>
  <p:transition spd="med" advTm="8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3" name="Picture 1" descr="C:\Documents and Settings\Dell\Escritorio\14041550870491.jpg"/>
          <p:cNvPicPr>
            <a:picLocks noChangeAspect="1" noChangeArrowheads="1"/>
          </p:cNvPicPr>
          <p:nvPr/>
        </p:nvPicPr>
        <p:blipFill>
          <a:blip r:embed="rId2" cstate="print"/>
          <a:srcRect/>
          <a:stretch>
            <a:fillRect/>
          </a:stretch>
        </p:blipFill>
        <p:spPr bwMode="auto">
          <a:xfrm>
            <a:off x="0" y="0"/>
            <a:ext cx="9144000" cy="6956524"/>
          </a:xfrm>
          <a:prstGeom prst="rect">
            <a:avLst/>
          </a:prstGeom>
          <a:noFill/>
        </p:spPr>
      </p:pic>
    </p:spTree>
  </p:cSld>
  <p:clrMapOvr>
    <a:masterClrMapping/>
  </p:clrMapOvr>
  <p:transition spd="med" advTm="8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2">
                <a:tint val="45000"/>
                <a:satMod val="400000"/>
              </a:schemeClr>
            </a:duotone>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899592" y="332656"/>
            <a:ext cx="8244408" cy="6832640"/>
          </a:xfrm>
          <a:prstGeom prst="rect">
            <a:avLst/>
          </a:prstGeom>
        </p:spPr>
        <p:txBody>
          <a:bodyPr wrap="square">
            <a:spAutoFit/>
          </a:bodyPr>
          <a:lstStyle/>
          <a:p>
            <a:r>
              <a:rPr lang="es-ES" sz="2000" i="1" dirty="0" smtClean="0">
                <a:solidFill>
                  <a:srgbClr val="FFFF00"/>
                </a:solidFill>
              </a:rPr>
              <a:t>El gran problema es que si bien no se sabe lo suficiente sobre la mancha de basura flotante en el océano, si se sabe que la gran mayoría se compone por plástico. Esto no solo lo hace flotar y dificulta su seguimiento, sino que como sabemos, no es un material biodegradable, lo que significa que no puede ser destruido por bacterias y que puede quedarse allí prácticamente para siempre. Toda esa basura proviene de la tierra, donde los humanos arrojan sus desperdicios al agua, ya sea a una alcantarilla, a un río o a donde sea, siempre termina en el océano y con el tiempo, </a:t>
            </a:r>
            <a:r>
              <a:rPr lang="es-ES" sz="2000" b="1" i="1" dirty="0" smtClean="0">
                <a:solidFill>
                  <a:srgbClr val="FFFF00"/>
                </a:solidFill>
              </a:rPr>
              <a:t>las corrientes forman ese gran remolino de mugre</a:t>
            </a:r>
            <a:r>
              <a:rPr lang="es-ES" sz="2000" i="1" dirty="0" smtClean="0">
                <a:solidFill>
                  <a:srgbClr val="FFFF00"/>
                </a:solidFill>
              </a:rPr>
              <a:t> y suciedad.</a:t>
            </a:r>
            <a:br>
              <a:rPr lang="es-ES" sz="2000" i="1" dirty="0" smtClean="0">
                <a:solidFill>
                  <a:srgbClr val="FFFF00"/>
                </a:solidFill>
              </a:rPr>
            </a:br>
            <a:r>
              <a:rPr lang="es-ES" sz="2000" i="1" dirty="0" smtClean="0">
                <a:solidFill>
                  <a:srgbClr val="FFFF00"/>
                </a:solidFill>
              </a:rPr>
              <a:t>Uno de los mayores problemas de toda esta basura flotando en el mar es que las aves y los peces se están alimentando con ella e intoxicándose, por lo que mueren cientos de miles de especies cada año. Es importante que sepas que tú, desde tu pequeño lugar en este inmenso planeta, puedes hacer algo muy grande, no arrojando basura en la calle, ni en corrientes de agua.</a:t>
            </a:r>
            <a:br>
              <a:rPr lang="es-ES" sz="2000" i="1" dirty="0" smtClean="0">
                <a:solidFill>
                  <a:srgbClr val="FFFF00"/>
                </a:solidFill>
              </a:rPr>
            </a:br>
            <a:r>
              <a:rPr lang="es-ES" sz="2000" i="1" dirty="0" smtClean="0">
                <a:solidFill>
                  <a:srgbClr val="FFFF00"/>
                </a:solidFill>
              </a:rPr>
              <a:t>No dejes de ver este vídeo en cual se amplían muchos otros detalles al respecto:</a:t>
            </a:r>
            <a:br>
              <a:rPr lang="es-ES" sz="2000" i="1" dirty="0" smtClean="0">
                <a:solidFill>
                  <a:srgbClr val="FFFF00"/>
                </a:solidFill>
              </a:rPr>
            </a:br>
            <a:r>
              <a:rPr lang="es-ES" sz="2000" i="1" dirty="0" smtClean="0">
                <a:solidFill>
                  <a:srgbClr val="FFFF00"/>
                </a:solidFill>
              </a:rPr>
              <a:t/>
            </a:r>
            <a:br>
              <a:rPr lang="es-ES" sz="2000" i="1" dirty="0" smtClean="0">
                <a:solidFill>
                  <a:srgbClr val="FFFF00"/>
                </a:solidFill>
              </a:rPr>
            </a:br>
            <a:r>
              <a:rPr lang="es-ES" sz="2000" i="1" dirty="0" smtClean="0">
                <a:solidFill>
                  <a:srgbClr val="FFFF00"/>
                </a:solidFill>
              </a:rPr>
              <a:t>¿Qué opinas al respecto? ¿Cuáles creen que son los riesgos de esta problemática y que crees que debemos hacer </a:t>
            </a:r>
            <a:r>
              <a:rPr lang="es-ES" sz="2000" i="1" dirty="0">
                <a:solidFill>
                  <a:srgbClr val="FFFF00"/>
                </a:solidFill>
              </a:rPr>
              <a:t>para cambiarla</a:t>
            </a:r>
            <a:r>
              <a:rPr lang="es-ES" sz="2000" i="1" dirty="0" smtClean="0">
                <a:solidFill>
                  <a:srgbClr val="FFFF00"/>
                </a:solidFill>
              </a:rPr>
              <a:t>?  Difunde esta información para que más personas tomen verdadera conciencia de esta problemática.</a:t>
            </a:r>
            <a:r>
              <a:rPr lang="es-ES" dirty="0" smtClean="0">
                <a:solidFill>
                  <a:srgbClr val="FFFF00"/>
                </a:solidFill>
              </a:rPr>
              <a:t/>
            </a:r>
            <a:br>
              <a:rPr lang="es-ES" dirty="0" smtClean="0">
                <a:solidFill>
                  <a:srgbClr val="FFFF00"/>
                </a:solidFill>
              </a:rPr>
            </a:br>
            <a:endParaRPr lang="es-ES" dirty="0">
              <a:solidFill>
                <a:srgbClr val="FFFF00"/>
              </a:solidFill>
            </a:endParaRPr>
          </a:p>
        </p:txBody>
      </p:sp>
    </p:spTree>
  </p:cSld>
  <p:clrMapOvr>
    <a:masterClrMapping/>
  </p:clrMapOvr>
  <p:transition spd="med" advTm="6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pacific_ocean_garbage_patch_pollution_plastic_albatross_chick_q1.jpg"/>
          <p:cNvPicPr>
            <a:picLocks noChangeAspect="1" noChangeArrowheads="1"/>
          </p:cNvPicPr>
          <p:nvPr/>
        </p:nvPicPr>
        <p:blipFill>
          <a:blip r:embed="rId2" cstate="print"/>
          <a:srcRect/>
          <a:stretch>
            <a:fillRect/>
          </a:stretch>
        </p:blipFill>
        <p:spPr bwMode="auto">
          <a:xfrm>
            <a:off x="0" y="0"/>
            <a:ext cx="9258454" cy="6858000"/>
          </a:xfrm>
          <a:prstGeom prst="rect">
            <a:avLst/>
          </a:prstGeom>
          <a:noFill/>
        </p:spPr>
      </p:pic>
    </p:spTree>
  </p:cSld>
  <p:clrMapOvr>
    <a:masterClrMapping/>
  </p:clrMapOvr>
  <p:transition spd="med" advTm="8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bolsa-animales1.jpg"/>
          <p:cNvPicPr>
            <a:picLocks noChangeAspect="1" noChangeArrowheads="1"/>
          </p:cNvPicPr>
          <p:nvPr/>
        </p:nvPicPr>
        <p:blipFill>
          <a:blip r:embed="rId2" cstate="print"/>
          <a:srcRect/>
          <a:stretch>
            <a:fillRect/>
          </a:stretch>
        </p:blipFill>
        <p:spPr bwMode="auto">
          <a:xfrm>
            <a:off x="-1" y="0"/>
            <a:ext cx="9295750" cy="6858000"/>
          </a:xfrm>
          <a:prstGeom prst="rect">
            <a:avLst/>
          </a:prstGeom>
          <a:noFill/>
        </p:spPr>
      </p:pic>
    </p:spTree>
  </p:cSld>
  <p:clrMapOvr>
    <a:masterClrMapping/>
  </p:clrMapOvr>
  <p:transition spd="med" advTm="8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7"/>
          <p:cNvPicPr>
            <a:picLocks noChangeAspect="1" noChangeArrowheads="1" noCrop="1"/>
          </p:cNvPicPr>
          <p:nvPr/>
        </p:nvPicPr>
        <p:blipFill>
          <a:blip r:embed="rId2" cstate="print">
            <a:duotone>
              <a:prstClr val="black"/>
              <a:schemeClr val="accent2">
                <a:tint val="45000"/>
                <a:satMod val="400000"/>
              </a:schemeClr>
            </a:duotone>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1187624" y="1772816"/>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med" advTm="1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0"/>
                            </p:stCondLst>
                            <p:childTnLst>
                              <p:par>
                                <p:cTn id="10" presetID="9" presetClass="emph" presetSubtype="0" nodeType="afterEffect">
                                  <p:stCondLst>
                                    <p:cond delay="0"/>
                                  </p:stCondLst>
                                  <p:childTnLst>
                                    <p:set>
                                      <p:cBhvr rctx="PPT">
                                        <p:cTn id="11" dur="indefinite"/>
                                        <p:tgtEl>
                                          <p:spTgt spid="10"/>
                                        </p:tgtEl>
                                        <p:attrNameLst>
                                          <p:attrName>style.opacity</p:attrName>
                                        </p:attrNameLst>
                                      </p:cBhvr>
                                      <p:to>
                                        <p:strVal val="0.5"/>
                                      </p:to>
                                    </p:set>
                                    <p:animEffect filter="image" prLst="opacity: 0.5">
                                      <p:cBhvr rctx="IE">
                                        <p:cTn id="12" dur="indefinite"/>
                                        <p:tgtEl>
                                          <p:spTgt spid="10"/>
                                        </p:tgtEl>
                                      </p:cBhvr>
                                    </p:animEffect>
                                  </p:childTnLst>
                                </p:cTn>
                              </p:par>
                              <p:par>
                                <p:cTn id="13" presetID="6" presetClass="exit" presetSubtype="32" fill="hold" nodeType="withEffect">
                                  <p:stCondLst>
                                    <p:cond delay="0"/>
                                  </p:stCondLst>
                                  <p:childTnLst>
                                    <p:animEffect transition="out" filter="circle(out)">
                                      <p:cBhvr>
                                        <p:cTn id="14" dur="5000"/>
                                        <p:tgtEl>
                                          <p:spTgt spid="10"/>
                                        </p:tgtEl>
                                      </p:cBhvr>
                                    </p:animEffect>
                                    <p:set>
                                      <p:cBhvr>
                                        <p:cTn id="15"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isla de basu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isla de basura</Template>
  <TotalTime>23</TotalTime>
  <Words>462</Words>
  <Application>Microsoft Office PowerPoint</Application>
  <PresentationFormat>Presentación en pantalla (4:3)</PresentationFormat>
  <Paragraphs>13</Paragraphs>
  <Slides>26</Slides>
  <Notes>1</Notes>
  <HiddenSlides>0</HiddenSlides>
  <MMClips>0</MMClips>
  <ScaleCrop>false</ScaleCrop>
  <HeadingPairs>
    <vt:vector size="4" baseType="variant">
      <vt:variant>
        <vt:lpstr>Tema</vt:lpstr>
      </vt:variant>
      <vt:variant>
        <vt:i4>2</vt:i4>
      </vt:variant>
      <vt:variant>
        <vt:lpstr>Títulos de diapositiva</vt:lpstr>
      </vt:variant>
      <vt:variant>
        <vt:i4>26</vt:i4>
      </vt:variant>
    </vt:vector>
  </HeadingPairs>
  <TitlesOfParts>
    <vt:vector size="28" baseType="lpstr">
      <vt:lpstr>isla de basura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2015-03-15T18:03:04Z</dcterms:created>
  <dcterms:modified xsi:type="dcterms:W3CDTF">2015-03-15T18:26:37Z</dcterms:modified>
</cp:coreProperties>
</file>