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9"/>
  </p:notesMasterIdLst>
  <p:sldIdLst>
    <p:sldId id="256" r:id="rId3"/>
    <p:sldId id="400" r:id="rId4"/>
    <p:sldId id="406" r:id="rId5"/>
    <p:sldId id="401" r:id="rId6"/>
    <p:sldId id="329" r:id="rId7"/>
    <p:sldId id="330" r:id="rId8"/>
    <p:sldId id="407" r:id="rId9"/>
    <p:sldId id="332" r:id="rId10"/>
    <p:sldId id="333" r:id="rId11"/>
    <p:sldId id="334" r:id="rId12"/>
    <p:sldId id="335" r:id="rId13"/>
    <p:sldId id="336" r:id="rId14"/>
    <p:sldId id="337" r:id="rId15"/>
    <p:sldId id="338" r:id="rId16"/>
    <p:sldId id="339" r:id="rId17"/>
    <p:sldId id="340" r:id="rId18"/>
    <p:sldId id="341" r:id="rId19"/>
    <p:sldId id="342" r:id="rId20"/>
    <p:sldId id="343" r:id="rId21"/>
    <p:sldId id="345" r:id="rId22"/>
    <p:sldId id="346" r:id="rId23"/>
    <p:sldId id="347" r:id="rId24"/>
    <p:sldId id="348" r:id="rId25"/>
    <p:sldId id="349" r:id="rId26"/>
    <p:sldId id="350" r:id="rId27"/>
    <p:sldId id="351" r:id="rId28"/>
    <p:sldId id="352" r:id="rId29"/>
    <p:sldId id="353" r:id="rId30"/>
    <p:sldId id="355" r:id="rId31"/>
    <p:sldId id="356" r:id="rId32"/>
    <p:sldId id="357" r:id="rId33"/>
    <p:sldId id="358" r:id="rId34"/>
    <p:sldId id="359" r:id="rId35"/>
    <p:sldId id="360" r:id="rId36"/>
    <p:sldId id="361" r:id="rId37"/>
    <p:sldId id="362" r:id="rId38"/>
    <p:sldId id="363" r:id="rId39"/>
    <p:sldId id="364" r:id="rId40"/>
    <p:sldId id="365" r:id="rId41"/>
    <p:sldId id="366" r:id="rId42"/>
    <p:sldId id="371" r:id="rId43"/>
    <p:sldId id="369" r:id="rId44"/>
    <p:sldId id="402" r:id="rId45"/>
    <p:sldId id="403" r:id="rId46"/>
    <p:sldId id="404" r:id="rId47"/>
    <p:sldId id="405" r:id="rId48"/>
    <p:sldId id="372" r:id="rId49"/>
    <p:sldId id="373" r:id="rId50"/>
    <p:sldId id="374" r:id="rId51"/>
    <p:sldId id="375" r:id="rId52"/>
    <p:sldId id="376" r:id="rId53"/>
    <p:sldId id="377" r:id="rId54"/>
    <p:sldId id="378" r:id="rId55"/>
    <p:sldId id="379" r:id="rId56"/>
    <p:sldId id="380" r:id="rId57"/>
    <p:sldId id="381" r:id="rId58"/>
    <p:sldId id="382" r:id="rId59"/>
    <p:sldId id="383" r:id="rId60"/>
    <p:sldId id="384" r:id="rId61"/>
    <p:sldId id="385" r:id="rId62"/>
    <p:sldId id="386" r:id="rId63"/>
    <p:sldId id="387" r:id="rId64"/>
    <p:sldId id="388" r:id="rId65"/>
    <p:sldId id="389" r:id="rId66"/>
    <p:sldId id="390" r:id="rId67"/>
    <p:sldId id="391" r:id="rId68"/>
    <p:sldId id="392" r:id="rId69"/>
    <p:sldId id="394" r:id="rId70"/>
    <p:sldId id="395" r:id="rId71"/>
    <p:sldId id="396" r:id="rId72"/>
    <p:sldId id="370" r:id="rId73"/>
    <p:sldId id="397" r:id="rId74"/>
    <p:sldId id="398" r:id="rId75"/>
    <p:sldId id="399" r:id="rId76"/>
    <p:sldId id="328" r:id="rId77"/>
    <p:sldId id="408" r:id="rId78"/>
  </p:sldIdLst>
  <p:sldSz cx="9144000" cy="5143500" type="screen16x9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T+X0srghEoDuxlMmZijWaQ==" hashData="IUiEh2ZXEGfISNnHC3fKo6hT11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48886"/>
    <a:srgbClr val="A95007"/>
    <a:srgbClr val="753805"/>
    <a:srgbClr val="FFFF00"/>
    <a:srgbClr val="00FF00"/>
    <a:srgbClr val="009900"/>
    <a:srgbClr val="542804"/>
    <a:srgbClr val="6B33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74" autoAdjust="0"/>
    <p:restoredTop sz="94660"/>
  </p:normalViewPr>
  <p:slideViewPr>
    <p:cSldViewPr>
      <p:cViewPr>
        <p:scale>
          <a:sx n="60" d="100"/>
          <a:sy n="60" d="100"/>
        </p:scale>
        <p:origin x="-682" y="-5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916869B-052A-44E6-8A7C-7458BE3D8F4E}" type="datetimeFigureOut">
              <a:rPr lang="es-ES"/>
              <a:pPr/>
              <a:t>20/03/2023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496F6D8-ECB7-40B0-85B4-2F681963198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89553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19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7FCA0DA-580E-4A7D-BA9F-D36FC5A5F5F8}" type="slidenum">
              <a:rPr lang="es-ES"/>
              <a:pPr/>
              <a:t>29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29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A17BD9C-CF06-4764-AEC6-0AF39789A046}" type="slidenum">
              <a:rPr lang="es-ES"/>
              <a:pPr/>
              <a:t>51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39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9E66CFF-FEF8-41F1-864B-08720DE2B893}" type="slidenum">
              <a:rPr lang="es-ES"/>
              <a:pPr/>
              <a:t>56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E12DF7-B494-4CA0-8E2C-0A4746376D46}" type="datetimeFigureOut">
              <a:rPr lang="es-ES"/>
              <a:pPr/>
              <a:t>20/03/2023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6E4F79-D623-463F-8E06-C4B5E33A297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02EC0F-D38B-455A-9CC9-2DAA6B877F40}" type="datetimeFigureOut">
              <a:rPr lang="es-ES"/>
              <a:pPr/>
              <a:t>20/03/2023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29675E-95CE-4459-93D9-77AC93C71F0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9BF8F3-B0A1-4B4F-9899-D767A1DC2C72}" type="datetimeFigureOut">
              <a:rPr lang="es-ES"/>
              <a:pPr/>
              <a:t>20/03/2023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602D6B-7AF2-427F-9F08-F0540438B68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11A21B-6FBF-4890-ACA2-43E33887F1CD}" type="datetimeFigureOut">
              <a:rPr lang="es-ES"/>
              <a:pPr/>
              <a:t>20/03/2023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1CFD9-BBC1-4BE7-ADC7-6152FE87064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1BE840-C73B-416B-8861-86DC52E87958}" type="datetimeFigureOut">
              <a:rPr lang="es-ES"/>
              <a:pPr/>
              <a:t>20/03/2023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37A73D-852F-4DBF-9B94-9F61A49256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9062E91-4A32-46DE-BB15-2CAF2A81087D}" type="datetimeFigureOut">
              <a:rPr lang="es-ES"/>
              <a:pPr/>
              <a:t>20/03/2023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46038A-41F3-4974-B37A-7506297501C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6E4EDD-A130-4A81-A67B-B33F2547E438}" type="datetimeFigureOut">
              <a:rPr lang="es-ES"/>
              <a:pPr/>
              <a:t>20/03/2023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04B2DB-C3ED-438B-9B4A-6489DE3AB83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51CE6E-71AF-403C-9851-0BF3FA38AA13}" type="datetimeFigureOut">
              <a:rPr lang="es-ES"/>
              <a:pPr/>
              <a:t>20/03/2023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4FC03B-D106-4F81-9D81-E3019D69C3D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BA86A6B-9146-477D-BB2E-7A7A19816F2B}" type="datetimeFigureOut">
              <a:rPr lang="es-ES"/>
              <a:pPr/>
              <a:t>20/03/2023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D16762-C12D-42F9-BBC8-75E3C1BEF6C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F1E761-9C73-4887-8332-27700A9FF0F9}" type="datetimeFigureOut">
              <a:rPr lang="es-ES"/>
              <a:pPr/>
              <a:t>20/03/2023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A05A01-EA77-41BE-B70F-77490B7DA3A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971253-FCAE-4CA0-96CE-0DB4382E0742}" type="datetimeFigureOut">
              <a:rPr lang="es-ES"/>
              <a:pPr/>
              <a:t>20/03/2023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4A6D96-DCD9-4B4A-BB03-30AB514CD26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82B5F773-C84B-4CF5-96F5-238DEFB4D20D}" type="datetimeFigureOut">
              <a:rPr lang="es-ES"/>
              <a:pPr/>
              <a:t>20/03/2023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68A80A18-3427-4BAC-B373-D8561AD8C0E1}" type="slidenum">
              <a:rPr lang="es-ES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1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125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5.png"/><Relationship Id="rId10" Type="http://schemas.openxmlformats.org/officeDocument/2006/relationships/image" Target="../media/image8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WordArt 3"/>
          <p:cNvSpPr>
            <a:spLocks noChangeArrowheads="1" noChangeShapeType="1" noTextEdit="1"/>
          </p:cNvSpPr>
          <p:nvPr/>
        </p:nvSpPr>
        <p:spPr bwMode="auto">
          <a:xfrm>
            <a:off x="1331640" y="0"/>
            <a:ext cx="6551612" cy="854075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38070"/>
              </a:avLst>
            </a:prstTxWarp>
            <a:scene3d>
              <a:camera prst="legacyPerspectiveTop"/>
              <a:lightRig rig="legacyNormal3" dir="b"/>
            </a:scene3d>
            <a:sp3d extrusionH="8874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Inundaciones </a:t>
            </a:r>
          </a:p>
        </p:txBody>
      </p:sp>
      <p:sp>
        <p:nvSpPr>
          <p:cNvPr id="87044" name="WordArt 4"/>
          <p:cNvSpPr>
            <a:spLocks noChangeArrowheads="1" noChangeShapeType="1" noTextEdit="1"/>
          </p:cNvSpPr>
          <p:nvPr/>
        </p:nvSpPr>
        <p:spPr bwMode="auto">
          <a:xfrm>
            <a:off x="755576" y="987574"/>
            <a:ext cx="7796212" cy="841301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431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 </a:t>
            </a:r>
            <a:r>
              <a:rPr lang="es-ES" sz="3200" kern="10" dirty="0" err="1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Fotografia</a:t>
            </a: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Recopilada de internet  </a:t>
            </a:r>
          </a:p>
        </p:txBody>
      </p:sp>
      <p:sp>
        <p:nvSpPr>
          <p:cNvPr id="87045" name="WordArt 5"/>
          <p:cNvSpPr>
            <a:spLocks noChangeArrowheads="1" noChangeShapeType="1" noTextEdit="1"/>
          </p:cNvSpPr>
          <p:nvPr/>
        </p:nvSpPr>
        <p:spPr bwMode="auto">
          <a:xfrm>
            <a:off x="899592" y="2139702"/>
            <a:ext cx="7416800" cy="710183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8398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 Creación y Diseño:  </a:t>
            </a:r>
          </a:p>
        </p:txBody>
      </p:sp>
      <p:sp>
        <p:nvSpPr>
          <p:cNvPr id="87046" name="WordArt 6"/>
          <p:cNvSpPr>
            <a:spLocks noChangeArrowheads="1" noChangeShapeType="1" noTextEdit="1"/>
          </p:cNvSpPr>
          <p:nvPr/>
        </p:nvSpPr>
        <p:spPr bwMode="auto">
          <a:xfrm>
            <a:off x="1691680" y="3147814"/>
            <a:ext cx="5760639" cy="69393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009900"/>
                  </a:prstShdw>
                </a:effectLst>
                <a:latin typeface="High Tower Text"/>
              </a:rPr>
              <a:t>  V I C E N T E  G A R C Í A  </a:t>
            </a:r>
          </a:p>
        </p:txBody>
      </p:sp>
      <p:sp>
        <p:nvSpPr>
          <p:cNvPr id="87048" name="WordArt 8"/>
          <p:cNvSpPr>
            <a:spLocks noChangeArrowheads="1" noChangeShapeType="1" noTextEdit="1"/>
          </p:cNvSpPr>
          <p:nvPr/>
        </p:nvSpPr>
        <p:spPr bwMode="auto">
          <a:xfrm>
            <a:off x="2771800" y="4011910"/>
            <a:ext cx="3816423" cy="69242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prstShdw prst="shdw17" dist="17961" dir="13500000">
                    <a:srgbClr val="999900"/>
                  </a:prstShdw>
                </a:effectLst>
                <a:latin typeface="Elephant"/>
              </a:rPr>
              <a:t>  Automático  </a:t>
            </a:r>
          </a:p>
        </p:txBody>
      </p:sp>
    </p:spTree>
  </p:cSld>
  <p:clrMapOvr>
    <a:masterClrMapping/>
  </p:clrMapOvr>
  <p:transition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7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7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70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3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3" presetClass="entr" presetSubtype="16" repeatCount="3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288" y="0"/>
            <a:ext cx="8137525" cy="1538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54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           </a:t>
            </a:r>
            <a:r>
              <a:rPr lang="es-ES" sz="48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itchFamily="18" charset="0"/>
              </a:rPr>
              <a:t>Inundaciones </a:t>
            </a:r>
          </a:p>
          <a:p>
            <a:pPr>
              <a:defRPr/>
            </a:pPr>
            <a:r>
              <a:rPr lang="es-ES" sz="40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itchFamily="18" charset="0"/>
              </a:rPr>
              <a:t>      ¿Qué son? - ¿Por qué suceden?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79388" y="1563688"/>
            <a:ext cx="8820150" cy="14462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2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Los cauces naturales y artificiales (ríos, canales, embalses, lagos, etc.) tienen una capacidad limitada de evacuar aguas. Cuando esa capacidad es sobrepasada ocurre una inundación (el agua desborda hacia zonas aledañas).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79388" y="3148013"/>
            <a:ext cx="8820150" cy="1784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2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deforestación, construcción urbana y de carreteras acrecienta el peligro de inundaciones porque le quita a </a:t>
            </a:r>
          </a:p>
          <a:p>
            <a:pPr>
              <a:defRPr/>
            </a:pPr>
            <a:r>
              <a:rPr lang="es-ES" sz="22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los suelos la vegetación que sirve como medio </a:t>
            </a:r>
          </a:p>
          <a:p>
            <a:pPr>
              <a:defRPr/>
            </a:pPr>
            <a:r>
              <a:rPr lang="es-ES" sz="22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temporal de acumulación de aguas </a:t>
            </a:r>
          </a:p>
          <a:p>
            <a:pPr>
              <a:defRPr/>
            </a:pPr>
            <a:r>
              <a:rPr lang="es-ES" sz="22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(algo así como una esponja).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0">
        <p:wipe/>
      </p:transition>
    </mc:Choice>
    <mc:Fallback>
      <p:transition spd="slow" advTm="5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6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1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4" descr="E:\MIS COSAS\DOCUMENTOS ANA\PAISAJES\MONTAÑAS\n44sukrumehmetomur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Picture 4" descr="E:\MIS COSAS\DOCUMENTOS ANA\PAISAJES\MONTAÑAS\n44sukrumehmetomur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CCCCCC"/>
              </a:clrFrom>
              <a:clrTo>
                <a:srgbClr val="CCCCCC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029" y="0"/>
            <a:ext cx="9139943" cy="5143500"/>
          </a:xfrm>
          <a:prstGeom prst="frame">
            <a:avLst/>
          </a:prstGeom>
          <a:solidFill>
            <a:schemeClr val="tx2">
              <a:lumMod val="50000"/>
              <a:alpha val="7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Picture 4" descr="E:\MIS COSAS\DOCUMENTOS ANA\PAISAJES\MONTAÑAS\n44sukrumehmetomur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808080"/>
              </a:clrFrom>
              <a:clrTo>
                <a:srgbClr val="80808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611560" y="642924"/>
            <a:ext cx="7920879" cy="3857652"/>
          </a:xfrm>
          <a:prstGeom prst="frame">
            <a:avLst>
              <a:gd name="adj1" fmla="val 13132"/>
            </a:avLst>
          </a:prstGeom>
          <a:solidFill>
            <a:schemeClr val="tx2">
              <a:lumMod val="75000"/>
              <a:alpha val="7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9" name="Picture 4" descr="E:\MIS COSAS\DOCUMENTOS ANA\PAISAJES\MONTAÑAS\n44sukrumehmetomur0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958C55"/>
              </a:clrFrom>
              <a:clrTo>
                <a:srgbClr val="958C55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115616" y="1125131"/>
            <a:ext cx="6912768" cy="2893239"/>
          </a:xfrm>
          <a:prstGeom prst="frame">
            <a:avLst>
              <a:gd name="adj1" fmla="val 16225"/>
            </a:avLst>
          </a:prstGeom>
          <a:solidFill>
            <a:schemeClr val="tx2">
              <a:lumMod val="90000"/>
              <a:alpha val="7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" name="Picture 4" descr="E:\MIS COSAS\DOCUMENTOS ANA\PAISAJES\MONTAÑAS\n44sukrumehmetomur0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0170C1"/>
              </a:clrFrom>
              <a:clrTo>
                <a:srgbClr val="0170C1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547664" y="1599643"/>
            <a:ext cx="6048673" cy="2055986"/>
          </a:xfrm>
          <a:prstGeom prst="frame">
            <a:avLst>
              <a:gd name="adj1" fmla="val 24167"/>
            </a:avLst>
          </a:prstGeom>
          <a:solidFill>
            <a:schemeClr val="tx2">
              <a:alpha val="7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863600" y="4177519"/>
            <a:ext cx="74168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cielo de Málaga está encapotado, ¿Quién lo descapotará? El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descapotador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que lo descapote, buen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descapotador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será.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:split orient="vert"/>
        <p:sndAc>
          <p:stSnd loop="1">
            <p:snd r:embed="rId2" name="Tormenta corta.wav"/>
          </p:stSnd>
        </p:sndAc>
      </p:transition>
    </mc:Choice>
    <mc:Fallback>
      <p:transition spd="slow" advTm="24000">
        <p:split orient="vert"/>
        <p:sndAc>
          <p:stSnd loop="1">
            <p:snd r:embed="rId2" name="Tormenta cor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umblr_m9inos9lck1qjm81go1_128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4143375" cy="5143500"/>
          </a:xfrm>
          <a:prstGeom prst="rtTriangle">
            <a:avLst/>
          </a:prstGeom>
          <a:solidFill>
            <a:srgbClr val="9E9A0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>
            <a:off x="4929188" y="0"/>
            <a:ext cx="4214812" cy="5143500"/>
          </a:xfrm>
          <a:prstGeom prst="rtTriangle">
            <a:avLst/>
          </a:prstGeom>
          <a:solidFill>
            <a:srgbClr val="9E9A0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rectángulo"/>
          <p:cNvSpPr/>
          <p:nvPr/>
        </p:nvSpPr>
        <p:spPr>
          <a:xfrm>
            <a:off x="785813" y="0"/>
            <a:ext cx="3857625" cy="5143500"/>
          </a:xfrm>
          <a:prstGeom prst="rtTriangle">
            <a:avLst/>
          </a:prstGeom>
          <a:solidFill>
            <a:srgbClr val="642F04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 flipH="1">
            <a:off x="4643438" y="0"/>
            <a:ext cx="3857625" cy="5143500"/>
          </a:xfrm>
          <a:prstGeom prst="rtTriangle">
            <a:avLst/>
          </a:prstGeom>
          <a:solidFill>
            <a:srgbClr val="642F04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1500188" y="0"/>
            <a:ext cx="3286125" cy="5143500"/>
          </a:xfrm>
          <a:prstGeom prst="rtTriangle">
            <a:avLst/>
          </a:prstGeom>
          <a:solidFill>
            <a:srgbClr val="9E9A0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Triángulo rectángulo"/>
          <p:cNvSpPr/>
          <p:nvPr/>
        </p:nvSpPr>
        <p:spPr>
          <a:xfrm flipH="1">
            <a:off x="4714875" y="0"/>
            <a:ext cx="3071813" cy="5143500"/>
          </a:xfrm>
          <a:prstGeom prst="rtTriangle">
            <a:avLst/>
          </a:prstGeom>
          <a:solidFill>
            <a:srgbClr val="9E9A0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Triángulo rectángulo"/>
          <p:cNvSpPr/>
          <p:nvPr/>
        </p:nvSpPr>
        <p:spPr>
          <a:xfrm>
            <a:off x="2143125" y="0"/>
            <a:ext cx="2571750" cy="5143500"/>
          </a:xfrm>
          <a:prstGeom prst="rtTriangle">
            <a:avLst/>
          </a:prstGeom>
          <a:solidFill>
            <a:schemeClr val="accent2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Triángulo rectángulo"/>
          <p:cNvSpPr/>
          <p:nvPr/>
        </p:nvSpPr>
        <p:spPr>
          <a:xfrm flipH="1">
            <a:off x="4714875" y="0"/>
            <a:ext cx="2286000" cy="5143500"/>
          </a:xfrm>
          <a:prstGeom prst="rtTriangle">
            <a:avLst/>
          </a:prstGeom>
          <a:solidFill>
            <a:schemeClr val="accent2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2124075" y="0"/>
            <a:ext cx="2590800" cy="5143500"/>
          </a:xfrm>
          <a:prstGeom prst="rtTriangle">
            <a:avLst/>
          </a:prstGeom>
          <a:solidFill>
            <a:srgbClr val="9E9A0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Triángulo rectángulo"/>
          <p:cNvSpPr/>
          <p:nvPr/>
        </p:nvSpPr>
        <p:spPr>
          <a:xfrm flipV="1">
            <a:off x="4714875" y="0"/>
            <a:ext cx="2286000" cy="5143500"/>
          </a:xfrm>
          <a:prstGeom prst="rtTriangle">
            <a:avLst/>
          </a:prstGeom>
          <a:solidFill>
            <a:srgbClr val="9E9A0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539552" y="4083918"/>
            <a:ext cx="7705725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Aumenta el escurrimiento superficial (la cantidad de agua que escurre hacia los ríos y cauces) durante las lluvias. Ese aumento del escurrimiento es la principal causa de las inundaciones.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:split orient="vert"/>
        <p:sndAc>
          <p:stSnd loop="1">
            <p:snd r:embed="rId2" name="South Pacific-West Side Story-Los paraguas de Cherburgo.wav"/>
          </p:stSnd>
        </p:sndAc>
      </p:transition>
    </mc:Choice>
    <mc:Fallback>
      <p:transition spd="slow" advTm="24000">
        <p:split orient="vert"/>
        <p:sndAc>
          <p:stSnd loop="1">
            <p:snd r:embed="rId2" name="South Pacific-West Side Story-Los paraguas de Cherbur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cuba-la_habana_0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482600"/>
            <a:ext cx="9144000" cy="412591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179388" y="627063"/>
            <a:ext cx="8785225" cy="3835400"/>
          </a:xfrm>
          <a:prstGeom prst="rect">
            <a:avLst/>
          </a:prstGeom>
          <a:solidFill>
            <a:schemeClr val="tx2">
              <a:lumMod val="75000"/>
              <a:alpha val="64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911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4624388"/>
            <a:ext cx="9144000" cy="51911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83568" y="4000266"/>
            <a:ext cx="734536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Una inundación es la ocupación por parte del agua de zonas que habitualmente están libres de esta.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dl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429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4500563"/>
            <a:ext cx="9144000" cy="642937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4313" y="736600"/>
            <a:ext cx="8715375" cy="3603625"/>
          </a:xfrm>
          <a:prstGeom prst="rect">
            <a:avLst/>
          </a:prstGeom>
          <a:solidFill>
            <a:schemeClr val="tx2">
              <a:lumMod val="5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95288" y="898525"/>
            <a:ext cx="8353425" cy="3294063"/>
          </a:xfrm>
          <a:prstGeom prst="rect">
            <a:avLst/>
          </a:prstGeom>
          <a:solidFill>
            <a:schemeClr val="tx2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42938" y="1006475"/>
            <a:ext cx="7889875" cy="3011488"/>
          </a:xfrm>
          <a:prstGeom prst="rect">
            <a:avLst/>
          </a:prstGeom>
          <a:solidFill>
            <a:schemeClr val="tx2">
              <a:lumMod val="9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491456" y="3854451"/>
            <a:ext cx="6192838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Bien por desbordamiento de ríos y ramblas por lluvias torrenciales o deshielo.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:wipe/>
      </p:transition>
    </mc:Choice>
    <mc:Fallback>
      <p:transition spd="slow" advTm="1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san-diego-tour-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50000"/>
              <a:alpha val="72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50000"/>
              <a:alpha val="75686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022893" y="4227934"/>
            <a:ext cx="712946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 mares por subida de las mareas por encima del nivel habitual o por avalanchas causadas por maremotos.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:wipe/>
      </p:transition>
    </mc:Choice>
    <mc:Fallback>
      <p:transition spd="slow" advTm="16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RCHI_7748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88"/>
            <a:ext cx="9144000" cy="407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36575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4608513"/>
            <a:ext cx="9144000" cy="53498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642938"/>
            <a:ext cx="9144000" cy="3857625"/>
          </a:xfrm>
          <a:prstGeom prst="rect">
            <a:avLst/>
          </a:prstGeom>
          <a:solidFill>
            <a:schemeClr val="tx2">
              <a:lumMod val="50000"/>
              <a:alpha val="64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8" name="7 Imagen" descr="ARCHI_77484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963735"/>
              </a:clrFrom>
              <a:clrTo>
                <a:srgbClr val="96373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857250"/>
            <a:ext cx="9144000" cy="3376613"/>
          </a:xfrm>
          <a:prstGeom prst="rect">
            <a:avLst/>
          </a:prstGeom>
          <a:solidFill>
            <a:schemeClr val="tx2">
              <a:lumMod val="75000"/>
              <a:alpha val="65097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Rectángulo"/>
          <p:cNvSpPr/>
          <p:nvPr/>
        </p:nvSpPr>
        <p:spPr>
          <a:xfrm>
            <a:off x="0" y="1017588"/>
            <a:ext cx="9144000" cy="3108325"/>
          </a:xfrm>
          <a:prstGeom prst="rect">
            <a:avLst/>
          </a:prstGeom>
          <a:solidFill>
            <a:schemeClr val="tx2">
              <a:lumMod val="9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3 Marcador de contenido" descr="url.jpe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48974"/>
            </a:avLst>
          </a:prstGeom>
          <a:solidFill>
            <a:schemeClr val="tx2">
              <a:lumMod val="75000"/>
              <a:alpha val="67000"/>
            </a:schemeClr>
          </a:solidFill>
          <a:ln w="76200" cmpd="thinThick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49574"/>
            </a:avLst>
          </a:prstGeom>
          <a:solidFill>
            <a:schemeClr val="tx2">
              <a:lumMod val="75000"/>
              <a:alpha val="67000"/>
            </a:schemeClr>
          </a:solidFill>
          <a:ln w="76200" cmpd="thinThick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-321468" y="321468"/>
            <a:ext cx="5143500" cy="4500563"/>
          </a:xfrm>
          <a:prstGeom prst="triangle">
            <a:avLst>
              <a:gd name="adj" fmla="val 50111"/>
            </a:avLst>
          </a:prstGeom>
          <a:solidFill>
            <a:schemeClr val="tx2">
              <a:lumMod val="75000"/>
              <a:alpha val="67000"/>
            </a:schemeClr>
          </a:solidFill>
          <a:ln w="76200" cmpd="thinThick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679"/>
            </a:avLst>
          </a:prstGeom>
          <a:solidFill>
            <a:schemeClr val="tx2">
              <a:lumMod val="75000"/>
              <a:alpha val="67000"/>
            </a:schemeClr>
          </a:solidFill>
          <a:ln w="76200" cmpd="thinThick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1907704" y="4515966"/>
            <a:ext cx="47500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¡¡La que nos ha liado el temporal, amigo!!</a:t>
            </a:r>
            <a:endParaRPr lang="es-ES" b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134456259_490e3fcbc1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411163"/>
            <a:ext cx="9124950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9525" y="0"/>
            <a:ext cx="9144000" cy="411163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4732338"/>
            <a:ext cx="9144000" cy="41116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411163"/>
            <a:ext cx="9144000" cy="4321175"/>
          </a:xfrm>
          <a:prstGeom prst="rect">
            <a:avLst/>
          </a:prstGeom>
          <a:solidFill>
            <a:schemeClr val="accent3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411163"/>
            <a:ext cx="9144000" cy="4321175"/>
          </a:xfrm>
          <a:prstGeom prst="rect">
            <a:avLst/>
          </a:prstGeom>
          <a:solidFill>
            <a:schemeClr val="tx2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wipe/>
      </p:transition>
    </mc:Choice>
    <mc:Fallback>
      <p:transition spd="slow" advTm="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4940991796_0a1ac590ee_b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1435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  <a:alpha val="64706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  <a:alpha val="64706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61120" y="4371950"/>
            <a:ext cx="69850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El fuerte viento y las lluvias intensas caídas arrancó árboles y derribó la noria de la feria de la ciudad de Gandía.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:wipe/>
      </p:transition>
    </mc:Choice>
    <mc:Fallback>
      <p:transition spd="slow" advTm="1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135053006_812aa5c7ea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90000"/>
              <a:alpha val="64706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75000"/>
              <a:alpha val="64706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11187" y="4011910"/>
            <a:ext cx="7921625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Las inundaciones fluviales son procesos naturales que se han producido periódicamente y que han sido la causa de la formación de las llanuras en los valles de los ríos.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:split orient="vert"/>
      </p:transition>
    </mc:Choice>
    <mc:Fallback>
      <p:transition spd="slow" advTm="2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G_473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106363"/>
            <a:ext cx="9144000" cy="215900"/>
          </a:xfrm>
          <a:prstGeom prst="rect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 rot="5400000">
            <a:off x="-2143125" y="2428875"/>
            <a:ext cx="5143500" cy="285750"/>
          </a:xfrm>
          <a:prstGeom prst="rect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4768850"/>
            <a:ext cx="9144000" cy="214313"/>
          </a:xfrm>
          <a:prstGeom prst="rect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 rot="5400000">
            <a:off x="6143625" y="2428875"/>
            <a:ext cx="5143500" cy="285750"/>
          </a:xfrm>
          <a:prstGeom prst="rect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374650"/>
            <a:ext cx="9144000" cy="214313"/>
          </a:xfrm>
          <a:prstGeom prst="rect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 rot="5400000">
            <a:off x="-1785937" y="2428875"/>
            <a:ext cx="5143500" cy="285750"/>
          </a:xfrm>
          <a:prstGeom prst="rect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4500563"/>
            <a:ext cx="9144000" cy="214312"/>
          </a:xfrm>
          <a:prstGeom prst="rect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 rot="5400000">
            <a:off x="5786438" y="2428875"/>
            <a:ext cx="5143500" cy="285750"/>
          </a:xfrm>
          <a:prstGeom prst="rect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92894" y="4348057"/>
            <a:ext cx="7272338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Tierras fértiles donde tradicionalmente se ha desarrollado la agricultura en vegas y riberas.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14138864.jpg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1435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141388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wipe/>
      </p:transition>
    </mc:Choice>
    <mc:Fallback>
      <p:transition spd="slow" advTm="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5477011_587606d3ae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75477011_587606d3ae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7 Imagen" descr="75477011_587606d3ae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719931" y="4371950"/>
            <a:ext cx="7704138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las zonas costeras los embates del mar han servido para modelar las costas y crear zonas pantanosas….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:wipe/>
      </p:transition>
    </mc:Choice>
    <mc:Fallback>
      <p:transition spd="slow" advTm="16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7901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2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107901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2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755650" y="4299942"/>
            <a:ext cx="76327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….como albuferas y lagunas que, tras su ocupación atópica, se han convertido en zonas vulnerables.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283282_4041963488599_1586252394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283282_4041963488599_1586252394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283282_4041963488599_1586252394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051949083_7a4dfcee70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8051949083_7a4dfcee70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6 Imagen" descr="8051949083_7a4dfcee70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43576027.jpg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588"/>
            <a:ext cx="9144000" cy="514032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857250" y="0"/>
            <a:ext cx="357188" cy="5143500"/>
          </a:xfrm>
          <a:prstGeom prst="rect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1438" y="696913"/>
            <a:ext cx="9072562" cy="268287"/>
          </a:xfrm>
          <a:prstGeom prst="rect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858125" y="0"/>
            <a:ext cx="357188" cy="5143500"/>
          </a:xfrm>
          <a:prstGeom prst="rect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4286250"/>
            <a:ext cx="9144000" cy="268288"/>
          </a:xfrm>
          <a:prstGeom prst="rect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268288"/>
            <a:ext cx="9072563" cy="268287"/>
          </a:xfrm>
          <a:prstGeom prst="rect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428625" y="0"/>
            <a:ext cx="357188" cy="5143500"/>
          </a:xfrm>
          <a:prstGeom prst="rect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4608513"/>
            <a:ext cx="9144000" cy="266700"/>
          </a:xfrm>
          <a:prstGeom prst="rect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8286750" y="0"/>
            <a:ext cx="357188" cy="5143500"/>
          </a:xfrm>
          <a:prstGeom prst="rect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331118" y="4418807"/>
            <a:ext cx="6481763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principal causa de las inundaciones fluviales suelen ser las lluvias intensas.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99_107_3680_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2099_107_3680_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2099_107_3680_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1403349" y="4299942"/>
            <a:ext cx="626427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gravedad depende de la región, que se producirá en función de diversos factores meteorológicos.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:wipe/>
      </p:transition>
    </mc:Choice>
    <mc:Fallback>
      <p:transition spd="slow" advTm="16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79012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1079012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wipe/>
      </p:transition>
    </mc:Choice>
    <mc:Fallback>
      <p:transition spd="slow" advTm="7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stronautas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75000"/>
              <a:alpha val="64706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90000"/>
              <a:alpha val="64706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98185" y="4227934"/>
            <a:ext cx="77057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el área mediterránea se da el fenómeno de la gota fría, que es un </a:t>
            </a:r>
            <a:r>
              <a:rPr lang="es-ES" sz="2000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embolsamiento</a:t>
            </a:r>
            <a:r>
              <a:rPr lang="es-ES" sz="20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de aire a muy baja temperatura.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>
        <p:wipe/>
      </p:transition>
    </mc:Choice>
    <mc:Fallback>
      <p:transition spd="slow" advTm="17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eaworld_orlando_shamu_937184_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1000"/>
            <a:ext cx="9144000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Lágrima"/>
          <p:cNvSpPr/>
          <p:nvPr/>
        </p:nvSpPr>
        <p:spPr>
          <a:xfrm rot="348246">
            <a:off x="7143614" y="65568"/>
            <a:ext cx="1840870" cy="1726240"/>
          </a:xfrm>
          <a:prstGeom prst="teardrop">
            <a:avLst>
              <a:gd name="adj" fmla="val 102697"/>
            </a:avLst>
          </a:prstGeom>
          <a:solidFill>
            <a:schemeClr val="tx2">
              <a:lumMod val="75000"/>
              <a:alpha val="67843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ágrima"/>
          <p:cNvSpPr/>
          <p:nvPr/>
        </p:nvSpPr>
        <p:spPr>
          <a:xfrm rot="210903">
            <a:off x="5629275" y="1044575"/>
            <a:ext cx="1893888" cy="1817688"/>
          </a:xfrm>
          <a:prstGeom prst="teardrop">
            <a:avLst/>
          </a:prstGeom>
          <a:solidFill>
            <a:schemeClr val="tx2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Lágrima"/>
          <p:cNvSpPr/>
          <p:nvPr/>
        </p:nvSpPr>
        <p:spPr>
          <a:xfrm rot="15744653">
            <a:off x="231775" y="60325"/>
            <a:ext cx="1811338" cy="1893888"/>
          </a:xfrm>
          <a:prstGeom prst="teardrop">
            <a:avLst/>
          </a:prstGeom>
          <a:solidFill>
            <a:schemeClr val="tx2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Lágrima"/>
          <p:cNvSpPr/>
          <p:nvPr/>
        </p:nvSpPr>
        <p:spPr>
          <a:xfrm rot="15742247">
            <a:off x="1777206" y="1062832"/>
            <a:ext cx="1836737" cy="1924050"/>
          </a:xfrm>
          <a:prstGeom prst="teardrop">
            <a:avLst/>
          </a:prstGeom>
          <a:solidFill>
            <a:schemeClr val="tx2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91804">
            <a:off x="3673475" y="1809750"/>
            <a:ext cx="1895475" cy="1909763"/>
          </a:xfrm>
          <a:prstGeom prst="teardrop">
            <a:avLst/>
          </a:prstGeom>
          <a:solidFill>
            <a:schemeClr val="tx2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Lágrima"/>
          <p:cNvSpPr/>
          <p:nvPr/>
        </p:nvSpPr>
        <p:spPr>
          <a:xfrm rot="18893200">
            <a:off x="3629819" y="2545556"/>
            <a:ext cx="1989138" cy="2028825"/>
          </a:xfrm>
          <a:prstGeom prst="teardrop">
            <a:avLst/>
          </a:prstGeom>
          <a:solidFill>
            <a:schemeClr val="tx2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745331" y="4132840"/>
            <a:ext cx="7345363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las capas medias y altas de la atmósfera, al chocar con el aire cálido y húmedo que asciende del mar, provoca intensas precipitaciones y la posterior inundación.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:wipe/>
      </p:transition>
    </mc:Choice>
    <mc:Fallback>
      <p:transition spd="slow" advTm="2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135054840_3c31e76d7b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2">
              <a:lumMod val="20000"/>
              <a:lumOff val="80000"/>
              <a:alpha val="64706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50000"/>
              <a:alpha val="64706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135054928_84cfe85064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322263"/>
            <a:ext cx="4000500" cy="444658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50000"/>
              <a:alpha val="64706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79388" y="195263"/>
            <a:ext cx="8713787" cy="4752975"/>
          </a:xfrm>
          <a:prstGeom prst="rect">
            <a:avLst/>
          </a:prstGeom>
          <a:solidFill>
            <a:schemeClr val="tx1">
              <a:lumMod val="75000"/>
              <a:alpha val="64706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lowers282105387210706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4500563" cy="5143500"/>
          </a:xfrm>
          <a:prstGeom prst="triangle">
            <a:avLst/>
          </a:prstGeom>
          <a:solidFill>
            <a:schemeClr val="tx1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4572000" y="0"/>
            <a:ext cx="4572000" cy="5143500"/>
          </a:xfrm>
          <a:prstGeom prst="triangle">
            <a:avLst/>
          </a:prstGeom>
          <a:solidFill>
            <a:schemeClr val="tx1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ombinar"/>
          <p:cNvSpPr/>
          <p:nvPr/>
        </p:nvSpPr>
        <p:spPr>
          <a:xfrm>
            <a:off x="2214563" y="0"/>
            <a:ext cx="4643437" cy="5143500"/>
          </a:xfrm>
          <a:prstGeom prst="flowChartMerge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2214563" cy="5143500"/>
          </a:xfrm>
          <a:prstGeom prst="rtTriangle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6858000" y="0"/>
            <a:ext cx="2286000" cy="5143500"/>
          </a:xfrm>
          <a:prstGeom prst="rtTriangle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83568" y="4299942"/>
            <a:ext cx="70580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En Asia oriental la principal causa de las crecidas fluviales son las lluvias torrenciales causadas por el monzón.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8633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428625" y="0"/>
            <a:ext cx="2643188" cy="1554163"/>
          </a:xfrm>
          <a:prstGeom prst="rect">
            <a:avLst/>
          </a:prstGeom>
          <a:solidFill>
            <a:schemeClr val="tx1">
              <a:lumMod val="6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286125" y="0"/>
            <a:ext cx="2643188" cy="1554163"/>
          </a:xfrm>
          <a:prstGeom prst="rect">
            <a:avLst/>
          </a:prstGeom>
          <a:solidFill>
            <a:schemeClr val="tx1">
              <a:lumMod val="8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143625" y="0"/>
            <a:ext cx="2643188" cy="1554163"/>
          </a:xfrm>
          <a:prstGeom prst="rect">
            <a:avLst/>
          </a:prstGeom>
          <a:solidFill>
            <a:schemeClr val="tx1">
              <a:lumMod val="6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57188" y="1768475"/>
            <a:ext cx="2643187" cy="1554163"/>
          </a:xfrm>
          <a:prstGeom prst="rect">
            <a:avLst/>
          </a:prstGeom>
          <a:solidFill>
            <a:schemeClr val="tx1">
              <a:lumMod val="8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357563" y="1768475"/>
            <a:ext cx="2643187" cy="1554163"/>
          </a:xfrm>
          <a:prstGeom prst="rect">
            <a:avLst/>
          </a:prstGeom>
          <a:solidFill>
            <a:schemeClr val="tx1">
              <a:lumMod val="6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6143625" y="1768475"/>
            <a:ext cx="2643188" cy="1554163"/>
          </a:xfrm>
          <a:prstGeom prst="rect">
            <a:avLst/>
          </a:prstGeom>
          <a:solidFill>
            <a:schemeClr val="tx1">
              <a:lumMod val="8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357188" y="3589338"/>
            <a:ext cx="2643187" cy="1554162"/>
          </a:xfrm>
          <a:prstGeom prst="rect">
            <a:avLst/>
          </a:prstGeom>
          <a:solidFill>
            <a:schemeClr val="tx1">
              <a:lumMod val="6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3357563" y="3589338"/>
            <a:ext cx="2643187" cy="1554162"/>
          </a:xfrm>
          <a:prstGeom prst="rect">
            <a:avLst/>
          </a:prstGeom>
          <a:solidFill>
            <a:schemeClr val="tx1">
              <a:lumMod val="8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6143625" y="3589338"/>
            <a:ext cx="2643188" cy="1554162"/>
          </a:xfrm>
          <a:prstGeom prst="rect">
            <a:avLst/>
          </a:prstGeom>
          <a:solidFill>
            <a:schemeClr val="tx1">
              <a:lumMod val="6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827881" y="4227934"/>
            <a:ext cx="748823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Asociadas muchas veces con tifones. Se presentan en verano y afectan a amplias zonas entre las que destaca el golfo de Bengala.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5328758_c280812c6e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9144000" cy="5143500"/>
          </a:xfrm>
          <a:prstGeom prst="diamond">
            <a:avLst/>
          </a:prstGeom>
          <a:solidFill>
            <a:schemeClr val="tx2">
              <a:alpha val="63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ombo"/>
          <p:cNvSpPr/>
          <p:nvPr/>
        </p:nvSpPr>
        <p:spPr>
          <a:xfrm>
            <a:off x="0" y="482600"/>
            <a:ext cx="9144000" cy="4071938"/>
          </a:xfrm>
          <a:prstGeom prst="diamond">
            <a:avLst/>
          </a:prstGeom>
          <a:solidFill>
            <a:schemeClr val="tx2">
              <a:lumMod val="90000"/>
              <a:alpha val="63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ombo"/>
          <p:cNvSpPr/>
          <p:nvPr/>
        </p:nvSpPr>
        <p:spPr>
          <a:xfrm>
            <a:off x="0" y="963613"/>
            <a:ext cx="9144000" cy="3216275"/>
          </a:xfrm>
          <a:prstGeom prst="diamond">
            <a:avLst/>
          </a:prstGeom>
          <a:solidFill>
            <a:schemeClr val="tx2">
              <a:lumMod val="75000"/>
              <a:alpha val="63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ombo"/>
          <p:cNvSpPr/>
          <p:nvPr/>
        </p:nvSpPr>
        <p:spPr>
          <a:xfrm>
            <a:off x="0" y="1393825"/>
            <a:ext cx="9144000" cy="2401888"/>
          </a:xfrm>
          <a:prstGeom prst="diamond">
            <a:avLst/>
          </a:prstGeom>
          <a:solidFill>
            <a:schemeClr val="tx2">
              <a:lumMod val="50000"/>
              <a:alpha val="63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wipe/>
      </p:transition>
    </mc:Choice>
    <mc:Fallback>
      <p:transition spd="slow" advTm="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4686626490_3aa4d51340_z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0"/>
            <a:ext cx="525621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Rectángulo"/>
          <p:cNvSpPr/>
          <p:nvPr/>
        </p:nvSpPr>
        <p:spPr>
          <a:xfrm>
            <a:off x="0" y="0"/>
            <a:ext cx="1979613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235825" y="0"/>
            <a:ext cx="1908175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7" name="6 Imagen" descr="4686626490_3aa4d51340_z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0"/>
            <a:ext cx="525621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1281025" y="4155926"/>
            <a:ext cx="6696075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Los huracanes son una versión caribeña de los tifones, que asolan temporalmente la región del golfo de México causando inundaciones por las olas, de hasta ocho metros.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:wipe/>
      </p:transition>
    </mc:Choice>
    <mc:Fallback>
      <p:transition spd="slow" advTm="22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5332772_cf5f74e75d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Luna"/>
          <p:cNvSpPr/>
          <p:nvPr/>
        </p:nvSpPr>
        <p:spPr>
          <a:xfrm>
            <a:off x="539750" y="0"/>
            <a:ext cx="6912570" cy="5143500"/>
          </a:xfrm>
          <a:prstGeom prst="moon">
            <a:avLst>
              <a:gd name="adj" fmla="val 25324"/>
            </a:avLst>
          </a:prstGeom>
          <a:solidFill>
            <a:schemeClr val="tx2">
              <a:lumMod val="50000"/>
              <a:alpha val="80000"/>
            </a:schemeClr>
          </a:solidFill>
          <a:ln>
            <a:solidFill>
              <a:schemeClr val="tx2">
                <a:lumMod val="2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Luna"/>
          <p:cNvSpPr/>
          <p:nvPr/>
        </p:nvSpPr>
        <p:spPr>
          <a:xfrm flipH="1">
            <a:off x="1403648" y="0"/>
            <a:ext cx="6984702" cy="5143500"/>
          </a:xfrm>
          <a:prstGeom prst="moon">
            <a:avLst>
              <a:gd name="adj" fmla="val 26900"/>
            </a:avLst>
          </a:prstGeom>
          <a:solidFill>
            <a:schemeClr val="tx2">
              <a:lumMod val="50000"/>
              <a:alpha val="80000"/>
            </a:schemeClr>
          </a:solidFill>
          <a:ln>
            <a:solidFill>
              <a:schemeClr val="tx2">
                <a:lumMod val="2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115616" y="4299942"/>
            <a:ext cx="65532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Asociadas a los fuertes vientos, y por las lluvias intensas motivadas por la misma baja térmica.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00">
        <p:wipe/>
      </p:transition>
    </mc:Choice>
    <mc:Fallback>
      <p:transition spd="slow" advTm="19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2008.10.14-2-d0a0c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47813" y="0"/>
            <a:ext cx="6048375" cy="51435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571500" cy="51435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000125" y="0"/>
            <a:ext cx="571500" cy="51435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71500" y="0"/>
            <a:ext cx="428625" cy="51435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572375" y="0"/>
            <a:ext cx="571500" cy="51435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8572500" y="0"/>
            <a:ext cx="571500" cy="51435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8143875" y="0"/>
            <a:ext cx="428625" cy="51435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1" name="3 Marcador de contenido" descr="2008.10.14-2-d0a0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0"/>
            <a:ext cx="59055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2" name="11 CuadroTexto"/>
          <p:cNvSpPr txBox="1"/>
          <p:nvPr/>
        </p:nvSpPr>
        <p:spPr>
          <a:xfrm>
            <a:off x="1799431" y="4371950"/>
            <a:ext cx="5545138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También las tormentas tropicales suelen causar lluvias muy fuertes.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:wipe/>
      </p:transition>
    </mc:Choice>
    <mc:Fallback>
      <p:transition spd="slow" advTm="1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5333768_018005ed5a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Paralelogramo"/>
          <p:cNvSpPr/>
          <p:nvPr/>
        </p:nvSpPr>
        <p:spPr>
          <a:xfrm>
            <a:off x="0" y="0"/>
            <a:ext cx="9144000" cy="5143500"/>
          </a:xfrm>
          <a:prstGeom prst="parallelogram">
            <a:avLst>
              <a:gd name="adj" fmla="val 71160"/>
            </a:avLst>
          </a:prstGeom>
          <a:solidFill>
            <a:schemeClr val="tx1">
              <a:lumMod val="6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Paralelogramo"/>
          <p:cNvSpPr/>
          <p:nvPr/>
        </p:nvSpPr>
        <p:spPr>
          <a:xfrm flipH="1">
            <a:off x="0" y="0"/>
            <a:ext cx="9144000" cy="5143500"/>
          </a:xfrm>
          <a:prstGeom prst="parallelogram">
            <a:avLst>
              <a:gd name="adj" fmla="val 65351"/>
            </a:avLst>
          </a:prstGeom>
          <a:solidFill>
            <a:schemeClr val="tx1">
              <a:lumMod val="6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00359476_cd25fa0866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Triángulo isósceles"/>
          <p:cNvSpPr/>
          <p:nvPr/>
        </p:nvSpPr>
        <p:spPr>
          <a:xfrm>
            <a:off x="0" y="2946400"/>
            <a:ext cx="9144000" cy="2197100"/>
          </a:xfrm>
          <a:prstGeom prst="triangl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 flipV="1">
            <a:off x="0" y="0"/>
            <a:ext cx="9144000" cy="2197100"/>
          </a:xfrm>
          <a:prstGeom prst="triangle">
            <a:avLst>
              <a:gd name="adj" fmla="val 49305"/>
            </a:avLst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 rot="16200000" flipV="1">
            <a:off x="-607218" y="607218"/>
            <a:ext cx="5143500" cy="3929063"/>
          </a:xfrm>
          <a:prstGeom prst="triangl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4572000" y="571500"/>
            <a:ext cx="5143500" cy="4000500"/>
          </a:xfrm>
          <a:prstGeom prst="triangl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830408214_7cf3de3ee3_o     Nueva York - Puente de Brooklyn Panoram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6867" name="5 CuadroTexto"/>
          <p:cNvSpPr txBox="1">
            <a:spLocks noChangeArrowheads="1"/>
          </p:cNvSpPr>
          <p:nvPr/>
        </p:nvSpPr>
        <p:spPr bwMode="auto">
          <a:xfrm>
            <a:off x="0" y="4392613"/>
            <a:ext cx="238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es-ES">
                <a:latin typeface="Calibri" pitchFamily="34" charset="0"/>
              </a:rPr>
              <a:t>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68736" y="4115593"/>
            <a:ext cx="76327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Subidas bruscas de temperatura pueden provocar crecidas en los ríos por la rápida fusión de las nieves, esto se da sobre todo en primavera, cuando el deshielo es mayor.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:split orient="vert"/>
      </p:transition>
    </mc:Choice>
    <mc:Fallback>
      <p:transition spd="slow" advTm="2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976057654_55036027b1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-357188" y="4071938"/>
            <a:ext cx="9501188" cy="10715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8" name="7 Imagen" descr="3976057654_55036027b1_b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632625"/>
              </a:clrFrom>
              <a:clrTo>
                <a:srgbClr val="63262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4643438" cy="5143500"/>
          </a:xfrm>
          <a:prstGeom prst="rect">
            <a:avLst/>
          </a:prstGeom>
          <a:solidFill>
            <a:schemeClr val="tx2">
              <a:lumMod val="50000"/>
              <a:alpha val="65097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9" name="8 Imagen" descr="3976057654_55036027b1_b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632625"/>
              </a:clrFrom>
              <a:clrTo>
                <a:srgbClr val="63262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3438" y="0"/>
            <a:ext cx="4500562" cy="5143500"/>
          </a:xfrm>
          <a:prstGeom prst="rect">
            <a:avLst/>
          </a:prstGeom>
          <a:solidFill>
            <a:schemeClr val="tx2">
              <a:lumMod val="50000"/>
              <a:alpha val="65097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0" name="9 CuadroTexto"/>
          <p:cNvSpPr txBox="1"/>
          <p:nvPr/>
        </p:nvSpPr>
        <p:spPr>
          <a:xfrm>
            <a:off x="1116806" y="4284663"/>
            <a:ext cx="65532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 tras fuertes nevadas en cotas inusuales, que tras la ola de frío se funden provocando riadas.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aturalflo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5" name="14 Rectángulo"/>
          <p:cNvSpPr/>
          <p:nvPr/>
        </p:nvSpPr>
        <p:spPr>
          <a:xfrm>
            <a:off x="250825" y="87313"/>
            <a:ext cx="8713788" cy="4914900"/>
          </a:xfrm>
          <a:prstGeom prst="rect">
            <a:avLst/>
          </a:prstGeom>
          <a:solidFill>
            <a:schemeClr val="tx1">
              <a:lumMod val="5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468313" y="250825"/>
            <a:ext cx="8280400" cy="4589463"/>
          </a:xfrm>
          <a:prstGeom prst="rect">
            <a:avLst/>
          </a:prstGeom>
          <a:solidFill>
            <a:schemeClr val="tx1">
              <a:lumMod val="6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684213" y="465138"/>
            <a:ext cx="7632700" cy="4159250"/>
          </a:xfrm>
          <a:prstGeom prst="rect">
            <a:avLst/>
          </a:prstGeom>
          <a:solidFill>
            <a:schemeClr val="tx1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971550" y="736600"/>
            <a:ext cx="6985000" cy="3617913"/>
          </a:xfrm>
          <a:prstGeom prst="rect">
            <a:avLst/>
          </a:prstGeom>
          <a:solidFill>
            <a:schemeClr val="tx1">
              <a:lumMod val="8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wipe/>
      </p:transition>
    </mc:Choice>
    <mc:Fallback>
      <p:transition spd="slow" advTm="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4" grpId="0" animBg="1"/>
      <p:bldP spid="13" grpId="0" animBg="1"/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116374371_de2439a1e9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8"/>
            <a:ext cx="9144000" cy="511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6 Imagen" descr="3116374371_de2439a1e9_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8"/>
            <a:ext cx="9144000" cy="511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wipe/>
      </p:transition>
    </mc:Choice>
    <mc:Fallback>
      <p:transition spd="slow" advTm="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urljm.jpe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9725"/>
            <a:ext cx="91440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4179888"/>
            <a:ext cx="9144000" cy="9636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7" name="6 Imagen" descr="urljm.jpeg"/>
          <p:cNvPicPr>
            <a:picLocks noChangeAspect="1"/>
          </p:cNvPicPr>
          <p:nvPr/>
        </p:nvPicPr>
        <p:blipFill>
          <a:blip r:embed="rId3">
            <a:clrChange>
              <a:clrFrom>
                <a:srgbClr val="958C55"/>
              </a:clrFrom>
              <a:clrTo>
                <a:srgbClr val="958C55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0" y="339725"/>
            <a:ext cx="4633913" cy="4464050"/>
          </a:xfrm>
          <a:prstGeom prst="rect">
            <a:avLst/>
          </a:prstGeom>
          <a:solidFill>
            <a:schemeClr val="tx2">
              <a:lumMod val="90000"/>
              <a:alpha val="68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7 Imagen" descr="urljm.jpeg"/>
          <p:cNvPicPr>
            <a:picLocks noChangeAspect="1"/>
          </p:cNvPicPr>
          <p:nvPr/>
        </p:nvPicPr>
        <p:blipFill>
          <a:blip r:embed="rId4">
            <a:clrChange>
              <a:clrFrom>
                <a:srgbClr val="958C55"/>
              </a:clrFrom>
              <a:clrTo>
                <a:srgbClr val="958C55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4633913" y="339725"/>
            <a:ext cx="4510087" cy="4464050"/>
          </a:xfrm>
          <a:prstGeom prst="rect">
            <a:avLst/>
          </a:prstGeom>
          <a:solidFill>
            <a:schemeClr val="tx2">
              <a:lumMod val="90000"/>
              <a:alpha val="68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0966" name="9 CuadroTexto"/>
          <p:cNvSpPr txBox="1">
            <a:spLocks noChangeArrowheads="1"/>
          </p:cNvSpPr>
          <p:nvPr/>
        </p:nvSpPr>
        <p:spPr bwMode="auto">
          <a:xfrm>
            <a:off x="1214438" y="2894013"/>
            <a:ext cx="184150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endParaRPr lang="es-ES" sz="6000" b="1">
              <a:latin typeface="Pristina" pitchFamily="66" charset="0"/>
            </a:endParaRPr>
          </a:p>
        </p:txBody>
      </p:sp>
      <p:pic>
        <p:nvPicPr>
          <p:cNvPr id="40967" name="10 Imagen" descr="Circuito_12270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4029075" y="2536825"/>
            <a:ext cx="357187" cy="3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urljm.jpeg"/>
          <p:cNvPicPr>
            <a:picLocks noChangeAspect="1"/>
          </p:cNvPicPr>
          <p:nvPr/>
        </p:nvPicPr>
        <p:blipFill>
          <a:blip r:embed="rId6">
            <a:clrChange>
              <a:clrFrom>
                <a:srgbClr val="808080"/>
              </a:clrFrom>
              <a:clrTo>
                <a:srgbClr val="80808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4643438" y="0"/>
            <a:ext cx="4500562" cy="339725"/>
          </a:xfrm>
          <a:prstGeom prst="rect">
            <a:avLst/>
          </a:prstGeom>
          <a:solidFill>
            <a:schemeClr val="tx2">
              <a:lumMod val="5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3" name="12 Imagen" descr="urljm.jpeg"/>
          <p:cNvPicPr>
            <a:picLocks noChangeAspect="1"/>
          </p:cNvPicPr>
          <p:nvPr/>
        </p:nvPicPr>
        <p:blipFill>
          <a:blip r:embed="rId6">
            <a:clrChange>
              <a:clrFrom>
                <a:srgbClr val="808080"/>
              </a:clrFrom>
              <a:clrTo>
                <a:srgbClr val="80808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0" y="0"/>
            <a:ext cx="4643438" cy="339725"/>
          </a:xfrm>
          <a:prstGeom prst="rect">
            <a:avLst/>
          </a:prstGeom>
          <a:solidFill>
            <a:schemeClr val="tx2">
              <a:lumMod val="5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4" name="13 Imagen" descr="urljm.jpeg"/>
          <p:cNvPicPr>
            <a:picLocks noChangeAspect="1"/>
          </p:cNvPicPr>
          <p:nvPr/>
        </p:nvPicPr>
        <p:blipFill>
          <a:blip r:embed="rId6">
            <a:clrChange>
              <a:clrFrom>
                <a:srgbClr val="808080"/>
              </a:clrFrom>
              <a:clrTo>
                <a:srgbClr val="80808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0" y="4803775"/>
            <a:ext cx="4643438" cy="339725"/>
          </a:xfrm>
          <a:prstGeom prst="rect">
            <a:avLst/>
          </a:prstGeom>
          <a:solidFill>
            <a:schemeClr val="tx2">
              <a:lumMod val="5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5" name="14 Imagen" descr="urljm.jpeg"/>
          <p:cNvPicPr>
            <a:picLocks noChangeAspect="1"/>
          </p:cNvPicPr>
          <p:nvPr/>
        </p:nvPicPr>
        <p:blipFill>
          <a:blip r:embed="rId6">
            <a:clrChange>
              <a:clrFrom>
                <a:srgbClr val="808080"/>
              </a:clrFrom>
              <a:clrTo>
                <a:srgbClr val="80808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4643438" y="4803775"/>
            <a:ext cx="4500562" cy="339725"/>
          </a:xfrm>
          <a:prstGeom prst="rect">
            <a:avLst/>
          </a:prstGeom>
          <a:solidFill>
            <a:schemeClr val="tx2">
              <a:lumMod val="5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6" name="15 CuadroTexto"/>
          <p:cNvSpPr txBox="1"/>
          <p:nvPr/>
        </p:nvSpPr>
        <p:spPr>
          <a:xfrm>
            <a:off x="781050" y="4433888"/>
            <a:ext cx="77057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Los maremotos o tsunamis como posible causa de una inundación.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:wipe/>
      </p:transition>
    </mc:Choice>
    <mc:Fallback>
      <p:transition spd="slow" advTm="1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lores3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90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75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50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25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90832" y="4371950"/>
            <a:ext cx="7129463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sismo marino provoca una serie de ondas que se traducen en olas gigantes de devastador efecto en las costas afectadas.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:wipe/>
      </p:transition>
    </mc:Choice>
    <mc:Fallback>
      <p:transition spd="slow" advTm="1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5" grpId="0" animBg="1"/>
      <p:bldP spid="14" grpId="0" animBg="1"/>
      <p:bldP spid="13" grpId="0" animBg="1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spla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3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displa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683568" y="4299942"/>
            <a:ext cx="7345363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Estas catástrofes se suelen dar en el área del Pacífico, de mayor actividad sísmica.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ochzeit-in-Moskau-a232610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90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8" name="7 Imagen" descr="Hochzeit-in-Moskau-a232610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CuadroTexto"/>
          <p:cNvSpPr txBox="1"/>
          <p:nvPr/>
        </p:nvSpPr>
        <p:spPr>
          <a:xfrm>
            <a:off x="611560" y="4371950"/>
            <a:ext cx="7704138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Las inundaciones no son ajenas a la ocupación del suelo. El caudal de los ríos es normalmente muy variable a lo largo de los años.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ochzeit-a1816638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8" name="7 Imagen" descr="Hochzeit-a1816638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CuadroTexto"/>
          <p:cNvSpPr txBox="1"/>
          <p:nvPr/>
        </p:nvSpPr>
        <p:spPr>
          <a:xfrm>
            <a:off x="1043608" y="4299942"/>
            <a:ext cx="669766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hidrología establece para los ríos una gama de caudales máximos asociados al tiempo de retorno.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umblr_m9cy5wfwhZ1qjm81go3_12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714375" cy="5143500"/>
          </a:xfrm>
          <a:prstGeom prst="rect">
            <a:avLst/>
          </a:prstGeom>
          <a:solidFill>
            <a:schemeClr val="tx2">
              <a:lumMod val="75000"/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14375" y="0"/>
            <a:ext cx="642938" cy="5143500"/>
          </a:xfrm>
          <a:prstGeom prst="rect">
            <a:avLst/>
          </a:prstGeom>
          <a:solidFill>
            <a:schemeClr val="tx2">
              <a:lumMod val="75000"/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357313" y="0"/>
            <a:ext cx="785812" cy="5143500"/>
          </a:xfrm>
          <a:prstGeom prst="rect">
            <a:avLst/>
          </a:prstGeom>
          <a:solidFill>
            <a:schemeClr val="tx2">
              <a:lumMod val="75000"/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143125" y="0"/>
            <a:ext cx="714375" cy="5143500"/>
          </a:xfrm>
          <a:prstGeom prst="rect">
            <a:avLst/>
          </a:prstGeom>
          <a:solidFill>
            <a:schemeClr val="tx2">
              <a:lumMod val="75000"/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843213" y="0"/>
            <a:ext cx="714375" cy="5143500"/>
          </a:xfrm>
          <a:prstGeom prst="rect">
            <a:avLst/>
          </a:prstGeom>
          <a:solidFill>
            <a:schemeClr val="tx2">
              <a:lumMod val="75000"/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571875" y="0"/>
            <a:ext cx="642938" cy="5143500"/>
          </a:xfrm>
          <a:prstGeom prst="rect">
            <a:avLst/>
          </a:prstGeom>
          <a:solidFill>
            <a:schemeClr val="tx2">
              <a:lumMod val="75000"/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214813" y="0"/>
            <a:ext cx="785812" cy="5143500"/>
          </a:xfrm>
          <a:prstGeom prst="rect">
            <a:avLst/>
          </a:prstGeom>
          <a:solidFill>
            <a:schemeClr val="tx2">
              <a:lumMod val="75000"/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000625" y="0"/>
            <a:ext cx="642938" cy="5143500"/>
          </a:xfrm>
          <a:prstGeom prst="rect">
            <a:avLst/>
          </a:prstGeom>
          <a:solidFill>
            <a:schemeClr val="tx2">
              <a:lumMod val="75000"/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5643563" y="0"/>
            <a:ext cx="857250" cy="5143500"/>
          </a:xfrm>
          <a:prstGeom prst="rect">
            <a:avLst/>
          </a:prstGeom>
          <a:solidFill>
            <a:schemeClr val="tx2">
              <a:lumMod val="75000"/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6500813" y="0"/>
            <a:ext cx="714375" cy="5143500"/>
          </a:xfrm>
          <a:prstGeom prst="rect">
            <a:avLst/>
          </a:prstGeom>
          <a:solidFill>
            <a:schemeClr val="tx2">
              <a:lumMod val="75000"/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7215188" y="0"/>
            <a:ext cx="714375" cy="5143500"/>
          </a:xfrm>
          <a:prstGeom prst="rect">
            <a:avLst/>
          </a:prstGeom>
          <a:solidFill>
            <a:schemeClr val="tx2">
              <a:lumMod val="75000"/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7929563" y="0"/>
            <a:ext cx="500062" cy="5143500"/>
          </a:xfrm>
          <a:prstGeom prst="rect">
            <a:avLst/>
          </a:prstGeom>
          <a:solidFill>
            <a:schemeClr val="tx2">
              <a:lumMod val="75000"/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8429625" y="0"/>
            <a:ext cx="714375" cy="5143500"/>
          </a:xfrm>
          <a:prstGeom prst="rect">
            <a:avLst/>
          </a:prstGeom>
          <a:solidFill>
            <a:schemeClr val="tx2">
              <a:lumMod val="75000"/>
              <a:alpha val="7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035845" y="4296108"/>
            <a:ext cx="6632500" cy="6461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Estas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fotografías,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muestran las inundaciones que también padecieron los </a:t>
            </a:r>
            <a:r>
              <a:rPr lang="es-ES" b="1" dirty="0" err="1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calzadeños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en la provincia de Ciudad Real.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umblr_m83jlrrX0v1qjm81go6_12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2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900113" y="4462463"/>
            <a:ext cx="7429500" cy="322262"/>
          </a:xfrm>
          <a:prstGeom prst="rect">
            <a:avLst/>
          </a:prstGeom>
          <a:solidFill>
            <a:schemeClr val="accent2">
              <a:lumMod val="40000"/>
              <a:lumOff val="6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900113" y="4030663"/>
            <a:ext cx="7429500" cy="320675"/>
          </a:xfrm>
          <a:prstGeom prst="rect">
            <a:avLst/>
          </a:prstGeom>
          <a:solidFill>
            <a:schemeClr val="accent2">
              <a:lumMod val="40000"/>
              <a:lumOff val="6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900113" y="3598863"/>
            <a:ext cx="7429500" cy="320675"/>
          </a:xfrm>
          <a:prstGeom prst="rect">
            <a:avLst/>
          </a:prstGeom>
          <a:solidFill>
            <a:schemeClr val="accent2">
              <a:lumMod val="40000"/>
              <a:lumOff val="6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900113" y="3165475"/>
            <a:ext cx="7429500" cy="322263"/>
          </a:xfrm>
          <a:prstGeom prst="rect">
            <a:avLst/>
          </a:prstGeom>
          <a:solidFill>
            <a:schemeClr val="accent2">
              <a:lumMod val="40000"/>
              <a:lumOff val="6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900113" y="2733675"/>
            <a:ext cx="7429500" cy="322263"/>
          </a:xfrm>
          <a:prstGeom prst="rect">
            <a:avLst/>
          </a:prstGeom>
          <a:solidFill>
            <a:schemeClr val="accent2">
              <a:lumMod val="40000"/>
              <a:lumOff val="6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900113" y="2301875"/>
            <a:ext cx="7429500" cy="320675"/>
          </a:xfrm>
          <a:prstGeom prst="rect">
            <a:avLst/>
          </a:prstGeom>
          <a:solidFill>
            <a:schemeClr val="accent2">
              <a:lumMod val="40000"/>
              <a:lumOff val="6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900113" y="1870075"/>
            <a:ext cx="7429500" cy="320675"/>
          </a:xfrm>
          <a:prstGeom prst="rect">
            <a:avLst/>
          </a:prstGeom>
          <a:solidFill>
            <a:schemeClr val="accent2">
              <a:lumMod val="40000"/>
              <a:lumOff val="6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900113" y="1436688"/>
            <a:ext cx="7429500" cy="322262"/>
          </a:xfrm>
          <a:prstGeom prst="rect">
            <a:avLst/>
          </a:prstGeom>
          <a:solidFill>
            <a:schemeClr val="accent2">
              <a:lumMod val="40000"/>
              <a:lumOff val="6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900113" y="1006475"/>
            <a:ext cx="7429500" cy="320675"/>
          </a:xfrm>
          <a:prstGeom prst="rect">
            <a:avLst/>
          </a:prstGeom>
          <a:solidFill>
            <a:schemeClr val="accent2">
              <a:lumMod val="40000"/>
              <a:lumOff val="6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900113" y="574675"/>
            <a:ext cx="7429500" cy="320675"/>
          </a:xfrm>
          <a:prstGeom prst="rect">
            <a:avLst/>
          </a:prstGeom>
          <a:solidFill>
            <a:schemeClr val="accent2">
              <a:lumMod val="40000"/>
              <a:lumOff val="6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900113" y="141288"/>
            <a:ext cx="7429500" cy="322262"/>
          </a:xfrm>
          <a:prstGeom prst="rect">
            <a:avLst/>
          </a:prstGeom>
          <a:solidFill>
            <a:schemeClr val="accent2">
              <a:lumMod val="40000"/>
              <a:lumOff val="6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464086" y="4001294"/>
            <a:ext cx="8208963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Las carreteras que unen Calzada de Calatrava con Santa Cruz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Mudela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y con Almagro, en la provincia de Ciudad Real, están cortadas al tráfico por las inundaciones de agua de este municipio debido a las lluvias.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00">
        <p:wipe/>
      </p:transition>
    </mc:Choice>
    <mc:Fallback>
      <p:transition spd="slow" advTm="27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umblr_m86qxnu3ds1qjm81go4_12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144000" cy="512445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534988"/>
            <a:ext cx="2071688" cy="1982787"/>
          </a:xfrm>
          <a:prstGeom prst="rect">
            <a:avLst/>
          </a:prstGeom>
          <a:solidFill>
            <a:schemeClr val="accent2">
              <a:lumMod val="40000"/>
              <a:lumOff val="60000"/>
              <a:alpha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2625725"/>
            <a:ext cx="2071688" cy="1982788"/>
          </a:xfrm>
          <a:prstGeom prst="rect">
            <a:avLst/>
          </a:prstGeom>
          <a:solidFill>
            <a:schemeClr val="accent2">
              <a:lumMod val="40000"/>
              <a:lumOff val="60000"/>
              <a:alpha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14563" y="482600"/>
            <a:ext cx="2143125" cy="1982788"/>
          </a:xfrm>
          <a:prstGeom prst="rect">
            <a:avLst/>
          </a:prstGeom>
          <a:solidFill>
            <a:schemeClr val="accent2">
              <a:lumMod val="40000"/>
              <a:lumOff val="60000"/>
              <a:alpha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214563" y="2678113"/>
            <a:ext cx="2214562" cy="1982787"/>
          </a:xfrm>
          <a:prstGeom prst="rect">
            <a:avLst/>
          </a:prstGeom>
          <a:solidFill>
            <a:schemeClr val="accent2">
              <a:lumMod val="40000"/>
              <a:lumOff val="60000"/>
              <a:alpha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500563" y="482600"/>
            <a:ext cx="2143125" cy="1982788"/>
          </a:xfrm>
          <a:prstGeom prst="rect">
            <a:avLst/>
          </a:prstGeom>
          <a:solidFill>
            <a:schemeClr val="accent2">
              <a:lumMod val="40000"/>
              <a:lumOff val="60000"/>
              <a:alpha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572000" y="2678113"/>
            <a:ext cx="2143125" cy="1982787"/>
          </a:xfrm>
          <a:prstGeom prst="rect">
            <a:avLst/>
          </a:prstGeom>
          <a:solidFill>
            <a:schemeClr val="accent2">
              <a:lumMod val="40000"/>
              <a:lumOff val="60000"/>
              <a:alpha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6858000" y="519113"/>
            <a:ext cx="2286000" cy="1946275"/>
          </a:xfrm>
          <a:prstGeom prst="rect">
            <a:avLst/>
          </a:prstGeom>
          <a:solidFill>
            <a:schemeClr val="accent2">
              <a:lumMod val="40000"/>
              <a:lumOff val="60000"/>
              <a:alpha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6929438" y="2678113"/>
            <a:ext cx="2214562" cy="1982787"/>
          </a:xfrm>
          <a:prstGeom prst="rect">
            <a:avLst/>
          </a:prstGeom>
          <a:solidFill>
            <a:schemeClr val="accent2">
              <a:lumMod val="40000"/>
              <a:lumOff val="60000"/>
              <a:alpha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15900" y="4666186"/>
            <a:ext cx="8569325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Los cultivos de cereal y olivar se han visto afectados por la crecida del agua.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:wipe/>
      </p:transition>
    </mc:Choice>
    <mc:Fallback>
      <p:transition spd="slow" advTm="1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umblr_mdn7ngNtYS1qjm81go1_12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68338"/>
            <a:ext cx="9144000" cy="633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Trapecio"/>
          <p:cNvSpPr/>
          <p:nvPr/>
        </p:nvSpPr>
        <p:spPr>
          <a:xfrm rot="5400000">
            <a:off x="1113631" y="1280319"/>
            <a:ext cx="4589463" cy="2530475"/>
          </a:xfrm>
          <a:prstGeom prst="trapezoid">
            <a:avLst>
              <a:gd name="adj" fmla="val 71064"/>
            </a:avLst>
          </a:prstGeom>
          <a:solidFill>
            <a:schemeClr val="accent2">
              <a:lumMod val="40000"/>
              <a:lumOff val="60000"/>
              <a:alpha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apecio"/>
          <p:cNvSpPr/>
          <p:nvPr/>
        </p:nvSpPr>
        <p:spPr>
          <a:xfrm rot="5400000" flipV="1">
            <a:off x="3500438" y="1465262"/>
            <a:ext cx="4643438" cy="2214563"/>
          </a:xfrm>
          <a:prstGeom prst="trapezoid">
            <a:avLst>
              <a:gd name="adj" fmla="val 78349"/>
            </a:avLst>
          </a:prstGeom>
          <a:solidFill>
            <a:schemeClr val="accent2">
              <a:lumMod val="40000"/>
              <a:lumOff val="60000"/>
              <a:alpha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>
            <a:off x="184944" y="1280319"/>
            <a:ext cx="4589463" cy="2530475"/>
          </a:xfrm>
          <a:prstGeom prst="trapezoid">
            <a:avLst>
              <a:gd name="adj" fmla="val 71064"/>
            </a:avLst>
          </a:prstGeom>
          <a:solidFill>
            <a:schemeClr val="accent2">
              <a:lumMod val="40000"/>
              <a:lumOff val="60000"/>
              <a:alpha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 flipV="1">
            <a:off x="4549775" y="1343026"/>
            <a:ext cx="4645025" cy="2457450"/>
          </a:xfrm>
          <a:prstGeom prst="trapezoid">
            <a:avLst>
              <a:gd name="adj" fmla="val 78349"/>
            </a:avLst>
          </a:prstGeom>
          <a:solidFill>
            <a:schemeClr val="accent2">
              <a:lumMod val="40000"/>
              <a:lumOff val="60000"/>
              <a:alpha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>
            <a:off x="-1029494" y="1280319"/>
            <a:ext cx="4589463" cy="2530475"/>
          </a:xfrm>
          <a:prstGeom prst="trapezoid">
            <a:avLst>
              <a:gd name="adj" fmla="val 71064"/>
            </a:avLst>
          </a:prstGeom>
          <a:solidFill>
            <a:schemeClr val="accent2">
              <a:lumMod val="40000"/>
              <a:lumOff val="60000"/>
              <a:alpha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apecio"/>
          <p:cNvSpPr/>
          <p:nvPr/>
        </p:nvSpPr>
        <p:spPr>
          <a:xfrm rot="5400000" flipV="1">
            <a:off x="5535612" y="1285876"/>
            <a:ext cx="4645025" cy="2571750"/>
          </a:xfrm>
          <a:prstGeom prst="trapezoid">
            <a:avLst>
              <a:gd name="adj" fmla="val 78349"/>
            </a:avLst>
          </a:prstGeom>
          <a:solidFill>
            <a:schemeClr val="accent2">
              <a:lumMod val="40000"/>
              <a:lumOff val="60000"/>
              <a:alpha val="6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468313" y="3795713"/>
            <a:ext cx="80645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primera hora de la mañana, el alcalde, Félix Martín, y el concejal responsable de Agricultura, Salvador Laguna, han recorrido el término para ver la situación actual, comprobando el corte de las dos carreteras mencionadas.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000">
        <p:wipe/>
      </p:transition>
    </mc:Choice>
    <mc:Fallback>
      <p:transition spd="slow" advTm="2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nvierno-por-la-maana-Wintermorgen-a234037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68609"/>
            <a:ext cx="9144000" cy="6409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Rectángulo"/>
          <p:cNvSpPr/>
          <p:nvPr/>
        </p:nvSpPr>
        <p:spPr>
          <a:xfrm>
            <a:off x="0" y="-92546"/>
            <a:ext cx="9144000" cy="5236046"/>
          </a:xfrm>
          <a:prstGeom prst="rect">
            <a:avLst/>
          </a:prstGeom>
          <a:solidFill>
            <a:schemeClr val="tx2">
              <a:lumMod val="75000"/>
              <a:alpha val="64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wipe/>
      </p:transition>
    </mc:Choice>
    <mc:Fallback>
      <p:transition spd="slow" advTm="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splay (3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8"/>
            <a:ext cx="9144000" cy="512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268288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 flipV="1">
            <a:off x="0" y="4929188"/>
            <a:ext cx="9144000" cy="249237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85750" y="0"/>
            <a:ext cx="285750" cy="51435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8501063" y="0"/>
            <a:ext cx="357187" cy="51435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374650"/>
            <a:ext cx="9144000" cy="214313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14375" y="0"/>
            <a:ext cx="357188" cy="51435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4608513"/>
            <a:ext cx="9144000" cy="214312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8072438" y="0"/>
            <a:ext cx="357187" cy="51435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14375" y="3981981"/>
            <a:ext cx="80645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las poblaciones locales, cuando hace mucho tiempo que se encuentran asentadas en el lugar tiene conocimiento de las áreas ocupadas por las avenidas del río o barranco.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0">
        <p:split orient="vert"/>
      </p:transition>
    </mc:Choice>
    <mc:Fallback>
      <p:transition spd="slow" advTm="2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splay (6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13" y="0"/>
            <a:ext cx="91217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ombo"/>
          <p:cNvSpPr/>
          <p:nvPr/>
        </p:nvSpPr>
        <p:spPr>
          <a:xfrm>
            <a:off x="0" y="0"/>
            <a:ext cx="2143125" cy="5143500"/>
          </a:xfrm>
          <a:prstGeom prst="diamond">
            <a:avLst/>
          </a:prstGeom>
          <a:solidFill>
            <a:schemeClr val="tx2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ombo"/>
          <p:cNvSpPr/>
          <p:nvPr/>
        </p:nvSpPr>
        <p:spPr>
          <a:xfrm>
            <a:off x="2214563" y="0"/>
            <a:ext cx="2357437" cy="5143500"/>
          </a:xfrm>
          <a:prstGeom prst="diamond">
            <a:avLst/>
          </a:prstGeom>
          <a:solidFill>
            <a:schemeClr val="tx2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ombo"/>
          <p:cNvSpPr/>
          <p:nvPr/>
        </p:nvSpPr>
        <p:spPr>
          <a:xfrm>
            <a:off x="4500563" y="0"/>
            <a:ext cx="2357437" cy="5143500"/>
          </a:xfrm>
          <a:prstGeom prst="diamond">
            <a:avLst/>
          </a:prstGeom>
          <a:solidFill>
            <a:schemeClr val="tx2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ombo"/>
          <p:cNvSpPr/>
          <p:nvPr/>
        </p:nvSpPr>
        <p:spPr>
          <a:xfrm>
            <a:off x="6786563" y="0"/>
            <a:ext cx="2357437" cy="5143500"/>
          </a:xfrm>
          <a:prstGeom prst="diamond">
            <a:avLst/>
          </a:prstGeom>
          <a:solidFill>
            <a:schemeClr val="tx2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_galler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Trapecio"/>
          <p:cNvSpPr/>
          <p:nvPr/>
        </p:nvSpPr>
        <p:spPr>
          <a:xfrm>
            <a:off x="0" y="0"/>
            <a:ext cx="9144000" cy="2571750"/>
          </a:xfrm>
          <a:prstGeom prst="trapezoid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2571750"/>
            <a:ext cx="9144000" cy="2571750"/>
          </a:xfrm>
          <a:prstGeom prst="trapezoid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503237" y="4299942"/>
            <a:ext cx="813752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Así respetan el espacio de éste y sus cauces, evitando la ocupación del mismo y por ello la inundación de sus centros poblados.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4763"/>
            <a:ext cx="913765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643438" cy="5143500"/>
          </a:xfrm>
          <a:prstGeom prst="rtTriangle">
            <a:avLst/>
          </a:prstGeom>
          <a:solidFill>
            <a:schemeClr val="tx1">
              <a:lumMod val="8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 flipH="1">
            <a:off x="4500563" y="0"/>
            <a:ext cx="4643437" cy="5143500"/>
          </a:xfrm>
          <a:prstGeom prst="rtTriangle">
            <a:avLst/>
          </a:prstGeom>
          <a:solidFill>
            <a:schemeClr val="tx1">
              <a:lumMod val="8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ombinar"/>
          <p:cNvSpPr/>
          <p:nvPr/>
        </p:nvSpPr>
        <p:spPr>
          <a:xfrm>
            <a:off x="0" y="0"/>
            <a:ext cx="9144000" cy="5143500"/>
          </a:xfrm>
          <a:prstGeom prst="flowChartMerge">
            <a:avLst/>
          </a:prstGeom>
          <a:solidFill>
            <a:schemeClr val="tx1">
              <a:lumMod val="6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8" grpId="1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8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Imagen8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Imagen8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wipe/>
      </p:transition>
    </mc:Choice>
    <mc:Fallback>
      <p:transition spd="slow" advTm="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axresdefaul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maxresdefaul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maxresdefaul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wipe/>
      </p:transition>
    </mc:Choice>
    <mc:Fallback>
      <p:transition spd="slow" advTm="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1030553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Triángulo isósceles"/>
          <p:cNvSpPr/>
          <p:nvPr/>
        </p:nvSpPr>
        <p:spPr>
          <a:xfrm rot="5400000">
            <a:off x="2000250" y="-2000250"/>
            <a:ext cx="5143500" cy="9144000"/>
          </a:xfrm>
          <a:prstGeom prst="triangle">
            <a:avLst/>
          </a:prstGeom>
          <a:solidFill>
            <a:schemeClr val="tx1">
              <a:lumMod val="95000"/>
              <a:alpha val="69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 rot="5400000">
            <a:off x="892969" y="-892969"/>
            <a:ext cx="5143500" cy="6929438"/>
          </a:xfrm>
          <a:prstGeom prst="triangle">
            <a:avLst/>
          </a:prstGeom>
          <a:solidFill>
            <a:schemeClr val="tx1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321468" y="321468"/>
            <a:ext cx="5143500" cy="4500563"/>
          </a:xfrm>
          <a:prstGeom prst="triangle">
            <a:avLst/>
          </a:prstGeom>
          <a:solidFill>
            <a:schemeClr val="tx1">
              <a:lumMod val="6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67544" y="4371950"/>
            <a:ext cx="842486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Desde el comienzo del Neolítico, cuando comenzó la sedentarización y, por tanto, ocupación de zonas llanas costeras o en los valles fluviales….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:wipe/>
      </p:transition>
    </mc:Choice>
    <mc:Fallback>
      <p:transition spd="slow" advTm="2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untasalperu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2357438"/>
          </a:xfrm>
          <a:prstGeom prst="rtTriangle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2471738"/>
            <a:ext cx="9144000" cy="2671762"/>
          </a:xfrm>
          <a:prstGeom prst="rtTriangle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331640" y="4371950"/>
            <a:ext cx="6840538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….el hombre se ha encontrado con el reto de hacer frente a las inundaciones.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:wipe/>
      </p:transition>
    </mc:Choice>
    <mc:Fallback>
      <p:transition spd="slow" advTm="1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827088" cy="51435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827088" y="0"/>
            <a:ext cx="860425" cy="51435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8316913" y="0"/>
            <a:ext cx="827087" cy="51435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451725" y="0"/>
            <a:ext cx="865188" cy="51435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3" name="3 Marcador de contenido" descr="20120622E38080E69982E69E9DE38080E38389E383A9E382BBE3838AE383BBE38184E3818CE381AAE38199E383BBE6A78DE9B68FE9A0AD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0"/>
            <a:ext cx="57594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4" name="3 Marcador de contenido" descr="20120622E38080E69982E69E9DE38080E38389E383A9E382BBE3838AE383BBE38184E3818CE381AAE38199E383BBE6A78DE9B68FE9A0AD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0"/>
            <a:ext cx="57594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uegos-artificiales-sobre-el-pueblo-mio-Feuerwerk-ueber-meinem-Dorf-a2340432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7 Imagen" descr="Fuegos-artificiales-sobre-el-pueblo-mio-Feuerwerk-ueber-meinem-Dorf-a2340432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untasalperu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Lágrima"/>
          <p:cNvSpPr/>
          <p:nvPr/>
        </p:nvSpPr>
        <p:spPr>
          <a:xfrm rot="19128264">
            <a:off x="3316288" y="608013"/>
            <a:ext cx="2870200" cy="2728912"/>
          </a:xfrm>
          <a:prstGeom prst="teardrop">
            <a:avLst/>
          </a:prstGeom>
          <a:solidFill>
            <a:schemeClr val="tx1">
              <a:lumMod val="5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ágrima"/>
          <p:cNvSpPr/>
          <p:nvPr/>
        </p:nvSpPr>
        <p:spPr>
          <a:xfrm rot="19128264">
            <a:off x="3319463" y="1449388"/>
            <a:ext cx="2870200" cy="2743200"/>
          </a:xfrm>
          <a:prstGeom prst="teardrop">
            <a:avLst/>
          </a:prstGeom>
          <a:solidFill>
            <a:schemeClr val="tx1">
              <a:lumMod val="6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19128264">
            <a:off x="3446463" y="2252663"/>
            <a:ext cx="2633662" cy="2603500"/>
          </a:xfrm>
          <a:prstGeom prst="teardrop">
            <a:avLst/>
          </a:prstGeom>
          <a:solidFill>
            <a:schemeClr val="tx1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iyata3_1024x76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75000"/>
              <a:alpha val="66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331640" y="4299942"/>
            <a:ext cx="626427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Actualmente las defensas contra las inundaciones son muy avanzadas en los países desarrollados.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>
        <p:split orient="vert"/>
      </p:transition>
    </mc:Choice>
    <mc:Fallback>
      <p:transition spd="slow" advTm="1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untasalperu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Luna"/>
          <p:cNvSpPr/>
          <p:nvPr/>
        </p:nvSpPr>
        <p:spPr>
          <a:xfrm>
            <a:off x="0" y="0"/>
            <a:ext cx="4214813" cy="5143500"/>
          </a:xfrm>
          <a:prstGeom prst="moon">
            <a:avLst>
              <a:gd name="adj" fmla="val 41901"/>
            </a:avLst>
          </a:prstGeom>
          <a:solidFill>
            <a:schemeClr val="tx1">
              <a:lumMod val="6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Luna"/>
          <p:cNvSpPr/>
          <p:nvPr/>
        </p:nvSpPr>
        <p:spPr>
          <a:xfrm flipH="1">
            <a:off x="4429125" y="0"/>
            <a:ext cx="4714875" cy="5143500"/>
          </a:xfrm>
          <a:prstGeom prst="moon">
            <a:avLst>
              <a:gd name="adj" fmla="val 41467"/>
            </a:avLst>
          </a:prstGeom>
          <a:solidFill>
            <a:schemeClr val="tx1">
              <a:lumMod val="6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328544" y="4299942"/>
            <a:ext cx="65532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Los sistemas de prevención se basan en diques, motas, barreras metálicas, embalses reguladores.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>
        <p:wipe/>
      </p:transition>
    </mc:Choice>
    <mc:Fallback>
      <p:transition spd="slow" advTm="17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po1ghe7200093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npo1ghe72000933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958C55"/>
              </a:clrFrom>
              <a:clrTo>
                <a:srgbClr val="958C55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0" y="0"/>
            <a:ext cx="2286000" cy="5143500"/>
          </a:xfrm>
          <a:prstGeom prst="rect">
            <a:avLst/>
          </a:prstGeom>
          <a:solidFill>
            <a:schemeClr val="tx1">
              <a:lumMod val="75000"/>
              <a:alpha val="67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2268538" y="0"/>
            <a:ext cx="2343150" cy="5143500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7" name="6 Imagen" descr="npo1ghe72000933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958C55"/>
              </a:clrFrom>
              <a:clrTo>
                <a:srgbClr val="958C55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6858000" y="0"/>
            <a:ext cx="2286000" cy="5143500"/>
          </a:xfrm>
          <a:prstGeom prst="rect">
            <a:avLst/>
          </a:prstGeom>
          <a:solidFill>
            <a:schemeClr val="tx1">
              <a:lumMod val="75000"/>
              <a:alpha val="67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Rectángulo"/>
          <p:cNvSpPr/>
          <p:nvPr/>
        </p:nvSpPr>
        <p:spPr>
          <a:xfrm>
            <a:off x="4643438" y="0"/>
            <a:ext cx="2214562" cy="5143500"/>
          </a:xfrm>
          <a:prstGeom prst="rect">
            <a:avLst/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863600" y="4299942"/>
            <a:ext cx="74168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También los sistemas de alerta ante situaciones peligrosas están muy desarrollados por medio de la predicción meteorológica.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:wipe/>
      </p:transition>
    </mc:Choice>
    <mc:Fallback>
      <p:transition spd="slow" advTm="2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flor07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165100"/>
            <a:ext cx="9144000" cy="56896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571625" cy="5143500"/>
          </a:xfrm>
          <a:prstGeom prst="rect">
            <a:avLst/>
          </a:prstGeom>
          <a:solidFill>
            <a:schemeClr val="bg1">
              <a:lumMod val="50000"/>
              <a:lumOff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571625" y="0"/>
            <a:ext cx="1571625" cy="5143500"/>
          </a:xfrm>
          <a:prstGeom prst="rect">
            <a:avLst/>
          </a:prstGeom>
          <a:solidFill>
            <a:schemeClr val="tx1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143250" y="0"/>
            <a:ext cx="1571625" cy="5143500"/>
          </a:xfrm>
          <a:prstGeom prst="rect">
            <a:avLst/>
          </a:prstGeom>
          <a:solidFill>
            <a:schemeClr val="bg1">
              <a:lumMod val="50000"/>
              <a:lumOff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714875" y="0"/>
            <a:ext cx="1571625" cy="5143500"/>
          </a:xfrm>
          <a:prstGeom prst="rect">
            <a:avLst/>
          </a:prstGeom>
          <a:solidFill>
            <a:schemeClr val="tx1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286500" y="0"/>
            <a:ext cx="1409700" cy="5143500"/>
          </a:xfrm>
          <a:prstGeom prst="rect">
            <a:avLst/>
          </a:prstGeom>
          <a:solidFill>
            <a:schemeClr val="bg1">
              <a:lumMod val="50000"/>
              <a:lumOff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715250" y="0"/>
            <a:ext cx="1428750" cy="5143500"/>
          </a:xfrm>
          <a:prstGeom prst="rect">
            <a:avLst/>
          </a:prstGeom>
          <a:solidFill>
            <a:schemeClr val="tx1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38956" y="4299942"/>
            <a:ext cx="835183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Una mujer junto a varios vehículos siniestrados en la localidad almeriense de Vera, tras las fuertes lluvias registradas en el levante almeriense.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:wipe/>
      </p:transition>
    </mc:Choice>
    <mc:Fallback>
      <p:transition spd="slow" advTm="2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untasalperu2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07975"/>
            <a:ext cx="9144000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Triángulo isósceles"/>
          <p:cNvSpPr/>
          <p:nvPr/>
        </p:nvSpPr>
        <p:spPr>
          <a:xfrm rot="10800000">
            <a:off x="0" y="0"/>
            <a:ext cx="9144000" cy="2499742"/>
          </a:xfrm>
          <a:prstGeom prst="triangle">
            <a:avLst>
              <a:gd name="adj" fmla="val 50133"/>
            </a:avLst>
          </a:prstGeom>
          <a:solidFill>
            <a:schemeClr val="bg1">
              <a:lumMod val="50000"/>
              <a:lumOff val="50000"/>
              <a:alpha val="8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 rot="10800000" flipV="1">
            <a:off x="0" y="2499743"/>
            <a:ext cx="9144000" cy="2643757"/>
          </a:xfrm>
          <a:prstGeom prst="triangle">
            <a:avLst>
              <a:gd name="adj" fmla="val 50000"/>
            </a:avLst>
          </a:prstGeom>
          <a:solidFill>
            <a:schemeClr val="bg1">
              <a:lumMod val="50000"/>
              <a:lumOff val="50000"/>
              <a:alpha val="8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wipe/>
      </p:transition>
    </mc:Choice>
    <mc:Fallback>
      <p:transition spd="slow" advTm="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untasalperu3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2438"/>
            <a:ext cx="91440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puntasalperu3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2438"/>
            <a:ext cx="91440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puntasalperu3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2438"/>
            <a:ext cx="91440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untasalperu4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puntasalperu4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puntasalperu4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972344" y="4299942"/>
            <a:ext cx="719931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defensa contra las inundaciones marinas provocadas por las mareas está muy desarrollada en los Países Bajos.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nvierno-Nieve-Lhiver-Neige-Winter-Schnee04-a2017457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4822047"/>
            <a:ext cx="9144000" cy="32145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79388" y="123825"/>
            <a:ext cx="8785225" cy="4824413"/>
          </a:xfrm>
          <a:prstGeom prst="rect">
            <a:avLst/>
          </a:prstGeom>
          <a:solidFill>
            <a:schemeClr val="bg1">
              <a:lumMod val="50000"/>
              <a:lumOff val="5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60034" y="4644844"/>
            <a:ext cx="86772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Donde una red de diques regulan las aguas tanto interiores como exteriores.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untasalperu4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65100"/>
            <a:ext cx="91440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puntasalperu4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65100"/>
            <a:ext cx="91440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puntasalperu4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65100"/>
            <a:ext cx="91440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splay 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07975"/>
            <a:ext cx="9144000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display 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07975"/>
            <a:ext cx="9144000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wipe/>
      </p:transition>
    </mc:Choice>
    <mc:Fallback>
      <p:transition spd="slow" advTm="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nvierno-II-Winter-II-a2331853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03296" y="4371950"/>
            <a:ext cx="842486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canalización de ríos, como el Rin o el Segura, son obras de mayor envergadura que han llevado consigo un plan integral para toda la cuenca.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:wipe/>
      </p:transition>
    </mc:Choice>
    <mc:Fallback>
      <p:transition spd="slow" advTm="2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nvierno-por-la-maana-Wintermorgen-a234037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60000"/>
              <a:lumOff val="40000"/>
              <a:alpha val="64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27880" y="4011910"/>
            <a:ext cx="7488237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Otras actuaciones han ido encaminadas a alejar el peligro de las ciudades mediante el desvío del cauce fluvial dotándolo a su vez de mayor capacidad de desagüe, como en Valencia o Sevilla.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:wipe/>
      </p:transition>
    </mc:Choice>
    <mc:Fallback>
      <p:transition spd="slow" advTm="2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splay (1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144000" cy="5143500"/>
          </a:xfrm>
          <a:prstGeom prst="triangle">
            <a:avLst/>
          </a:prstGeom>
          <a:solidFill>
            <a:schemeClr val="tx1">
              <a:lumMod val="50000"/>
              <a:alpha val="6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0" y="1554163"/>
            <a:ext cx="9144000" cy="3589337"/>
          </a:xfrm>
          <a:prstGeom prst="triangle">
            <a:avLst/>
          </a:prstGeom>
          <a:solidFill>
            <a:schemeClr val="tx1">
              <a:lumMod val="75000"/>
              <a:alpha val="6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0" y="2625725"/>
            <a:ext cx="9144000" cy="2517775"/>
          </a:xfrm>
          <a:prstGeom prst="triangle">
            <a:avLst/>
          </a:prstGeom>
          <a:solidFill>
            <a:schemeClr val="tx1">
              <a:lumMod val="75000"/>
              <a:alpha val="6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>
            <a:off x="0" y="3803650"/>
            <a:ext cx="9144000" cy="1339850"/>
          </a:xfrm>
          <a:prstGeom prst="triangle">
            <a:avLst/>
          </a:prstGeom>
          <a:solidFill>
            <a:schemeClr val="tx1">
              <a:lumMod val="85000"/>
              <a:alpha val="6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75469" y="4299942"/>
            <a:ext cx="799306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Botas de agua y paraguas, imprescindible para andar por el lodazal en muchas localidades, como esta de Villanueva del Rosario.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:split orient="vert"/>
      </p:transition>
    </mc:Choice>
    <mc:Fallback>
      <p:transition spd="slow" advTm="2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xit" presetSubtype="37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oto_de_flor_orquidea_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2438"/>
            <a:ext cx="9144000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Decisión"/>
          <p:cNvSpPr/>
          <p:nvPr/>
        </p:nvSpPr>
        <p:spPr>
          <a:xfrm>
            <a:off x="0" y="0"/>
            <a:ext cx="9144000" cy="5143500"/>
          </a:xfrm>
          <a:prstGeom prst="flowChartDecision">
            <a:avLst/>
          </a:prstGeom>
          <a:solidFill>
            <a:schemeClr val="tx2"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Decisión"/>
          <p:cNvSpPr/>
          <p:nvPr/>
        </p:nvSpPr>
        <p:spPr>
          <a:xfrm>
            <a:off x="714375" y="374650"/>
            <a:ext cx="7724775" cy="4400550"/>
          </a:xfrm>
          <a:prstGeom prst="flowChartDecision">
            <a:avLst/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Decisión"/>
          <p:cNvSpPr/>
          <p:nvPr/>
        </p:nvSpPr>
        <p:spPr>
          <a:xfrm>
            <a:off x="1428750" y="696913"/>
            <a:ext cx="6234113" cy="3797300"/>
          </a:xfrm>
          <a:prstGeom prst="flowChartDecision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873125" y="4452143"/>
            <a:ext cx="734536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Inundaciones y lodo en Villanueva del Rosario, en Málaga, uno de los municipios más afectados por las lluvias.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:wipe/>
      </p:transition>
    </mc:Choice>
    <mc:Fallback>
      <p:transition spd="slow" advTm="2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osas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36538"/>
            <a:ext cx="91440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Rosas07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963735"/>
              </a:clrFrom>
              <a:clrTo>
                <a:srgbClr val="96373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017963"/>
            <a:ext cx="9144000" cy="1125537"/>
          </a:xfrm>
          <a:prstGeom prst="rect">
            <a:avLst/>
          </a:prstGeom>
          <a:solidFill>
            <a:srgbClr val="542804">
              <a:alpha val="67058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Rosas07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963735"/>
              </a:clrFrom>
              <a:clrTo>
                <a:srgbClr val="96373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679700"/>
            <a:ext cx="9144000" cy="1179513"/>
          </a:xfrm>
          <a:prstGeom prst="rect">
            <a:avLst/>
          </a:prstGeom>
          <a:solidFill>
            <a:srgbClr val="542804">
              <a:alpha val="67842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6 Imagen" descr="Rosas07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963735"/>
              </a:clrFrom>
              <a:clrTo>
                <a:srgbClr val="96373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384300"/>
            <a:ext cx="9144000" cy="1177925"/>
          </a:xfrm>
          <a:prstGeom prst="rect">
            <a:avLst/>
          </a:prstGeom>
          <a:solidFill>
            <a:srgbClr val="542804">
              <a:alpha val="67842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7 Imagen" descr="Rosas07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963735"/>
              </a:clrFrom>
              <a:clrTo>
                <a:srgbClr val="96373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1274763"/>
          </a:xfrm>
          <a:prstGeom prst="rect">
            <a:avLst/>
          </a:prstGeom>
          <a:solidFill>
            <a:srgbClr val="542804">
              <a:alpha val="67842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CuadroTexto"/>
          <p:cNvSpPr txBox="1"/>
          <p:nvPr/>
        </p:nvSpPr>
        <p:spPr>
          <a:xfrm>
            <a:off x="899592" y="4118768"/>
            <a:ext cx="79914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legislación ha avanzado mucho prohibiendo la edificación en zonas perceptibles de ser inundadas en un período de retorno de hasta 100 años.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:split orient="vert"/>
      </p:transition>
    </mc:Choice>
    <mc:Fallback>
      <p:transition spd="slow" advTm="2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uteax3de1949332195538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1000"/>
            <a:ext cx="914400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071563" cy="5143500"/>
          </a:xfrm>
          <a:prstGeom prst="rect">
            <a:avLst/>
          </a:prstGeom>
          <a:solidFill>
            <a:schemeClr val="tx2">
              <a:lumMod val="5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071563" y="0"/>
            <a:ext cx="1071562" cy="5143500"/>
          </a:xfrm>
          <a:prstGeom prst="rect">
            <a:avLst/>
          </a:prstGeom>
          <a:solidFill>
            <a:schemeClr val="tx2">
              <a:lumMod val="25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43125" y="0"/>
            <a:ext cx="1143000" cy="5143500"/>
          </a:xfrm>
          <a:prstGeom prst="rect">
            <a:avLst/>
          </a:prstGeom>
          <a:solidFill>
            <a:schemeClr val="accent3">
              <a:lumMod val="50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281363" y="-14288"/>
            <a:ext cx="1076325" cy="5143501"/>
          </a:xfrm>
          <a:prstGeom prst="rect">
            <a:avLst/>
          </a:prstGeom>
          <a:solidFill>
            <a:schemeClr val="tx2">
              <a:lumMod val="50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357688" y="0"/>
            <a:ext cx="1143000" cy="5143500"/>
          </a:xfrm>
          <a:prstGeom prst="rect">
            <a:avLst/>
          </a:prstGeom>
          <a:solidFill>
            <a:schemeClr val="tx2">
              <a:lumMod val="25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508625" y="0"/>
            <a:ext cx="1214438" cy="5143500"/>
          </a:xfrm>
          <a:prstGeom prst="rect">
            <a:avLst/>
          </a:prstGeom>
          <a:solidFill>
            <a:schemeClr val="accent3">
              <a:lumMod val="5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6715125" y="0"/>
            <a:ext cx="1214438" cy="5143500"/>
          </a:xfrm>
          <a:prstGeom prst="rect">
            <a:avLst/>
          </a:prstGeom>
          <a:solidFill>
            <a:schemeClr val="tx2">
              <a:lumMod val="50000"/>
              <a:alpha val="68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956550" y="0"/>
            <a:ext cx="1187450" cy="5143500"/>
          </a:xfrm>
          <a:prstGeom prst="rect">
            <a:avLst/>
          </a:prstGeom>
          <a:solidFill>
            <a:schemeClr val="tx2">
              <a:lumMod val="2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47601" y="4011910"/>
            <a:ext cx="82804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Esta forma de ayuda responde a las necesidades básicas o de urgencia: hambre, hambruna, salud, reconstrucción de las infraestructuras tras un siniestro, etc.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2555776" y="336612"/>
            <a:ext cx="446405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32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Ayuda Humanitaria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>
        <p:split orient="vert"/>
      </p:transition>
    </mc:Choice>
    <mc:Fallback>
      <p:transition spd="slow" advTm="2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WordArt 2"/>
          <p:cNvSpPr>
            <a:spLocks noChangeArrowheads="1" noChangeShapeType="1" noTextEdit="1"/>
          </p:cNvSpPr>
          <p:nvPr/>
        </p:nvSpPr>
        <p:spPr bwMode="auto">
          <a:xfrm>
            <a:off x="1042988" y="141288"/>
            <a:ext cx="6842125" cy="75723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  <a:scene3d>
              <a:camera prst="legacyPerspectiveBottom"/>
              <a:lightRig rig="legacyHarsh3" dir="t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 Música Enlazada  </a:t>
            </a:r>
          </a:p>
        </p:txBody>
      </p:sp>
      <p:sp>
        <p:nvSpPr>
          <p:cNvPr id="86019" name="WordArt 3"/>
          <p:cNvSpPr>
            <a:spLocks noChangeArrowheads="1" noChangeShapeType="1" noTextEdit="1"/>
          </p:cNvSpPr>
          <p:nvPr/>
        </p:nvSpPr>
        <p:spPr bwMode="auto">
          <a:xfrm>
            <a:off x="1547664" y="1347614"/>
            <a:ext cx="5616575" cy="865187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61444"/>
              </a:avLst>
            </a:prstTxWarp>
            <a:scene3d>
              <a:camera prst="legacyPerspectiveTop"/>
              <a:lightRig rig="legacyNormal3" dir="b"/>
            </a:scene3d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Títulos: </a:t>
            </a:r>
          </a:p>
        </p:txBody>
      </p:sp>
      <p:sp>
        <p:nvSpPr>
          <p:cNvPr id="86020" name="WordArt 4"/>
          <p:cNvSpPr>
            <a:spLocks noChangeArrowheads="1" noChangeShapeType="1" noTextEdit="1"/>
          </p:cNvSpPr>
          <p:nvPr/>
        </p:nvSpPr>
        <p:spPr bwMode="auto">
          <a:xfrm>
            <a:off x="1187624" y="2355726"/>
            <a:ext cx="6121400" cy="71824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358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848D93"/>
                  </a:prstShdw>
                </a:effectLst>
                <a:latin typeface="High Tower Text"/>
              </a:rPr>
              <a:t> - South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848D93"/>
                  </a:prstShdw>
                </a:effectLst>
                <a:latin typeface="High Tower Text"/>
              </a:rPr>
              <a:t>Pacific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848D93"/>
                  </a:prstShdw>
                </a:effectLst>
                <a:latin typeface="High Tower Text"/>
              </a:rPr>
              <a:t> </a:t>
            </a:r>
          </a:p>
        </p:txBody>
      </p:sp>
      <p:sp>
        <p:nvSpPr>
          <p:cNvPr id="86021" name="WordArt 5"/>
          <p:cNvSpPr>
            <a:spLocks noChangeArrowheads="1" noChangeShapeType="1" noTextEdit="1"/>
          </p:cNvSpPr>
          <p:nvPr/>
        </p:nvSpPr>
        <p:spPr bwMode="auto">
          <a:xfrm>
            <a:off x="1259632" y="3291830"/>
            <a:ext cx="6408738" cy="68535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5261C"/>
                    </a:gs>
                    <a:gs pos="6000">
                      <a:srgbClr val="EBDAD4"/>
                    </a:gs>
                    <a:gs pos="28999">
                      <a:srgbClr val="C0524E"/>
                    </a:gs>
                    <a:gs pos="42000">
                      <a:srgbClr val="80302D"/>
                    </a:gs>
                    <a:gs pos="44000">
                      <a:srgbClr val="9C6563"/>
                    </a:gs>
                    <a:gs pos="48000">
                      <a:srgbClr val="FFFFFF"/>
                    </a:gs>
                    <a:gs pos="78999">
                      <a:srgbClr val="83A7C3"/>
                    </a:gs>
                    <a:gs pos="87000">
                      <a:srgbClr val="768FB9"/>
                    </a:gs>
                    <a:gs pos="92000">
                      <a:srgbClr val="83A7C3"/>
                    </a:gs>
                    <a:gs pos="100000">
                      <a:srgbClr val="DCEBF5"/>
                    </a:gs>
                  </a:gsLst>
                  <a:lin ang="18900000" scaled="1"/>
                </a:gradFill>
                <a:effectLst>
                  <a:prstShdw prst="shdw17" dist="17961" dir="2700000">
                    <a:srgbClr val="848D93"/>
                  </a:prstShdw>
                </a:effectLst>
                <a:latin typeface="High Tower Text"/>
              </a:rPr>
              <a:t>  - West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5261C"/>
                    </a:gs>
                    <a:gs pos="6000">
                      <a:srgbClr val="EBDAD4"/>
                    </a:gs>
                    <a:gs pos="28999">
                      <a:srgbClr val="C0524E"/>
                    </a:gs>
                    <a:gs pos="42000">
                      <a:srgbClr val="80302D"/>
                    </a:gs>
                    <a:gs pos="44000">
                      <a:srgbClr val="9C6563"/>
                    </a:gs>
                    <a:gs pos="48000">
                      <a:srgbClr val="FFFFFF"/>
                    </a:gs>
                    <a:gs pos="78999">
                      <a:srgbClr val="83A7C3"/>
                    </a:gs>
                    <a:gs pos="87000">
                      <a:srgbClr val="768FB9"/>
                    </a:gs>
                    <a:gs pos="92000">
                      <a:srgbClr val="83A7C3"/>
                    </a:gs>
                    <a:gs pos="100000">
                      <a:srgbClr val="DCEBF5"/>
                    </a:gs>
                  </a:gsLst>
                  <a:lin ang="18900000" scaled="1"/>
                </a:gradFill>
                <a:effectLst>
                  <a:prstShdw prst="shdw17" dist="17961" dir="2700000">
                    <a:srgbClr val="848D93"/>
                  </a:prstShdw>
                </a:effectLst>
                <a:latin typeface="High Tower Text"/>
              </a:rPr>
              <a:t>Side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5261C"/>
                    </a:gs>
                    <a:gs pos="6000">
                      <a:srgbClr val="EBDAD4"/>
                    </a:gs>
                    <a:gs pos="28999">
                      <a:srgbClr val="C0524E"/>
                    </a:gs>
                    <a:gs pos="42000">
                      <a:srgbClr val="80302D"/>
                    </a:gs>
                    <a:gs pos="44000">
                      <a:srgbClr val="9C6563"/>
                    </a:gs>
                    <a:gs pos="48000">
                      <a:srgbClr val="FFFFFF"/>
                    </a:gs>
                    <a:gs pos="78999">
                      <a:srgbClr val="83A7C3"/>
                    </a:gs>
                    <a:gs pos="87000">
                      <a:srgbClr val="768FB9"/>
                    </a:gs>
                    <a:gs pos="92000">
                      <a:srgbClr val="83A7C3"/>
                    </a:gs>
                    <a:gs pos="100000">
                      <a:srgbClr val="DCEBF5"/>
                    </a:gs>
                  </a:gsLst>
                  <a:lin ang="18900000" scaled="1"/>
                </a:gradFill>
                <a:effectLst>
                  <a:prstShdw prst="shdw17" dist="17961" dir="2700000">
                    <a:srgbClr val="848D93"/>
                  </a:prstShdw>
                </a:effectLst>
                <a:latin typeface="High Tower Text"/>
              </a:rPr>
              <a:t>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5261C"/>
                    </a:gs>
                    <a:gs pos="6000">
                      <a:srgbClr val="EBDAD4"/>
                    </a:gs>
                    <a:gs pos="28999">
                      <a:srgbClr val="C0524E"/>
                    </a:gs>
                    <a:gs pos="42000">
                      <a:srgbClr val="80302D"/>
                    </a:gs>
                    <a:gs pos="44000">
                      <a:srgbClr val="9C6563"/>
                    </a:gs>
                    <a:gs pos="48000">
                      <a:srgbClr val="FFFFFF"/>
                    </a:gs>
                    <a:gs pos="78999">
                      <a:srgbClr val="83A7C3"/>
                    </a:gs>
                    <a:gs pos="87000">
                      <a:srgbClr val="768FB9"/>
                    </a:gs>
                    <a:gs pos="92000">
                      <a:srgbClr val="83A7C3"/>
                    </a:gs>
                    <a:gs pos="100000">
                      <a:srgbClr val="DCEBF5"/>
                    </a:gs>
                  </a:gsLst>
                  <a:lin ang="18900000" scaled="1"/>
                </a:gradFill>
                <a:effectLst>
                  <a:prstShdw prst="shdw17" dist="17961" dir="2700000">
                    <a:srgbClr val="848D93"/>
                  </a:prstShdw>
                </a:effectLst>
                <a:latin typeface="High Tower Text"/>
              </a:rPr>
              <a:t>Story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5261C"/>
                    </a:gs>
                    <a:gs pos="6000">
                      <a:srgbClr val="EBDAD4"/>
                    </a:gs>
                    <a:gs pos="28999">
                      <a:srgbClr val="C0524E"/>
                    </a:gs>
                    <a:gs pos="42000">
                      <a:srgbClr val="80302D"/>
                    </a:gs>
                    <a:gs pos="44000">
                      <a:srgbClr val="9C6563"/>
                    </a:gs>
                    <a:gs pos="48000">
                      <a:srgbClr val="FFFFFF"/>
                    </a:gs>
                    <a:gs pos="78999">
                      <a:srgbClr val="83A7C3"/>
                    </a:gs>
                    <a:gs pos="87000">
                      <a:srgbClr val="768FB9"/>
                    </a:gs>
                    <a:gs pos="92000">
                      <a:srgbClr val="83A7C3"/>
                    </a:gs>
                    <a:gs pos="100000">
                      <a:srgbClr val="DCEBF5"/>
                    </a:gs>
                  </a:gsLst>
                  <a:lin ang="18900000" scaled="1"/>
                </a:gradFill>
                <a:effectLst>
                  <a:prstShdw prst="shdw17" dist="17961" dir="2700000">
                    <a:srgbClr val="848D93"/>
                  </a:prstShdw>
                </a:effectLst>
                <a:latin typeface="High Tower Text"/>
              </a:rPr>
              <a:t>  (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5261C"/>
                    </a:gs>
                    <a:gs pos="6000">
                      <a:srgbClr val="EBDAD4"/>
                    </a:gs>
                    <a:gs pos="28999">
                      <a:srgbClr val="C0524E"/>
                    </a:gs>
                    <a:gs pos="42000">
                      <a:srgbClr val="80302D"/>
                    </a:gs>
                    <a:gs pos="44000">
                      <a:srgbClr val="9C6563"/>
                    </a:gs>
                    <a:gs pos="48000">
                      <a:srgbClr val="FFFFFF"/>
                    </a:gs>
                    <a:gs pos="78999">
                      <a:srgbClr val="83A7C3"/>
                    </a:gs>
                    <a:gs pos="87000">
                      <a:srgbClr val="768FB9"/>
                    </a:gs>
                    <a:gs pos="92000">
                      <a:srgbClr val="83A7C3"/>
                    </a:gs>
                    <a:gs pos="100000">
                      <a:srgbClr val="DCEBF5"/>
                    </a:gs>
                  </a:gsLst>
                  <a:lin ang="18900000" scaled="1"/>
                </a:gradFill>
                <a:effectLst>
                  <a:prstShdw prst="shdw17" dist="17961" dir="2700000">
                    <a:srgbClr val="848D93"/>
                  </a:prstShdw>
                </a:effectLst>
                <a:latin typeface="High Tower Text"/>
              </a:rPr>
              <a:t>introduccion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5261C"/>
                    </a:gs>
                    <a:gs pos="6000">
                      <a:srgbClr val="EBDAD4"/>
                    </a:gs>
                    <a:gs pos="28999">
                      <a:srgbClr val="C0524E"/>
                    </a:gs>
                    <a:gs pos="42000">
                      <a:srgbClr val="80302D"/>
                    </a:gs>
                    <a:gs pos="44000">
                      <a:srgbClr val="9C6563"/>
                    </a:gs>
                    <a:gs pos="48000">
                      <a:srgbClr val="FFFFFF"/>
                    </a:gs>
                    <a:gs pos="78999">
                      <a:srgbClr val="83A7C3"/>
                    </a:gs>
                    <a:gs pos="87000">
                      <a:srgbClr val="768FB9"/>
                    </a:gs>
                    <a:gs pos="92000">
                      <a:srgbClr val="83A7C3"/>
                    </a:gs>
                    <a:gs pos="100000">
                      <a:srgbClr val="DCEBF5"/>
                    </a:gs>
                  </a:gsLst>
                  <a:lin ang="18900000" scaled="1"/>
                </a:gradFill>
                <a:effectLst>
                  <a:prstShdw prst="shdw17" dist="17961" dir="2700000">
                    <a:srgbClr val="848D93"/>
                  </a:prstShdw>
                </a:effectLst>
                <a:latin typeface="High Tower Text"/>
              </a:rPr>
              <a:t>)  </a:t>
            </a:r>
          </a:p>
        </p:txBody>
      </p:sp>
      <p:sp>
        <p:nvSpPr>
          <p:cNvPr id="86022" name="WordArt 6"/>
          <p:cNvSpPr>
            <a:spLocks noChangeArrowheads="1" noChangeShapeType="1" noTextEdit="1"/>
          </p:cNvSpPr>
          <p:nvPr/>
        </p:nvSpPr>
        <p:spPr bwMode="auto">
          <a:xfrm>
            <a:off x="1187624" y="4155926"/>
            <a:ext cx="6048375" cy="68059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>
              <a:defRPr/>
            </a:pPr>
            <a:r>
              <a:rPr lang="es-ES" sz="3200" kern="10" dirty="0">
                <a:ln w="19050">
                  <a:noFill/>
                  <a:round/>
                  <a:headEnd/>
                  <a:tailEnd/>
                </a:ln>
                <a:solidFill>
                  <a:srgbClr val="0066CC"/>
                </a:solidFill>
                <a:effectLst>
                  <a:prstShdw prst="shdw17" dist="17961" dir="2700000">
                    <a:srgbClr val="003D7A"/>
                  </a:prstShdw>
                </a:effectLst>
                <a:latin typeface="Hombre"/>
              </a:rPr>
              <a:t>  - Los Paraguas de Cherburgo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9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3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5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6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8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9875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798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7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79878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30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798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80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2589</TotalTime>
  <Words>1189</Words>
  <Application>Microsoft Office PowerPoint</Application>
  <PresentationFormat>Presentación en pantalla (16:9)</PresentationFormat>
  <Paragraphs>71</Paragraphs>
  <Slides>76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Papa</dc:creator>
  <cp:lastModifiedBy>Papa</cp:lastModifiedBy>
  <cp:revision>200</cp:revision>
  <dcterms:created xsi:type="dcterms:W3CDTF">2013-08-06T21:55:32Z</dcterms:created>
  <dcterms:modified xsi:type="dcterms:W3CDTF">2023-03-20T13:23:25Z</dcterms:modified>
</cp:coreProperties>
</file>