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263" r:id="rId3"/>
    <p:sldId id="265" r:id="rId4"/>
    <p:sldId id="266" r:id="rId5"/>
    <p:sldId id="268" r:id="rId6"/>
    <p:sldId id="269" r:id="rId7"/>
    <p:sldId id="270" r:id="rId8"/>
    <p:sldId id="271" r:id="rId9"/>
    <p:sldId id="272" r:id="rId10"/>
    <p:sldId id="267" r:id="rId11"/>
    <p:sldId id="273" r:id="rId12"/>
    <p:sldId id="274" r:id="rId13"/>
    <p:sldId id="332" r:id="rId14"/>
    <p:sldId id="279" r:id="rId15"/>
    <p:sldId id="333" r:id="rId16"/>
    <p:sldId id="280" r:id="rId17"/>
    <p:sldId id="331" r:id="rId18"/>
    <p:sldId id="275" r:id="rId19"/>
    <p:sldId id="276" r:id="rId20"/>
    <p:sldId id="277" r:id="rId21"/>
    <p:sldId id="278" r:id="rId22"/>
    <p:sldId id="281" r:id="rId23"/>
    <p:sldId id="282" r:id="rId24"/>
    <p:sldId id="283" r:id="rId25"/>
    <p:sldId id="284" r:id="rId26"/>
    <p:sldId id="285" r:id="rId27"/>
    <p:sldId id="286" r:id="rId28"/>
    <p:sldId id="287" r:id="rId29"/>
    <p:sldId id="288" r:id="rId30"/>
    <p:sldId id="290" r:id="rId31"/>
    <p:sldId id="291" r:id="rId32"/>
    <p:sldId id="292" r:id="rId33"/>
    <p:sldId id="310" r:id="rId34"/>
    <p:sldId id="329" r:id="rId35"/>
    <p:sldId id="311" r:id="rId36"/>
    <p:sldId id="293" r:id="rId37"/>
    <p:sldId id="289" r:id="rId38"/>
    <p:sldId id="295" r:id="rId39"/>
    <p:sldId id="296" r:id="rId40"/>
    <p:sldId id="297" r:id="rId41"/>
    <p:sldId id="308" r:id="rId42"/>
    <p:sldId id="298" r:id="rId43"/>
    <p:sldId id="299" r:id="rId44"/>
    <p:sldId id="300" r:id="rId45"/>
    <p:sldId id="301" r:id="rId46"/>
    <p:sldId id="302" r:id="rId47"/>
    <p:sldId id="303" r:id="rId48"/>
    <p:sldId id="304" r:id="rId49"/>
    <p:sldId id="306" r:id="rId50"/>
    <p:sldId id="307" r:id="rId51"/>
    <p:sldId id="309" r:id="rId52"/>
    <p:sldId id="312" r:id="rId53"/>
    <p:sldId id="314" r:id="rId54"/>
    <p:sldId id="315" r:id="rId55"/>
    <p:sldId id="316" r:id="rId56"/>
    <p:sldId id="326" r:id="rId57"/>
    <p:sldId id="317" r:id="rId58"/>
    <p:sldId id="318" r:id="rId59"/>
    <p:sldId id="319" r:id="rId60"/>
    <p:sldId id="321" r:id="rId61"/>
    <p:sldId id="322" r:id="rId62"/>
    <p:sldId id="323" r:id="rId63"/>
    <p:sldId id="324" r:id="rId64"/>
    <p:sldId id="325" r:id="rId65"/>
    <p:sldId id="327" r:id="rId66"/>
    <p:sldId id="294" r:id="rId67"/>
    <p:sldId id="330" r:id="rId68"/>
    <p:sldId id="334" r:id="rId69"/>
    <p:sldId id="320" r:id="rId70"/>
    <p:sldId id="336" r:id="rId71"/>
    <p:sldId id="264" r:id="rId72"/>
    <p:sldId id="335" r:id="rId73"/>
  </p:sldIdLst>
  <p:sldSz cx="105854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O9Jsnc4TURxdTGWZWZTnA" hashData="AsIkuEsfrJ7dfzzaaickXHqdJ3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FF00"/>
    <a:srgbClr val="00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722" y="-846"/>
      </p:cViewPr>
      <p:guideLst>
        <p:guide orient="horz" pos="2160"/>
        <p:guide pos="333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11300C-69B8-4487-8720-ED96647B7BBB}" type="datetimeFigureOut">
              <a:rPr lang="es-ES" smtClean="0"/>
              <a:pPr/>
              <a:t>02/02/2018</a:t>
            </a:fld>
            <a:endParaRPr lang="es-ES"/>
          </a:p>
        </p:txBody>
      </p:sp>
      <p:sp>
        <p:nvSpPr>
          <p:cNvPr id="4" name="3 Marcador de imagen de diapositiva"/>
          <p:cNvSpPr>
            <a:spLocks noGrp="1" noRot="1" noChangeAspect="1"/>
          </p:cNvSpPr>
          <p:nvPr>
            <p:ph type="sldImg" idx="2"/>
          </p:nvPr>
        </p:nvSpPr>
        <p:spPr>
          <a:xfrm>
            <a:off x="782638" y="685800"/>
            <a:ext cx="5292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DA4F9B-7A63-4430-B79D-127D7407212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82638" y="685800"/>
            <a:ext cx="529272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DB274B8-8F6B-4984-AEDC-908FAE8FC724}" type="slidenum">
              <a:rPr lang="es-ES" smtClean="0"/>
              <a:pPr/>
              <a:t>19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3909" y="2130426"/>
            <a:ext cx="8997633"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7818" y="3886200"/>
            <a:ext cx="740981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6177" y="4406901"/>
            <a:ext cx="8997633"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6177" y="2906713"/>
            <a:ext cx="8997633"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9273" y="1600201"/>
            <a:ext cx="46752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80937" y="1600201"/>
            <a:ext cx="46752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9272" y="1535113"/>
            <a:ext cx="467707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9272" y="2174875"/>
            <a:ext cx="467707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77262" y="1535113"/>
            <a:ext cx="46789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77262" y="2174875"/>
            <a:ext cx="46789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9273" y="273050"/>
            <a:ext cx="3482540"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38617" y="273051"/>
            <a:ext cx="591756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9273" y="1435101"/>
            <a:ext cx="34825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74822" y="4800600"/>
            <a:ext cx="635127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74822" y="612775"/>
            <a:ext cx="635127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74822" y="5367338"/>
            <a:ext cx="635127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674451" y="274639"/>
            <a:ext cx="2381726"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9272" y="274639"/>
            <a:ext cx="6968755"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02/02/2018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3910" y="2130428"/>
            <a:ext cx="899763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7819" y="3886200"/>
            <a:ext cx="740981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1000" r="-11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9273" y="274638"/>
            <a:ext cx="952690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9273" y="1600201"/>
            <a:ext cx="952690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9273" y="6356351"/>
            <a:ext cx="246993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02/02/2018</a:t>
            </a:fld>
            <a:endParaRPr lang="es-ES"/>
          </a:p>
        </p:txBody>
      </p:sp>
      <p:sp>
        <p:nvSpPr>
          <p:cNvPr id="5" name="4 Marcador de pie de página"/>
          <p:cNvSpPr>
            <a:spLocks noGrp="1"/>
          </p:cNvSpPr>
          <p:nvPr>
            <p:ph type="ftr" sz="quarter" idx="3"/>
          </p:nvPr>
        </p:nvSpPr>
        <p:spPr>
          <a:xfrm>
            <a:off x="3616696" y="6356351"/>
            <a:ext cx="335205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86239" y="6356351"/>
            <a:ext cx="246993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9273" y="6245225"/>
            <a:ext cx="246993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6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69.jpeg"/></Relationships>
</file>

<file path=ppt/slides/_rels/slide71.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0" y="0"/>
            <a:ext cx="105854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8712" y="3388714"/>
            <a:ext cx="6858000" cy="8057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116162" y="3388714"/>
            <a:ext cx="6858000" cy="8057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5854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2"/>
            <a:ext cx="10585450" cy="74688"/>
          </a:xfrm>
          <a:prstGeom prst="rect">
            <a:avLst/>
          </a:prstGeom>
          <a:noFill/>
          <a:ln w="9525">
            <a:noFill/>
            <a:miter lim="800000"/>
            <a:headEnd/>
            <a:tailEnd/>
          </a:ln>
        </p:spPr>
      </p:pic>
      <p:sp>
        <p:nvSpPr>
          <p:cNvPr id="155665" name="Rectangle 17"/>
          <p:cNvSpPr>
            <a:spLocks noChangeArrowheads="1"/>
          </p:cNvSpPr>
          <p:nvPr/>
        </p:nvSpPr>
        <p:spPr bwMode="auto">
          <a:xfrm>
            <a:off x="413464"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13464" y="5715019"/>
            <a:ext cx="809298" cy="766986"/>
          </a:xfrm>
          <a:prstGeom prst="rect">
            <a:avLst/>
          </a:prstGeom>
          <a:noFill/>
          <a:ln w="38100">
            <a:solidFill>
              <a:srgbClr val="1CDEF8"/>
            </a:solidFill>
            <a:miter lim="800000"/>
            <a:headEnd/>
            <a:tailEnd/>
          </a:ln>
        </p:spPr>
      </p:pic>
      <p:sp>
        <p:nvSpPr>
          <p:cNvPr id="19" name="18 Rectángulo"/>
          <p:cNvSpPr/>
          <p:nvPr/>
        </p:nvSpPr>
        <p:spPr>
          <a:xfrm>
            <a:off x="2292536" y="4572016"/>
            <a:ext cx="31166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20825" y="2000240"/>
            <a:ext cx="7429610" cy="2857520"/>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blurRad="38100" dist="38100" dir="2700000" algn="tl">
                    <a:srgbClr val="000000">
                      <a:alpha val="43137"/>
                    </a:srgbClr>
                  </a:outerShdw>
                </a:effectLst>
                <a:latin typeface="Playbill" pitchFamily="82" charset="0"/>
              </a:rPr>
              <a:t>HIPOPOTAMOS</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67980" y="5611366"/>
            <a:ext cx="2325508" cy="934064"/>
          </a:xfrm>
          <a:prstGeom prst="rect">
            <a:avLst/>
          </a:prstGeom>
          <a:noFill/>
        </p:spPr>
      </p:pic>
    </p:spTree>
  </p:cSld>
  <p:clrMapOvr>
    <a:masterClrMapping/>
  </p:clrMapOvr>
  <p:transition spd="slow" advTm="10000">
    <p:dissolve/>
    <p:sndAc>
      <p:stSnd>
        <p:snd r:embed="rId2" name="11 - Si Tu Supier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cdn.roaring.earth/wp-content/uploads/2015/02/giphy-36.gif"/>
          <p:cNvPicPr>
            <a:picLocks noChangeAspect="1" noChangeArrowheads="1" noCrop="1"/>
          </p:cNvPicPr>
          <p:nvPr/>
        </p:nvPicPr>
        <p:blipFill>
          <a:blip r:embed="rId2"/>
          <a:srcRect/>
          <a:stretch>
            <a:fillRect/>
          </a:stretch>
        </p:blipFill>
        <p:spPr bwMode="auto">
          <a:xfrm>
            <a:off x="1" y="0"/>
            <a:ext cx="1060242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2" descr="Resultado de imagen de HIPOPOTAMOS"/>
          <p:cNvSpPr>
            <a:spLocks noChangeAspect="1" noChangeArrowheads="1"/>
          </p:cNvSpPr>
          <p:nvPr/>
        </p:nvSpPr>
        <p:spPr bwMode="auto">
          <a:xfrm>
            <a:off x="151952" y="-161497"/>
            <a:ext cx="291499" cy="35304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1873788" y="1316377"/>
            <a:ext cx="6907647" cy="4062651"/>
          </a:xfrm>
          <a:prstGeom prst="rect">
            <a:avLst/>
          </a:prstGeom>
          <a:solidFill>
            <a:srgbClr val="22C81A">
              <a:alpha val="57647"/>
            </a:srgbClr>
          </a:solidFill>
        </p:spPr>
        <p:txBody>
          <a:bodyPr wrap="square">
            <a:spAutoFit/>
          </a:bodyPr>
          <a:lstStyle/>
          <a:p>
            <a:pPr algn="ctr"/>
            <a:endParaRPr lang="es-ES" sz="2000" b="1" dirty="0" smtClean="0"/>
          </a:p>
          <a:p>
            <a:pPr algn="ctr"/>
            <a:r>
              <a:rPr lang="es-ES" sz="2000" b="1" dirty="0" smtClean="0"/>
              <a:t>Estas </a:t>
            </a:r>
            <a:r>
              <a:rPr lang="es-ES" sz="2000" b="1" dirty="0"/>
              <a:t>entrañables criaturas han sufrido muchas calumnias por parte de los insensibles humanos. Pueden oler algo mal, pero de hecho adoran el baño, ya que un hipopótamo puede pasar hasta 16 horas en el agua para mantenerse fresco y proteger su piel de los rayos solares. Incluso secretan su propio protector solar, y aunque parezcan los animales más aburridos y flojos del zoológico, durante la noche realizan caminatas de hasta 10 kilómetros. Además estos pesados y lentos mamíferos, son los animales que causan más muertes en África, dejando atrás a depredadores sumamente salvajes como leones y leopardos. ¿Ansioso por conocer </a:t>
            </a:r>
            <a:r>
              <a:rPr lang="es-ES" b="1" dirty="0"/>
              <a:t>más</a:t>
            </a:r>
            <a:r>
              <a:rPr lang="es-ES" b="1" dirty="0" smtClean="0"/>
              <a:t>?</a:t>
            </a:r>
          </a:p>
          <a:p>
            <a:pPr algn="ctr"/>
            <a:endParaRPr lang="es-ES" b="1" dirty="0"/>
          </a:p>
        </p:txBody>
      </p:sp>
    </p:spTree>
  </p:cSld>
  <p:clrMapOvr>
    <a:masterClrMapping/>
  </p:clrMapOvr>
  <p:transition spd="slow" advTm="3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Jose Luis\Escritorio\1498053594_107_21-increibles-imagenes-y-datos-de-hipopotamos-que-no-conoces.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
        <p:nvSpPr>
          <p:cNvPr id="2" name="1 Rectángulo"/>
          <p:cNvSpPr/>
          <p:nvPr/>
        </p:nvSpPr>
        <p:spPr>
          <a:xfrm>
            <a:off x="408530" y="471326"/>
            <a:ext cx="4016933" cy="369332"/>
          </a:xfrm>
          <a:prstGeom prst="rect">
            <a:avLst/>
          </a:prstGeom>
        </p:spPr>
        <p:txBody>
          <a:bodyPr wrap="none">
            <a:spAutoFit/>
          </a:bodyPr>
          <a:lstStyle/>
          <a:p>
            <a:pPr fontAlgn="base"/>
            <a:r>
              <a:rPr lang="es-ES" b="1" dirty="0"/>
              <a:t>El proceso de gestación dura casi un año</a:t>
            </a:r>
          </a:p>
        </p:txBody>
      </p:sp>
    </p:spTree>
  </p:cSld>
  <p:clrMapOvr>
    <a:masterClrMapping/>
  </p:clrMapOvr>
  <p:transition spd="slow"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images (6).jpg"/>
          <p:cNvPicPr>
            <a:picLocks noChangeAspect="1" noChangeArrowheads="1"/>
          </p:cNvPicPr>
          <p:nvPr/>
        </p:nvPicPr>
        <p:blipFill>
          <a:blip r:embed="rId2"/>
          <a:srcRect/>
          <a:stretch>
            <a:fillRect/>
          </a:stretch>
        </p:blipFill>
        <p:spPr bwMode="auto">
          <a:xfrm>
            <a:off x="0" y="0"/>
            <a:ext cx="10585450" cy="705498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C:\Documents and Settings\Jose Luis\Escritorio\1498053594_946_21-increibles-imagenes-y-datos-de-hipopotamos-que-no-conoces.jpg"/>
          <p:cNvPicPr>
            <a:picLocks noChangeAspect="1" noChangeArrowheads="1"/>
          </p:cNvPicPr>
          <p:nvPr/>
        </p:nvPicPr>
        <p:blipFill>
          <a:blip r:embed="rId2"/>
          <a:srcRect/>
          <a:stretch>
            <a:fillRect/>
          </a:stretch>
        </p:blipFill>
        <p:spPr bwMode="auto">
          <a:xfrm>
            <a:off x="0" y="-20108"/>
            <a:ext cx="10585450" cy="6878108"/>
          </a:xfrm>
          <a:prstGeom prst="rect">
            <a:avLst/>
          </a:prstGeom>
          <a:noFill/>
        </p:spPr>
      </p:pic>
      <p:sp>
        <p:nvSpPr>
          <p:cNvPr id="2" name="1 Rectángulo"/>
          <p:cNvSpPr/>
          <p:nvPr/>
        </p:nvSpPr>
        <p:spPr>
          <a:xfrm>
            <a:off x="5571821" y="640336"/>
            <a:ext cx="4557210" cy="523220"/>
          </a:xfrm>
          <a:prstGeom prst="rect">
            <a:avLst/>
          </a:prstGeom>
        </p:spPr>
        <p:txBody>
          <a:bodyPr wrap="none">
            <a:spAutoFit/>
          </a:bodyPr>
          <a:lstStyle/>
          <a:p>
            <a:pPr fontAlgn="base"/>
            <a:r>
              <a:rPr lang="es-ES" sz="2800" b="1" dirty="0">
                <a:solidFill>
                  <a:srgbClr val="FFFF00"/>
                </a:solidFill>
              </a:rPr>
              <a:t>Y solo tienen una cría a la vez</a:t>
            </a:r>
          </a:p>
        </p:txBody>
      </p:sp>
    </p:spTree>
  </p:cSld>
  <p:clrMapOvr>
    <a:masterClrMapping/>
  </p:clrMapOvr>
  <p:transition spd="slow" advTm="9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i2.wp.com/talisman-cp191.wordpresstemporal.com/totemanimal.org/wp-content/uploads/2013/04/007-hippo-1.jpg"/>
          <p:cNvPicPr>
            <a:picLocks noChangeAspect="1" noChangeArrowheads="1"/>
          </p:cNvPicPr>
          <p:nvPr/>
        </p:nvPicPr>
        <p:blipFill>
          <a:blip r:embed="rId2"/>
          <a:srcRect/>
          <a:stretch>
            <a:fillRect/>
          </a:stretch>
        </p:blipFill>
        <p:spPr bwMode="auto">
          <a:xfrm>
            <a:off x="1594692" y="0"/>
            <a:ext cx="7316177" cy="6803392"/>
          </a:xfrm>
          <a:prstGeom prst="rect">
            <a:avLst/>
          </a:prstGeom>
          <a:noFill/>
          <a:effectLst>
            <a:softEdge rad="317500"/>
          </a:effectLst>
        </p:spPr>
      </p:pic>
    </p:spTree>
  </p:cSld>
  <p:clrMapOvr>
    <a:masterClrMapping/>
  </p:clrMapOvr>
  <p:transition spd="slow" advTm="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1498053594_479_21-increibles-imagenes-y-datos-de-hipopotamos-que-no-conoces.jpg"/>
          <p:cNvPicPr>
            <a:picLocks noChangeAspect="1" noChangeArrowheads="1"/>
          </p:cNvPicPr>
          <p:nvPr/>
        </p:nvPicPr>
        <p:blipFill>
          <a:blip r:embed="rId2"/>
          <a:srcRect/>
          <a:stretch>
            <a:fillRect/>
          </a:stretch>
        </p:blipFill>
        <p:spPr bwMode="auto">
          <a:xfrm>
            <a:off x="1" y="0"/>
            <a:ext cx="7367597" cy="6858000"/>
          </a:xfrm>
          <a:prstGeom prst="rect">
            <a:avLst/>
          </a:prstGeom>
          <a:noFill/>
        </p:spPr>
      </p:pic>
      <p:sp>
        <p:nvSpPr>
          <p:cNvPr id="2" name="1 Rectángulo"/>
          <p:cNvSpPr/>
          <p:nvPr/>
        </p:nvSpPr>
        <p:spPr>
          <a:xfrm>
            <a:off x="7525499" y="3936032"/>
            <a:ext cx="2785376" cy="2062103"/>
          </a:xfrm>
          <a:prstGeom prst="rect">
            <a:avLst/>
          </a:prstGeom>
        </p:spPr>
        <p:txBody>
          <a:bodyPr wrap="square">
            <a:spAutoFit/>
          </a:bodyPr>
          <a:lstStyle/>
          <a:p>
            <a:pPr algn="ctr" fontAlgn="base"/>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Las crías pesan cerca de 45 kilogramos al nacer</a:t>
            </a:r>
          </a:p>
        </p:txBody>
      </p:sp>
    </p:spTree>
  </p:cSld>
  <p:clrMapOvr>
    <a:masterClrMapping/>
  </p:clrMapOvr>
  <p:transition spd="slow" advTm="8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descr="hipopotamo tieno"/>
          <p:cNvSpPr>
            <a:spLocks noChangeAspect="1" noChangeArrowheads="1"/>
          </p:cNvSpPr>
          <p:nvPr/>
        </p:nvSpPr>
        <p:spPr bwMode="auto">
          <a:xfrm>
            <a:off x="151952" y="-161497"/>
            <a:ext cx="291499" cy="35304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6628" name="AutoShape 4" descr="hipopótamo "/>
          <p:cNvSpPr>
            <a:spLocks noChangeAspect="1" noChangeArrowheads="1"/>
          </p:cNvSpPr>
          <p:nvPr/>
        </p:nvSpPr>
        <p:spPr bwMode="auto">
          <a:xfrm>
            <a:off x="151952" y="-161497"/>
            <a:ext cx="291499" cy="35304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6629" name="Picture 5" descr="C:\Documents and Settings\Jose Luis\Escritorio\21-increibles-imagenes-y-datos-de-hipopotamos-que-no-conoces.gif"/>
          <p:cNvPicPr>
            <a:picLocks noChangeAspect="1" noChangeArrowheads="1" noCrop="1"/>
          </p:cNvPicPr>
          <p:nvPr/>
        </p:nvPicPr>
        <p:blipFill>
          <a:blip r:embed="rId2"/>
          <a:srcRect/>
          <a:stretch>
            <a:fillRect/>
          </a:stretch>
        </p:blipFill>
        <p:spPr bwMode="auto">
          <a:xfrm>
            <a:off x="0" y="0"/>
            <a:ext cx="10585450" cy="696682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63701" y="1285860"/>
            <a:ext cx="6907647" cy="4031873"/>
          </a:xfrm>
          <a:prstGeom prst="rect">
            <a:avLst/>
          </a:prstGeom>
          <a:solidFill>
            <a:srgbClr val="22C81A"/>
          </a:solidFill>
        </p:spPr>
        <p:txBody>
          <a:bodyPr wrap="square">
            <a:spAutoFit/>
          </a:bodyPr>
          <a:lstStyle/>
          <a:p>
            <a:pPr algn="ctr"/>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En África, los cocodrilos del Nilo son altamente peligrosos y se estima que son responsables de 275 a 745 ataques por año, más que cualquier otra especie de cocodrilo combinada. Sin embargo, los cocodrilos no son los animales más peligrosos en África. Ese título va al hipopótamo.</a:t>
            </a:r>
          </a:p>
        </p:txBody>
      </p:sp>
    </p:spTree>
  </p:cSld>
  <p:clrMapOvr>
    <a:masterClrMapping/>
  </p:clrMapOvr>
  <p:transition spd="slow" advTm="21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iiolyyrqygx"/>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descarga.jpg"/>
          <p:cNvPicPr>
            <a:picLocks noChangeAspect="1" noChangeArrowheads="1"/>
          </p:cNvPicPr>
          <p:nvPr/>
        </p:nvPicPr>
        <p:blipFill>
          <a:blip r:embed="rId2"/>
          <a:srcRect/>
          <a:stretch>
            <a:fillRect/>
          </a:stretch>
        </p:blipFill>
        <p:spPr bwMode="auto">
          <a:xfrm>
            <a:off x="0" y="0"/>
            <a:ext cx="10679938"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63569" y="1000108"/>
            <a:ext cx="9001188" cy="4955203"/>
          </a:xfrm>
          <a:prstGeom prst="rect">
            <a:avLst/>
          </a:prstGeom>
          <a:solidFill>
            <a:srgbClr val="22C81A"/>
          </a:solidFill>
        </p:spPr>
        <p:txBody>
          <a:bodyPr wrap="square">
            <a:spAutoFit/>
          </a:bodyPr>
          <a:lstStyle/>
          <a:p>
            <a:pPr algn="ctr"/>
            <a:endParaRPr lang="es-ES" sz="2000" b="1" dirty="0" smtClean="0"/>
          </a:p>
          <a:p>
            <a:pPr algn="ctr"/>
            <a:r>
              <a:rPr lang="es-ES" sz="2000" b="1" dirty="0" smtClean="0"/>
              <a:t>Sin </a:t>
            </a:r>
            <a:r>
              <a:rPr lang="es-ES" sz="2000" b="1" dirty="0"/>
              <a:t>embargo, en muchas partes de África, los cocodrilos y los hipopótamos comparten el mismo hábitat; Entonces, ¿qué sucede cuando los dos se encuentran?</a:t>
            </a:r>
          </a:p>
          <a:p>
            <a:pPr algn="ctr"/>
            <a:r>
              <a:rPr lang="es-ES" sz="2000" b="1" dirty="0"/>
              <a:t>Bueno, no mucho.</a:t>
            </a:r>
          </a:p>
          <a:p>
            <a:pPr algn="ctr"/>
            <a:r>
              <a:rPr lang="es-ES" sz="2000" b="1" dirty="0"/>
              <a:t>Generalmente, los cocodrilos dejan a los hipopótamos solos y se mantienen en su lado bueno porque los hipopótamos son mucho más grandes y fuertes que ellos. Incluso los hipopótamos bebés generalmente se quedan solos.</a:t>
            </a:r>
          </a:p>
          <a:p>
            <a:pPr algn="ctr"/>
            <a:r>
              <a:rPr lang="es-ES" sz="2000" b="1" dirty="0"/>
              <a:t>Mientras que los hipopótamos bebés separados de sus madres son presa fácil de los cocodrilos, cuando mamá hipopótamo está cerca, los hipopótamos bebés son bastante seguros y pueden incluso lamer y masticar </a:t>
            </a:r>
            <a:r>
              <a:rPr lang="es-ES" sz="2000" b="1" dirty="0" err="1"/>
              <a:t>crocs</a:t>
            </a:r>
            <a:r>
              <a:rPr lang="es-ES" sz="2000" b="1" dirty="0"/>
              <a:t> como anillos de dentición sin repercusiones. Eso es porque los cocodrilos saben mejor que enojar a un hipopótamo, especialmente una madre hipopótamo.</a:t>
            </a:r>
          </a:p>
          <a:p>
            <a:pPr algn="ctr"/>
            <a:r>
              <a:rPr lang="es-ES" sz="2000" b="1" dirty="0" smtClean="0"/>
              <a:t>Incluso </a:t>
            </a:r>
            <a:r>
              <a:rPr lang="es-ES" sz="2000" b="1" dirty="0"/>
              <a:t>en mayor número, los cocodrilos respetarán la presencia de los hipopótamos y evitarán la confrontación.</a:t>
            </a:r>
          </a:p>
          <a:p>
            <a:pPr algn="ctr"/>
            <a:r>
              <a:rPr lang="es-ES" dirty="0" smtClean="0"/>
              <a:t/>
            </a:r>
            <a:br>
              <a:rPr lang="es-ES" dirty="0" smtClean="0"/>
            </a:br>
            <a:endParaRPr lang="es-ES" dirty="0"/>
          </a:p>
        </p:txBody>
      </p:sp>
    </p:spTree>
  </p:cSld>
  <p:clrMapOvr>
    <a:masterClrMapping/>
  </p:clrMapOvr>
  <p:transition spd="slow" advTm="39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article-2716445-2044106D00000578-172_964x642.jpg"/>
          <p:cNvPicPr>
            <a:picLocks noChangeAspect="1" noChangeArrowheads="1"/>
          </p:cNvPicPr>
          <p:nvPr/>
        </p:nvPicPr>
        <p:blipFill>
          <a:blip r:embed="rId2"/>
          <a:srcRect/>
          <a:stretch>
            <a:fillRect/>
          </a:stretch>
        </p:blipFill>
        <p:spPr bwMode="auto">
          <a:xfrm>
            <a:off x="-1" y="0"/>
            <a:ext cx="10585451" cy="7072338"/>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oca de hipopótamo - Foto de Tambako the Jaguar"/>
          <p:cNvPicPr>
            <a:picLocks noChangeAspect="1" noChangeArrowheads="1"/>
          </p:cNvPicPr>
          <p:nvPr/>
        </p:nvPicPr>
        <p:blipFill>
          <a:blip r:embed="rId2"/>
          <a:srcRect/>
          <a:stretch>
            <a:fillRect/>
          </a:stretch>
        </p:blipFill>
        <p:spPr bwMode="auto">
          <a:xfrm>
            <a:off x="0" y="2"/>
            <a:ext cx="10585450" cy="7246983"/>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Documents and Settings\Jose Luis\Escritorio\images.jpg"/>
          <p:cNvPicPr>
            <a:picLocks noChangeAspect="1" noChangeArrowheads="1"/>
          </p:cNvPicPr>
          <p:nvPr/>
        </p:nvPicPr>
        <p:blipFill>
          <a:blip r:embed="rId2"/>
          <a:srcRect/>
          <a:stretch>
            <a:fillRect/>
          </a:stretch>
        </p:blipFill>
        <p:spPr bwMode="auto">
          <a:xfrm>
            <a:off x="-1" y="0"/>
            <a:ext cx="10585451" cy="712219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11079" y="1569892"/>
            <a:ext cx="5290399" cy="4031873"/>
          </a:xfrm>
          <a:prstGeom prst="rect">
            <a:avLst/>
          </a:prstGeom>
          <a:solidFill>
            <a:srgbClr val="22C81A"/>
          </a:solidFill>
        </p:spPr>
        <p:txBody>
          <a:bodyPr>
            <a:spAutoFit/>
          </a:bodyPr>
          <a:lstStyle/>
          <a:p>
            <a:pPr algn="ctr"/>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El hipopótamo no suda, emana un líquido rojo, que causó la leyenda de que el hipopótamo sudaba sangre. Sin embargo no es así, y cuando suda,  diversos pájaros se encargan de limpiarle.</a:t>
            </a:r>
          </a:p>
        </p:txBody>
      </p:sp>
    </p:spTree>
  </p:cSld>
  <p:clrMapOvr>
    <a:masterClrMapping/>
  </p:clrMapOvr>
  <p:transition spd="slow" advTm="1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i0.wp.com/talisman-cp191.wordpresstemporal.com/totemanimal.org/wp-content/uploads/2013/04/dsc03730.jpg"/>
          <p:cNvPicPr>
            <a:picLocks noChangeAspect="1" noChangeArrowheads="1"/>
          </p:cNvPicPr>
          <p:nvPr/>
        </p:nvPicPr>
        <p:blipFill>
          <a:blip r:embed="rId3"/>
          <a:srcRect/>
          <a:stretch>
            <a:fillRect/>
          </a:stretch>
        </p:blipFill>
        <p:spPr bwMode="auto">
          <a:xfrm>
            <a:off x="0" y="1"/>
            <a:ext cx="10585450" cy="6889747"/>
          </a:xfrm>
          <a:prstGeom prst="rect">
            <a:avLst/>
          </a:prstGeom>
          <a:noFill/>
        </p:spPr>
      </p:pic>
    </p:spTree>
  </p:cSld>
  <p:clrMapOvr>
    <a:masterClrMapping/>
  </p:clrMapOvr>
  <p:transition spd="slow" advTm="7000">
    <p:dissolve/>
    <p:sndAc>
      <p:stSnd>
        <p:snd r:embed="rId2" name="[accordeon][musette]_aimable_accordéon_03 - amor amor (bolero).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descr="hipopotamo tieno"/>
          <p:cNvSpPr>
            <a:spLocks noChangeAspect="1" noChangeArrowheads="1"/>
          </p:cNvSpPr>
          <p:nvPr/>
        </p:nvSpPr>
        <p:spPr bwMode="auto">
          <a:xfrm>
            <a:off x="151952" y="-161497"/>
            <a:ext cx="291499" cy="35304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8675" name="Picture 3" descr="C:\Documents and Settings\Jose Luis\Escritorio\21-increibles-imagenes-y-datos-de-hipopotamos-que-no-conoces.jpg"/>
          <p:cNvPicPr>
            <a:picLocks noChangeAspect="1" noChangeArrowheads="1"/>
          </p:cNvPicPr>
          <p:nvPr/>
        </p:nvPicPr>
        <p:blipFill>
          <a:blip r:embed="rId3"/>
          <a:srcRect/>
          <a:stretch>
            <a:fillRect/>
          </a:stretch>
        </p:blipFill>
        <p:spPr bwMode="auto">
          <a:xfrm>
            <a:off x="-219438" y="-240418"/>
            <a:ext cx="5861034" cy="7098419"/>
          </a:xfrm>
          <a:prstGeom prst="rect">
            <a:avLst/>
          </a:prstGeom>
          <a:noFill/>
        </p:spPr>
      </p:pic>
      <p:sp>
        <p:nvSpPr>
          <p:cNvPr id="4" name="3 Rectángulo"/>
          <p:cNvSpPr/>
          <p:nvPr/>
        </p:nvSpPr>
        <p:spPr>
          <a:xfrm>
            <a:off x="6967305" y="893851"/>
            <a:ext cx="2721195" cy="4339650"/>
          </a:xfrm>
          <a:prstGeom prst="rect">
            <a:avLst/>
          </a:prstGeom>
          <a:solidFill>
            <a:srgbClr val="22C81A"/>
          </a:solidFill>
        </p:spPr>
        <p:txBody>
          <a:bodyPr wrap="square">
            <a:spAutoFit/>
          </a:bodyPr>
          <a:lstStyle/>
          <a:p>
            <a:pPr algn="ctr" fontAlgn="base"/>
            <a:r>
              <a:rPr lang="es-ES"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 Pero en realidad es un aceite natural de protección solar</a:t>
            </a:r>
          </a:p>
          <a:p>
            <a:r>
              <a:rPr lang="es-ES" dirty="0" smtClean="0"/>
              <a:t/>
            </a:r>
            <a:br>
              <a:rPr lang="es-ES" dirty="0" smtClean="0"/>
            </a:br>
            <a:endParaRPr lang="es-ES" dirty="0"/>
          </a:p>
        </p:txBody>
      </p:sp>
    </p:spTree>
  </p:cSld>
  <p:clrMapOvr>
    <a:masterClrMapping/>
  </p:clrMapOvr>
  <p:transition spd="slow" advTm="10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Jose Luis\Escritorio\images (7).jpg"/>
          <p:cNvPicPr>
            <a:picLocks noChangeAspect="1" noChangeArrowheads="1"/>
          </p:cNvPicPr>
          <p:nvPr/>
        </p:nvPicPr>
        <p:blipFill>
          <a:blip r:embed="rId2"/>
          <a:srcRect/>
          <a:stretch>
            <a:fillRect/>
          </a:stretch>
        </p:blipFill>
        <p:spPr bwMode="auto">
          <a:xfrm>
            <a:off x="0" y="-1"/>
            <a:ext cx="10618319" cy="685800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43562" y="1823407"/>
            <a:ext cx="7460395" cy="3046988"/>
          </a:xfrm>
          <a:prstGeom prst="rect">
            <a:avLst/>
          </a:prstGeom>
          <a:solidFill>
            <a:srgbClr val="00B050"/>
          </a:solidFill>
        </p:spPr>
        <p:txBody>
          <a:bodyPr wrap="square">
            <a:spAutoFit/>
          </a:bodyPr>
          <a:lstStyle/>
          <a:p>
            <a:pPr algn="ctr"/>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Los hipopótamos son los animales más agresivos y peligrosos de África y, a diferencia de los cocodrilos, pueden volcar pequeñas embarcaciones y matar a cualquiera que se haya aventurado en su territorio.</a:t>
            </a:r>
          </a:p>
        </p:txBody>
      </p:sp>
    </p:spTree>
  </p:cSld>
  <p:clrMapOvr>
    <a:masterClrMapping/>
  </p:clrMapOvr>
  <p:transition spd="slow" advTm="1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Jose Luis\Escritorio\hipopotamos-llegaron-Europa-Africa-Pleistoceno_EDIIMA20160804_0426_19.jpg"/>
          <p:cNvPicPr>
            <a:picLocks noChangeAspect="1" noChangeArrowheads="1"/>
          </p:cNvPicPr>
          <p:nvPr/>
        </p:nvPicPr>
        <p:blipFill>
          <a:blip r:embed="rId2"/>
          <a:srcRect/>
          <a:stretch>
            <a:fillRect/>
          </a:stretch>
        </p:blipFill>
        <p:spPr bwMode="auto">
          <a:xfrm>
            <a:off x="-1" y="1"/>
            <a:ext cx="10585451" cy="6898227"/>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hqdefault.jpg"/>
          <p:cNvPicPr>
            <a:picLocks noChangeAspect="1" noChangeArrowheads="1"/>
          </p:cNvPicPr>
          <p:nvPr/>
        </p:nvPicPr>
        <p:blipFill>
          <a:blip r:embed="rId2"/>
          <a:srcRect t="4166" b="5208"/>
          <a:stretch>
            <a:fillRect/>
          </a:stretch>
        </p:blipFill>
        <p:spPr bwMode="auto">
          <a:xfrm>
            <a:off x="0" y="0"/>
            <a:ext cx="10585450" cy="6858000"/>
          </a:xfrm>
          <a:prstGeom prst="rect">
            <a:avLst/>
          </a:prstGeom>
          <a:noFill/>
        </p:spPr>
      </p:pic>
      <p:sp>
        <p:nvSpPr>
          <p:cNvPr id="2" name="1 Rectángulo"/>
          <p:cNvSpPr/>
          <p:nvPr/>
        </p:nvSpPr>
        <p:spPr>
          <a:xfrm>
            <a:off x="292065" y="357166"/>
            <a:ext cx="3786213" cy="1015663"/>
          </a:xfrm>
          <a:prstGeom prst="rect">
            <a:avLst/>
          </a:prstGeom>
          <a:noFill/>
        </p:spPr>
        <p:txBody>
          <a:bodyPr wrap="square">
            <a:spAutoFit/>
          </a:bodyPr>
          <a:lstStyle/>
          <a:p>
            <a:pPr algn="ctr"/>
            <a:r>
              <a:rPr lang="es-ES" sz="2000" b="1" dirty="0">
                <a:solidFill>
                  <a:srgbClr val="FFFF00"/>
                </a:solidFill>
              </a:rPr>
              <a:t>Los cocodrilos generalmente saben que </a:t>
            </a:r>
            <a:r>
              <a:rPr lang="es-ES" sz="2000" b="1" dirty="0" smtClean="0">
                <a:solidFill>
                  <a:srgbClr val="FFFF00"/>
                </a:solidFill>
              </a:rPr>
              <a:t>no deben </a:t>
            </a:r>
            <a:r>
              <a:rPr lang="es-ES" sz="2000" b="1" dirty="0">
                <a:solidFill>
                  <a:srgbClr val="FFFF00"/>
                </a:solidFill>
              </a:rPr>
              <a:t>meterse con </a:t>
            </a:r>
            <a:r>
              <a:rPr lang="es-ES" sz="2000" b="1" dirty="0" smtClean="0">
                <a:solidFill>
                  <a:srgbClr val="FFFF00"/>
                </a:solidFill>
              </a:rPr>
              <a:t>los hipopótamos</a:t>
            </a:r>
            <a:r>
              <a:rPr lang="es-ES" sz="2000" b="1" dirty="0">
                <a:solidFill>
                  <a:srgbClr val="FFFF00"/>
                </a:solidFill>
              </a:rPr>
              <a:t>. </a:t>
            </a:r>
          </a:p>
        </p:txBody>
      </p:sp>
    </p:spTree>
  </p:cSld>
  <p:clrMapOvr>
    <a:masterClrMapping/>
  </p:clrMapOvr>
  <p:transition spd="slow" advTm="1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67449" y="1572229"/>
            <a:ext cx="6533253" cy="3170099"/>
          </a:xfrm>
          <a:prstGeom prst="rect">
            <a:avLst/>
          </a:prstGeom>
          <a:solidFill>
            <a:srgbClr val="009900"/>
          </a:solidFill>
        </p:spPr>
        <p:txBody>
          <a:bodyPr wrap="square">
            <a:spAutoFit/>
          </a:bodyPr>
          <a:lstStyle/>
          <a:p>
            <a:pPr algn="ctr"/>
            <a:r>
              <a:rPr lang="es-ES" sz="2000" b="1" dirty="0"/>
              <a:t>El hipopótamo macho dominante, en su reinado de unos 8 años, es el único que se aparea con la hembra, así que la mayor parte de la manada son sus hijos. Las hembras hipopótamos dan a luz en el agua, y los bebés nadan inmediatamente. Cuando el bebé es destetado, ya se va con el padre, (el patriarca) con lo cual, el macho dominante siempre anda rodeado de bebés y adolescentes que le admiran y siguen allá donde va. Aquí el hipopótamo se reafirma como un tótem patriarcal, un tótem de la admiración y protagonismo y liderazgo en el grupo</a:t>
            </a:r>
          </a:p>
        </p:txBody>
      </p:sp>
    </p:spTree>
  </p:cSld>
  <p:clrMapOvr>
    <a:masterClrMapping/>
  </p:clrMapOvr>
  <p:transition spd="slow" advTm="2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pic>
        <p:nvPicPr>
          <p:cNvPr id="18434" name="Picture 2" descr="https://i1.wp.com/talisman-cp191.wordpresstemporal.com/totemanimal.org/wp-content/uploads/2013/04/hipopc3b3tamo-subacuatico-1.gif"/>
          <p:cNvPicPr>
            <a:picLocks noChangeAspect="1" noChangeArrowheads="1" noCrop="1"/>
          </p:cNvPicPr>
          <p:nvPr/>
        </p:nvPicPr>
        <p:blipFill>
          <a:blip r:embed="rId3"/>
          <a:srcRect/>
          <a:stretch>
            <a:fillRect/>
          </a:stretch>
        </p:blipFill>
        <p:spPr bwMode="auto">
          <a:xfrm>
            <a:off x="1176047" y="724842"/>
            <a:ext cx="8303131" cy="5592028"/>
          </a:xfrm>
          <a:prstGeom prst="rect">
            <a:avLst/>
          </a:prstGeom>
          <a:noFill/>
          <a:effectLst>
            <a:softEdge rad="317500"/>
          </a:effectLst>
        </p:spPr>
      </p:pic>
      <p:sp>
        <p:nvSpPr>
          <p:cNvPr id="5" name="4 Rectángulo"/>
          <p:cNvSpPr/>
          <p:nvPr/>
        </p:nvSpPr>
        <p:spPr>
          <a:xfrm>
            <a:off x="2083111" y="978356"/>
            <a:ext cx="6684074" cy="523220"/>
          </a:xfrm>
          <a:prstGeom prst="rect">
            <a:avLst/>
          </a:prstGeom>
        </p:spPr>
        <p:txBody>
          <a:bodyPr wrap="none">
            <a:spAutoFit/>
          </a:bodyPr>
          <a:lstStyle/>
          <a:p>
            <a:r>
              <a:rPr lang="es-ES" sz="2800" b="1" i="1" dirty="0">
                <a:solidFill>
                  <a:srgbClr val="FFFF00"/>
                </a:solidFill>
              </a:rPr>
              <a:t>El hipopótamo se mueve ágil bajo las aguas</a:t>
            </a:r>
            <a:endParaRPr lang="es-ES" sz="2800" b="1" dirty="0">
              <a:solidFill>
                <a:srgbClr val="FFFF00"/>
              </a:solidFill>
            </a:endParaRPr>
          </a:p>
        </p:txBody>
      </p:sp>
    </p:spTree>
  </p:cSld>
  <p:clrMapOvr>
    <a:masterClrMapping/>
  </p:clrMapOvr>
  <p:transition spd="slow" advTm="10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46751" y="1736061"/>
            <a:ext cx="6119350" cy="3785652"/>
          </a:xfrm>
          <a:prstGeom prst="rect">
            <a:avLst/>
          </a:prstGeom>
          <a:solidFill>
            <a:srgbClr val="22C81A"/>
          </a:solidFill>
        </p:spPr>
        <p:txBody>
          <a:bodyPr wrap="square">
            <a:spAutoFit/>
          </a:bodyPr>
          <a:lstStyle/>
          <a:p>
            <a:pPr algn="ctr"/>
            <a:endParaRPr lang="es-ES" sz="2000" dirty="0" smtClean="0"/>
          </a:p>
          <a:p>
            <a:pPr algn="ctr"/>
            <a:r>
              <a:rPr lang="es-ES" sz="2000" dirty="0" smtClean="0"/>
              <a:t>Los hipopótamos bucean con una agilidad asombrosa, pueden estar sin respirar hasta 6 minutos, y pasan la mayoría del día en el agua. Los hipopótamos se mueven de forma curiosa en el agua, andan como si tal cosa, avanzando de manera grácil. Pese a ser un animal grande, y de apariencia rechoncha y obesa, el hipopótamo apenas tiene grasa. Posee varias capas de piel, siendo la superior la más sensible, y sensible al sol, segrega un líquido protector solar y necesita estar siempre hidratada en el agua.</a:t>
            </a:r>
          </a:p>
          <a:p>
            <a:pPr algn="ctr"/>
            <a:endParaRPr lang="es-ES" sz="2000" dirty="0"/>
          </a:p>
        </p:txBody>
      </p:sp>
    </p:spTree>
  </p:cSld>
  <p:clrMapOvr>
    <a:masterClrMapping/>
  </p:clrMapOvr>
  <p:transition spd="slow" advTm="2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Jose Luis\Escritorio\1498053593_430_21-increibles-imagenes-y-datos-de-hipopotamos-que-no-conoces.jpg"/>
          <p:cNvPicPr>
            <a:picLocks noChangeAspect="1" noChangeArrowheads="1"/>
          </p:cNvPicPr>
          <p:nvPr/>
        </p:nvPicPr>
        <p:blipFill>
          <a:blip r:embed="rId2"/>
          <a:srcRect/>
          <a:stretch>
            <a:fillRect/>
          </a:stretch>
        </p:blipFill>
        <p:spPr bwMode="auto">
          <a:xfrm>
            <a:off x="-102335" y="-46947"/>
            <a:ext cx="10687785" cy="7235265"/>
          </a:xfrm>
          <a:prstGeom prst="rect">
            <a:avLst/>
          </a:prstGeom>
          <a:noFill/>
        </p:spPr>
      </p:pic>
      <p:sp>
        <p:nvSpPr>
          <p:cNvPr id="3" name="2 Rectángulo"/>
          <p:cNvSpPr/>
          <p:nvPr/>
        </p:nvSpPr>
        <p:spPr>
          <a:xfrm>
            <a:off x="2363767" y="357166"/>
            <a:ext cx="2440092" cy="954107"/>
          </a:xfrm>
          <a:prstGeom prst="rect">
            <a:avLst/>
          </a:prstGeom>
        </p:spPr>
        <p:txBody>
          <a:bodyPr wrap="none">
            <a:spAutoFit/>
          </a:bodyPr>
          <a:lstStyle/>
          <a:p>
            <a:pPr algn="ctr" fontAlgn="base"/>
            <a:r>
              <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Son fanáticos </a:t>
            </a:r>
            <a:endParaRPr lang="es-E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a:p>
            <a:pPr algn="ctr" fontAlgn="base"/>
            <a:r>
              <a:rPr lang="es-E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de </a:t>
            </a:r>
            <a:r>
              <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las burbujas</a:t>
            </a:r>
          </a:p>
        </p:txBody>
      </p:sp>
    </p:spTree>
  </p:cSld>
  <p:clrMapOvr>
    <a:masterClrMapping/>
  </p:clrMapOvr>
  <p:transition spd="slow" advTm="8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Jose Luis\Escritorio\1498053594_84_21-increibles-imagenes-y-datos-de-hipopotamos-que-no-conoces.jpg"/>
          <p:cNvPicPr>
            <a:picLocks noChangeAspect="1" noChangeArrowheads="1"/>
          </p:cNvPicPr>
          <p:nvPr/>
        </p:nvPicPr>
        <p:blipFill>
          <a:blip r:embed="rId2"/>
          <a:srcRect/>
          <a:stretch>
            <a:fillRect/>
          </a:stretch>
        </p:blipFill>
        <p:spPr bwMode="auto">
          <a:xfrm>
            <a:off x="1664465" y="-1"/>
            <a:ext cx="7128972" cy="685800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C:\Documents and Settings\Jose Luis\Escritorio\1498053594_837_21-increibles-imagenes-y-datos-de-hipopotamos-que-no-conoces.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
        <p:nvSpPr>
          <p:cNvPr id="31746" name="AutoShape 2" descr="hocico hipopótamo"/>
          <p:cNvSpPr>
            <a:spLocks noChangeAspect="1" noChangeArrowheads="1"/>
          </p:cNvSpPr>
          <p:nvPr/>
        </p:nvSpPr>
        <p:spPr bwMode="auto">
          <a:xfrm>
            <a:off x="151952" y="-161497"/>
            <a:ext cx="291499" cy="35304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617851" y="555832"/>
            <a:ext cx="4612160" cy="461665"/>
          </a:xfrm>
          <a:prstGeom prst="rect">
            <a:avLst/>
          </a:prstGeom>
          <a:solidFill>
            <a:srgbClr val="00FF00"/>
          </a:solidFill>
        </p:spPr>
        <p:txBody>
          <a:bodyPr wrap="none">
            <a:spAutoFit/>
          </a:bodyPr>
          <a:lstStyle/>
          <a:p>
            <a:pPr fontAlgn="base"/>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Consumen 35 kilos de hierba al día</a:t>
            </a:r>
          </a:p>
        </p:txBody>
      </p:sp>
    </p:spTree>
  </p:cSld>
  <p:clrMapOvr>
    <a:masterClrMapping/>
  </p:clrMapOvr>
  <p:transition spd="slow" advTm="7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Jose Luis\Escritorio\1498053594_106_21-increibles-imagenes-y-datos-de-hipopotamos-que-no-conoces.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CF_19653_4a39205038f543ffbceb2470c45051b8_salvajes_respuesta_a_la_pregunta_que_siempre_te_has_hecho_quien_ganaria_un_rinoceronte_o_un_hipopotamo.gif"/>
          <p:cNvPicPr>
            <a:picLocks noChangeAspect="1" noChangeArrowheads="1" noCrop="1"/>
          </p:cNvPicPr>
          <p:nvPr/>
        </p:nvPicPr>
        <p:blipFill>
          <a:blip r:embed="rId2"/>
          <a:srcRect/>
          <a:stretch>
            <a:fillRect/>
          </a:stretch>
        </p:blipFill>
        <p:spPr bwMode="auto">
          <a:xfrm>
            <a:off x="-37533" y="1316377"/>
            <a:ext cx="10622983" cy="4696575"/>
          </a:xfrm>
          <a:prstGeom prst="rect">
            <a:avLst/>
          </a:prstGeom>
          <a:noFill/>
        </p:spPr>
      </p:pic>
      <p:sp>
        <p:nvSpPr>
          <p:cNvPr id="2" name="1 Rectángulo"/>
          <p:cNvSpPr/>
          <p:nvPr/>
        </p:nvSpPr>
        <p:spPr>
          <a:xfrm>
            <a:off x="687626" y="5034596"/>
            <a:ext cx="9301714" cy="646331"/>
          </a:xfrm>
          <a:prstGeom prst="rect">
            <a:avLst/>
          </a:prstGeom>
        </p:spPr>
        <p:txBody>
          <a:bodyPr wrap="none">
            <a:spAutoFit/>
          </a:bodyPr>
          <a:lstStyle/>
          <a:p>
            <a:pPr fontAlgn="base"/>
            <a:r>
              <a:rPr lang="es-ES"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La mayoría habita en Medio Oriente y Sudáfrica</a:t>
            </a:r>
          </a:p>
        </p:txBody>
      </p:sp>
    </p:spTree>
  </p:cSld>
  <p:clrMapOvr>
    <a:masterClrMapping/>
  </p:clrMapOvr>
  <p:transition spd="slow" advTm="7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3716000_640px.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
        <p:nvSpPr>
          <p:cNvPr id="2" name="1 Rectángulo"/>
          <p:cNvSpPr/>
          <p:nvPr/>
        </p:nvSpPr>
        <p:spPr>
          <a:xfrm>
            <a:off x="7037081" y="471328"/>
            <a:ext cx="3326039" cy="1200329"/>
          </a:xfrm>
          <a:prstGeom prst="rect">
            <a:avLst/>
          </a:prstGeom>
        </p:spPr>
        <p:txBody>
          <a:bodyPr wrap="none">
            <a:spAutoFit/>
          </a:bodyPr>
          <a:lstStyle/>
          <a:p>
            <a:pPr algn="ctr" fontAlgn="base"/>
            <a:r>
              <a:rPr lang="es-ES" b="1" dirty="0">
                <a:ln w="10160">
                  <a:solidFill>
                    <a:schemeClr val="accent1"/>
                  </a:solidFill>
                  <a:prstDash val="solid"/>
                </a:ln>
                <a:solidFill>
                  <a:srgbClr val="FFFF00"/>
                </a:solidFill>
                <a:effectLst>
                  <a:outerShdw blurRad="38100" dist="32000" dir="5400000" algn="tl">
                    <a:srgbClr val="000000">
                      <a:alpha val="30000"/>
                    </a:srgbClr>
                  </a:outerShdw>
                </a:effectLst>
              </a:rPr>
              <a:t> </a:t>
            </a:r>
            <a:r>
              <a:rPr lang="es-ES" sz="3600" b="1" dirty="0">
                <a:ln w="10160">
                  <a:solidFill>
                    <a:schemeClr val="accent1"/>
                  </a:solidFill>
                  <a:prstDash val="solid"/>
                </a:ln>
                <a:solidFill>
                  <a:srgbClr val="FFFF00"/>
                </a:solidFill>
                <a:effectLst>
                  <a:outerShdw blurRad="38100" dist="32000" dir="5400000" algn="tl">
                    <a:srgbClr val="000000">
                      <a:alpha val="30000"/>
                    </a:srgbClr>
                  </a:outerShdw>
                </a:effectLst>
              </a:rPr>
              <a:t>¡Son excelentes </a:t>
            </a:r>
            <a:endParaRPr lang="es-ES" sz="3600" b="1" dirty="0" smtClean="0">
              <a:ln w="10160">
                <a:solidFill>
                  <a:schemeClr val="accent1"/>
                </a:solidFill>
                <a:prstDash val="solid"/>
              </a:ln>
              <a:solidFill>
                <a:srgbClr val="FFFF00"/>
              </a:solidFill>
              <a:effectLst>
                <a:outerShdw blurRad="38100" dist="32000" dir="5400000" algn="tl">
                  <a:srgbClr val="000000">
                    <a:alpha val="30000"/>
                  </a:srgbClr>
                </a:outerShdw>
              </a:effectLst>
            </a:endParaRPr>
          </a:p>
          <a:p>
            <a:pPr algn="ctr" fontAlgn="base"/>
            <a:r>
              <a:rPr lang="es-ES" sz="3600" b="1" dirty="0" smtClean="0">
                <a:ln w="10160">
                  <a:solidFill>
                    <a:schemeClr val="accent1"/>
                  </a:solidFill>
                  <a:prstDash val="solid"/>
                </a:ln>
                <a:solidFill>
                  <a:srgbClr val="FFFF00"/>
                </a:solidFill>
                <a:effectLst>
                  <a:outerShdw blurRad="38100" dist="32000" dir="5400000" algn="tl">
                    <a:srgbClr val="000000">
                      <a:alpha val="30000"/>
                    </a:srgbClr>
                  </a:outerShdw>
                </a:effectLst>
              </a:rPr>
              <a:t>nadadores</a:t>
            </a:r>
            <a:r>
              <a:rPr lang="es-ES" sz="3600" b="1" dirty="0">
                <a:ln w="10160">
                  <a:solidFill>
                    <a:schemeClr val="accent1"/>
                  </a:solidFill>
                  <a:prstDash val="solid"/>
                </a:ln>
                <a:solidFill>
                  <a:srgbClr val="FFFF00"/>
                </a:solidFill>
                <a:effectLst>
                  <a:outerShdw blurRad="38100" dist="32000" dir="5400000" algn="tl">
                    <a:srgbClr val="000000">
                      <a:alpha val="30000"/>
                    </a:srgbClr>
                  </a:outerShdw>
                </a:effectLst>
              </a:rPr>
              <a:t>!</a:t>
            </a:r>
          </a:p>
        </p:txBody>
      </p:sp>
    </p:spTree>
  </p:cSld>
  <p:clrMapOvr>
    <a:masterClrMapping/>
  </p:clrMapOvr>
  <p:transition spd="slow" advTm="7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hipopotamos.jpg"/>
          <p:cNvPicPr>
            <a:picLocks noChangeAspect="1" noChangeArrowheads="1"/>
          </p:cNvPicPr>
          <p:nvPr/>
        </p:nvPicPr>
        <p:blipFill>
          <a:blip r:embed="rId3"/>
          <a:srcRect/>
          <a:stretch>
            <a:fillRect/>
          </a:stretch>
        </p:blipFill>
        <p:spPr bwMode="auto">
          <a:xfrm>
            <a:off x="0" y="-2425"/>
            <a:ext cx="10585450" cy="6860425"/>
          </a:xfrm>
          <a:prstGeom prst="rect">
            <a:avLst/>
          </a:prstGeom>
          <a:noFill/>
        </p:spPr>
      </p:pic>
      <p:sp>
        <p:nvSpPr>
          <p:cNvPr id="3" name="2 Rectángulo"/>
          <p:cNvSpPr/>
          <p:nvPr/>
        </p:nvSpPr>
        <p:spPr>
          <a:xfrm>
            <a:off x="4649783" y="571480"/>
            <a:ext cx="5292725" cy="1569660"/>
          </a:xfrm>
          <a:prstGeom prst="rect">
            <a:avLst/>
          </a:prstGeom>
        </p:spPr>
        <p:txBody>
          <a:bodyPr>
            <a:spAutoFit/>
          </a:bodyPr>
          <a:lstStyle/>
          <a:p>
            <a:pPr algn="r"/>
            <a:r>
              <a:rPr lang="es-ES" sz="2400" b="1" i="1" dirty="0" smtClean="0"/>
              <a:t>incluso</a:t>
            </a:r>
            <a:r>
              <a:rPr lang="es-ES" sz="2400" b="1" dirty="0" smtClean="0"/>
              <a:t> antes de saber caminar las crías de hipopótamo aprenden a nadar y se mantienen bajo el agua junto a su madre. Son excelentes buceadores</a:t>
            </a:r>
            <a:endParaRPr lang="es-ES" sz="2400" b="1" dirty="0"/>
          </a:p>
        </p:txBody>
      </p:sp>
    </p:spTree>
  </p:cSld>
  <p:clrMapOvr>
    <a:masterClrMapping/>
  </p:clrMapOvr>
  <p:transition spd="slow" advTm="16000">
    <p:dissolve/>
    <p:sndAc>
      <p:stSnd>
        <p:snd r:embed="rId2" name="ray conniff - besame mucho.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Jose Luis\Escritorio\hipo_bebe.png"/>
          <p:cNvPicPr>
            <a:picLocks noChangeAspect="1" noChangeArrowheads="1"/>
          </p:cNvPicPr>
          <p:nvPr/>
        </p:nvPicPr>
        <p:blipFill>
          <a:blip r:embed="rId2"/>
          <a:srcRect/>
          <a:stretch>
            <a:fillRect/>
          </a:stretch>
        </p:blipFill>
        <p:spPr bwMode="auto">
          <a:xfrm>
            <a:off x="1" y="-362097"/>
            <a:ext cx="10585451" cy="7220097"/>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Jose Luis\Escritorio\1498053594_984_21-increibles-imagenes-y-datos-de-hipopotamos-que-no-conoces.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
        <p:nvSpPr>
          <p:cNvPr id="33794" name="AutoShape 2" descr="hipopótamo cachetón"/>
          <p:cNvSpPr>
            <a:spLocks noChangeAspect="1" noChangeArrowheads="1"/>
          </p:cNvSpPr>
          <p:nvPr/>
        </p:nvSpPr>
        <p:spPr bwMode="auto">
          <a:xfrm>
            <a:off x="151952" y="-161497"/>
            <a:ext cx="291499" cy="35304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 name="2 Rectángulo"/>
          <p:cNvSpPr/>
          <p:nvPr/>
        </p:nvSpPr>
        <p:spPr>
          <a:xfrm>
            <a:off x="434941" y="285728"/>
            <a:ext cx="2964658" cy="646331"/>
          </a:xfrm>
          <a:prstGeom prst="rect">
            <a:avLst/>
          </a:prstGeom>
        </p:spPr>
        <p:txBody>
          <a:bodyPr wrap="none">
            <a:spAutoFit/>
          </a:bodyPr>
          <a:lstStyle/>
          <a:p>
            <a:pPr fontAlgn="base"/>
            <a:r>
              <a:rPr lang="es-ES" b="1" dirty="0">
                <a:solidFill>
                  <a:srgbClr val="FFFF00"/>
                </a:solidFill>
              </a:rPr>
              <a:t>Su nariz superior les permite </a:t>
            </a:r>
            <a:endParaRPr lang="es-ES" b="1" dirty="0" smtClean="0">
              <a:solidFill>
                <a:srgbClr val="FFFF00"/>
              </a:solidFill>
            </a:endParaRPr>
          </a:p>
          <a:p>
            <a:pPr fontAlgn="base"/>
            <a:r>
              <a:rPr lang="es-ES" b="1" dirty="0" smtClean="0">
                <a:solidFill>
                  <a:srgbClr val="FFFF00"/>
                </a:solidFill>
              </a:rPr>
              <a:t>nadar </a:t>
            </a:r>
            <a:r>
              <a:rPr lang="es-ES" b="1" dirty="0">
                <a:solidFill>
                  <a:srgbClr val="FFFF00"/>
                </a:solidFill>
              </a:rPr>
              <a:t>sin sumergirse</a:t>
            </a:r>
          </a:p>
        </p:txBody>
      </p:sp>
    </p:spTree>
  </p:cSld>
  <p:clrMapOvr>
    <a:masterClrMapping/>
  </p:clrMapOvr>
  <p:transition spd="slow" advTm="7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Jose Luis\Escritorio\1498053594_904_21-increibles-imagenes-y-datos-de-hipopotamos-que-no-conoces.jpg"/>
          <p:cNvPicPr>
            <a:picLocks noChangeAspect="1" noChangeArrowheads="1"/>
          </p:cNvPicPr>
          <p:nvPr/>
        </p:nvPicPr>
        <p:blipFill>
          <a:blip r:embed="rId2"/>
          <a:srcRect/>
          <a:stretch>
            <a:fillRect/>
          </a:stretch>
        </p:blipFill>
        <p:spPr bwMode="auto">
          <a:xfrm>
            <a:off x="2" y="0"/>
            <a:ext cx="4315885" cy="6969409"/>
          </a:xfrm>
          <a:prstGeom prst="rect">
            <a:avLst/>
          </a:prstGeom>
          <a:noFill/>
        </p:spPr>
      </p:pic>
      <p:sp>
        <p:nvSpPr>
          <p:cNvPr id="3" name="2 Rectángulo"/>
          <p:cNvSpPr/>
          <p:nvPr/>
        </p:nvSpPr>
        <p:spPr>
          <a:xfrm>
            <a:off x="220627" y="214290"/>
            <a:ext cx="2379477" cy="923330"/>
          </a:xfrm>
          <a:prstGeom prst="rect">
            <a:avLst/>
          </a:prstGeom>
        </p:spPr>
        <p:txBody>
          <a:bodyPr wrap="square">
            <a:spAutoFit/>
          </a:bodyPr>
          <a:lstStyle/>
          <a:p>
            <a:pPr fontAlgn="base"/>
            <a:r>
              <a:rPr lang="es-ES" b="1" dirty="0"/>
              <a:t>Pueden aguantar la respiración hasta 5 minutos</a:t>
            </a:r>
          </a:p>
        </p:txBody>
      </p:sp>
    </p:spTree>
  </p:cSld>
  <p:clrMapOvr>
    <a:masterClrMapping/>
  </p:clrMapOvr>
  <p:transition spd="slow" advTm="8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1498053595_169_21-increibles-imagenes-y-datos-de-hipopotamos-que-no-conoces.jpg"/>
          <p:cNvPicPr>
            <a:picLocks noChangeAspect="1" noChangeArrowheads="1"/>
          </p:cNvPicPr>
          <p:nvPr/>
        </p:nvPicPr>
        <p:blipFill>
          <a:blip r:embed="rId2"/>
          <a:srcRect/>
          <a:stretch>
            <a:fillRect/>
          </a:stretch>
        </p:blipFill>
        <p:spPr bwMode="auto">
          <a:xfrm>
            <a:off x="-1" y="0"/>
            <a:ext cx="10585451" cy="6987644"/>
          </a:xfrm>
          <a:prstGeom prst="rect">
            <a:avLst/>
          </a:prstGeom>
          <a:noFill/>
        </p:spPr>
      </p:pic>
      <p:sp>
        <p:nvSpPr>
          <p:cNvPr id="2" name="1 Rectángulo"/>
          <p:cNvSpPr/>
          <p:nvPr/>
        </p:nvSpPr>
        <p:spPr>
          <a:xfrm>
            <a:off x="6578609" y="500042"/>
            <a:ext cx="2661754" cy="646331"/>
          </a:xfrm>
          <a:prstGeom prst="rect">
            <a:avLst/>
          </a:prstGeom>
        </p:spPr>
        <p:txBody>
          <a:bodyPr wrap="none">
            <a:spAutoFit/>
          </a:bodyPr>
          <a:lstStyle/>
          <a:p>
            <a:pPr algn="r" fontAlgn="base"/>
            <a:r>
              <a:rPr lang="es-ES" b="1" dirty="0">
                <a:solidFill>
                  <a:srgbClr val="FFFF00"/>
                </a:solidFill>
              </a:rPr>
              <a:t>Pueden ser </a:t>
            </a:r>
            <a:r>
              <a:rPr lang="es-ES" b="1" dirty="0" smtClean="0">
                <a:solidFill>
                  <a:srgbClr val="FFFF00"/>
                </a:solidFill>
              </a:rPr>
              <a:t>amamantadas</a:t>
            </a:r>
          </a:p>
          <a:p>
            <a:pPr algn="r" fontAlgn="base"/>
            <a:r>
              <a:rPr lang="es-ES" b="1" dirty="0" smtClean="0">
                <a:solidFill>
                  <a:srgbClr val="FFFF00"/>
                </a:solidFill>
              </a:rPr>
              <a:t> </a:t>
            </a:r>
            <a:r>
              <a:rPr lang="es-ES" b="1" dirty="0">
                <a:solidFill>
                  <a:srgbClr val="FFFF00"/>
                </a:solidFill>
              </a:rPr>
              <a:t>bajo el agua</a:t>
            </a:r>
          </a:p>
        </p:txBody>
      </p:sp>
    </p:spTree>
  </p:cSld>
  <p:clrMapOvr>
    <a:masterClrMapping/>
  </p:clrMapOvr>
  <p:transition spd="slow" advTm="7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Jose Luis\Escritorio\1498053594_746_21-increibles-imagenes-y-datos-de-hipopotamos-que-no-conoces.jpg"/>
          <p:cNvPicPr>
            <a:picLocks noChangeAspect="1" noChangeArrowheads="1"/>
          </p:cNvPicPr>
          <p:nvPr/>
        </p:nvPicPr>
        <p:blipFill>
          <a:blip r:embed="rId2"/>
          <a:srcRect/>
          <a:stretch>
            <a:fillRect/>
          </a:stretch>
        </p:blipFill>
        <p:spPr bwMode="auto">
          <a:xfrm>
            <a:off x="0" y="-289218"/>
            <a:ext cx="10585450" cy="7298549"/>
          </a:xfrm>
          <a:prstGeom prst="rect">
            <a:avLst/>
          </a:prstGeom>
          <a:noFill/>
        </p:spPr>
      </p:pic>
      <p:sp>
        <p:nvSpPr>
          <p:cNvPr id="2" name="1 Rectángulo"/>
          <p:cNvSpPr/>
          <p:nvPr/>
        </p:nvSpPr>
        <p:spPr>
          <a:xfrm>
            <a:off x="408530" y="2"/>
            <a:ext cx="3959417" cy="954107"/>
          </a:xfrm>
          <a:prstGeom prst="rect">
            <a:avLst/>
          </a:prstGeom>
        </p:spPr>
        <p:txBody>
          <a:bodyPr wrap="none">
            <a:spAutoFit/>
          </a:bodyPr>
          <a:lstStyle/>
          <a:p>
            <a:pPr fontAlgn="base"/>
            <a:r>
              <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 Los griegos los llamaban </a:t>
            </a:r>
            <a:endParaRPr lang="es-E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a:p>
            <a:pPr fontAlgn="base"/>
            <a:r>
              <a:rPr lang="es-ES" sz="28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caballos </a:t>
            </a:r>
            <a:r>
              <a:rPr lang="es-ES" sz="2800" b="1" i="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marinos</a:t>
            </a:r>
            <a:endPar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Tree>
  </p:cSld>
  <p:clrMapOvr>
    <a:masterClrMapping/>
  </p:clrMapOvr>
  <p:transition spd="slow" advTm="7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Jose Luis\Escritorio\curiosidades-sobre-los-hipopotamos.jpg"/>
          <p:cNvPicPr>
            <a:picLocks noChangeAspect="1" noChangeArrowheads="1"/>
          </p:cNvPicPr>
          <p:nvPr/>
        </p:nvPicPr>
        <p:blipFill>
          <a:blip r:embed="rId2"/>
          <a:srcRect/>
          <a:stretch>
            <a:fillRect/>
          </a:stretch>
        </p:blipFill>
        <p:spPr bwMode="auto">
          <a:xfrm>
            <a:off x="1" y="0"/>
            <a:ext cx="10584159" cy="6858000"/>
          </a:xfrm>
          <a:prstGeom prst="rect">
            <a:avLst/>
          </a:prstGeom>
          <a:noFill/>
        </p:spPr>
      </p:pic>
      <p:sp>
        <p:nvSpPr>
          <p:cNvPr id="2" name="1 Rectángulo"/>
          <p:cNvSpPr/>
          <p:nvPr/>
        </p:nvSpPr>
        <p:spPr>
          <a:xfrm>
            <a:off x="363503" y="357166"/>
            <a:ext cx="3478555" cy="646331"/>
          </a:xfrm>
          <a:prstGeom prst="rect">
            <a:avLst/>
          </a:prstGeom>
          <a:solidFill>
            <a:srgbClr val="009900"/>
          </a:solidFill>
        </p:spPr>
        <p:txBody>
          <a:bodyPr wrap="square">
            <a:spAutoFit/>
          </a:bodyPr>
          <a:lstStyle/>
          <a:p>
            <a:pPr algn="ctr" fontAlgn="base"/>
            <a:r>
              <a:rPr lang="es-ES" b="1" dirty="0"/>
              <a:t>Suelen protegerse en familia </a:t>
            </a:r>
            <a:endParaRPr lang="es-ES" b="1" dirty="0" smtClean="0"/>
          </a:p>
          <a:p>
            <a:pPr algn="ctr" fontAlgn="base"/>
            <a:r>
              <a:rPr lang="es-ES" b="1" dirty="0" smtClean="0"/>
              <a:t>de </a:t>
            </a:r>
            <a:r>
              <a:rPr lang="es-ES" b="1" dirty="0"/>
              <a:t>otros depredadores</a:t>
            </a:r>
          </a:p>
        </p:txBody>
      </p:sp>
    </p:spTree>
  </p:cSld>
  <p:clrMapOvr>
    <a:masterClrMapping/>
  </p:clrMapOvr>
  <p:transition spd="slow" advTm="9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Jose Luis\Escritorio\images (5).jpg"/>
          <p:cNvPicPr>
            <a:picLocks noChangeAspect="1" noChangeArrowheads="1"/>
          </p:cNvPicPr>
          <p:nvPr/>
        </p:nvPicPr>
        <p:blipFill>
          <a:blip r:embed="rId2"/>
          <a:srcRect/>
          <a:stretch>
            <a:fillRect/>
          </a:stretch>
        </p:blipFill>
        <p:spPr bwMode="auto">
          <a:xfrm>
            <a:off x="0" y="1"/>
            <a:ext cx="10585450" cy="693421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Jose Luis\Escritorio\1498053594_597_21-increibles-imagenes-y-datos-de-hipopotamos-que-no-conoces.jpg"/>
          <p:cNvPicPr>
            <a:picLocks noChangeAspect="1" noChangeArrowheads="1"/>
          </p:cNvPicPr>
          <p:nvPr/>
        </p:nvPicPr>
        <p:blipFill>
          <a:blip r:embed="rId2"/>
          <a:srcRect/>
          <a:stretch>
            <a:fillRect/>
          </a:stretch>
        </p:blipFill>
        <p:spPr bwMode="auto">
          <a:xfrm>
            <a:off x="-1" y="-1"/>
            <a:ext cx="10585451" cy="6925316"/>
          </a:xfrm>
          <a:prstGeom prst="rect">
            <a:avLst/>
          </a:prstGeom>
          <a:noFill/>
        </p:spPr>
      </p:pic>
      <p:sp>
        <p:nvSpPr>
          <p:cNvPr id="2" name="1 Rectángulo"/>
          <p:cNvSpPr/>
          <p:nvPr/>
        </p:nvSpPr>
        <p:spPr>
          <a:xfrm>
            <a:off x="6897533" y="386821"/>
            <a:ext cx="3110147" cy="523220"/>
          </a:xfrm>
          <a:prstGeom prst="rect">
            <a:avLst/>
          </a:prstGeom>
        </p:spPr>
        <p:txBody>
          <a:bodyPr wrap="none">
            <a:spAutoFit/>
          </a:bodyPr>
          <a:lstStyle/>
          <a:p>
            <a:pPr fontAlgn="base"/>
            <a:r>
              <a:rPr lang="es-ES" sz="2800" b="1" dirty="0"/>
              <a:t> Casi no tienen pelo</a:t>
            </a:r>
          </a:p>
        </p:txBody>
      </p:sp>
    </p:spTree>
  </p:cSld>
  <p:clrMapOvr>
    <a:masterClrMapping/>
  </p:clrMapOvr>
  <p:transition spd="slow" advTm="7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76047" y="5457121"/>
            <a:ext cx="8364230" cy="646331"/>
          </a:xfrm>
          <a:prstGeom prst="rect">
            <a:avLst/>
          </a:prstGeom>
        </p:spPr>
        <p:txBody>
          <a:bodyPr wrap="square">
            <a:spAutoFit/>
          </a:bodyPr>
          <a:lstStyle/>
          <a:p>
            <a:pPr fontAlgn="base"/>
            <a:r>
              <a:rPr lang="es-ES"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Sus colmillos </a:t>
            </a:r>
            <a:r>
              <a:rPr lang="es-ES" sz="36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pueden </a:t>
            </a:r>
            <a:r>
              <a:rPr lang="es-ES"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crecer nuevamente</a:t>
            </a:r>
          </a:p>
        </p:txBody>
      </p:sp>
      <p:pic>
        <p:nvPicPr>
          <p:cNvPr id="36866" name="Picture 2" descr="C:\Documents and Settings\Jose Luis\Escritorio\1498053594_285_21-increibles-imagenes-y-datos-de-hipopotamos-que-no-conoces (1).jpg"/>
          <p:cNvPicPr>
            <a:picLocks noChangeAspect="1" noChangeArrowheads="1"/>
          </p:cNvPicPr>
          <p:nvPr/>
        </p:nvPicPr>
        <p:blipFill>
          <a:blip r:embed="rId2"/>
          <a:srcRect b="49643"/>
          <a:stretch>
            <a:fillRect/>
          </a:stretch>
        </p:blipFill>
        <p:spPr bwMode="auto">
          <a:xfrm>
            <a:off x="617853" y="724841"/>
            <a:ext cx="4353881" cy="3971734"/>
          </a:xfrm>
          <a:prstGeom prst="rect">
            <a:avLst/>
          </a:prstGeom>
          <a:noFill/>
        </p:spPr>
      </p:pic>
      <p:pic>
        <p:nvPicPr>
          <p:cNvPr id="4" name="Picture 2" descr="C:\Documents and Settings\Jose Luis\Escritorio\1498053594_285_21-increibles-imagenes-y-datos-de-hipopotamos-que-no-conoces (1).jpg"/>
          <p:cNvPicPr>
            <a:picLocks noChangeAspect="1" noChangeArrowheads="1"/>
          </p:cNvPicPr>
          <p:nvPr/>
        </p:nvPicPr>
        <p:blipFill>
          <a:blip r:embed="rId2"/>
          <a:srcRect t="51429"/>
          <a:stretch>
            <a:fillRect/>
          </a:stretch>
        </p:blipFill>
        <p:spPr bwMode="auto">
          <a:xfrm>
            <a:off x="5362500" y="809346"/>
            <a:ext cx="4353881" cy="3830838"/>
          </a:xfrm>
          <a:prstGeom prst="rect">
            <a:avLst/>
          </a:prstGeom>
          <a:noFill/>
        </p:spPr>
      </p:pic>
    </p:spTree>
  </p:cSld>
  <p:clrMapOvr>
    <a:masterClrMapping/>
  </p:clrMapOvr>
  <p:transition spd="slow" advTm="5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Jose Luis\Escritorio\1498053595_317_21-increibles-imagenes-y-datos-de-hipopotamos-que-no-conoces.jpg"/>
          <p:cNvPicPr>
            <a:picLocks noChangeAspect="1" noChangeArrowheads="1"/>
          </p:cNvPicPr>
          <p:nvPr/>
        </p:nvPicPr>
        <p:blipFill>
          <a:blip r:embed="rId2"/>
          <a:srcRect/>
          <a:stretch>
            <a:fillRect/>
          </a:stretch>
        </p:blipFill>
        <p:spPr bwMode="auto">
          <a:xfrm>
            <a:off x="-1" y="0"/>
            <a:ext cx="10585451" cy="7776028"/>
          </a:xfrm>
          <a:prstGeom prst="rect">
            <a:avLst/>
          </a:prstGeom>
          <a:noFill/>
        </p:spPr>
      </p:pic>
      <p:sp>
        <p:nvSpPr>
          <p:cNvPr id="2" name="1 Rectángulo"/>
          <p:cNvSpPr/>
          <p:nvPr/>
        </p:nvSpPr>
        <p:spPr>
          <a:xfrm>
            <a:off x="548079" y="555833"/>
            <a:ext cx="3281219" cy="954107"/>
          </a:xfrm>
          <a:prstGeom prst="rect">
            <a:avLst/>
          </a:prstGeom>
        </p:spPr>
        <p:txBody>
          <a:bodyPr wrap="none">
            <a:spAutoFit/>
          </a:bodyPr>
          <a:lstStyle/>
          <a:p>
            <a:pPr fontAlgn="base"/>
            <a:r>
              <a:rPr lang="es-ES" sz="2800" b="1" dirty="0">
                <a:solidFill>
                  <a:srgbClr val="FFFF00"/>
                </a:solidFill>
              </a:rPr>
              <a:t>Viven hasta 50 años </a:t>
            </a:r>
            <a:endParaRPr lang="es-ES" sz="2800" b="1" dirty="0" smtClean="0">
              <a:solidFill>
                <a:srgbClr val="FFFF00"/>
              </a:solidFill>
            </a:endParaRPr>
          </a:p>
          <a:p>
            <a:pPr fontAlgn="base"/>
            <a:r>
              <a:rPr lang="es-ES" sz="2800" b="1" dirty="0" smtClean="0">
                <a:solidFill>
                  <a:srgbClr val="FFFF00"/>
                </a:solidFill>
              </a:rPr>
              <a:t>en </a:t>
            </a:r>
            <a:r>
              <a:rPr lang="es-ES" sz="2800" b="1" dirty="0">
                <a:solidFill>
                  <a:srgbClr val="FFFF00"/>
                </a:solidFill>
              </a:rPr>
              <a:t>su hábitat natural</a:t>
            </a:r>
          </a:p>
        </p:txBody>
      </p:sp>
    </p:spTree>
  </p:cSld>
  <p:clrMapOvr>
    <a:masterClrMapping/>
  </p:clrMapOvr>
  <p:transition spd="slow" advTm="7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Jose Luis\Escritorio\1498053595_877_21-increibles-imagenes-y-datos-de-hipopotamos-que-no-conoces.jpg"/>
          <p:cNvPicPr>
            <a:picLocks noChangeAspect="1" noChangeArrowheads="1"/>
          </p:cNvPicPr>
          <p:nvPr/>
        </p:nvPicPr>
        <p:blipFill>
          <a:blip r:embed="rId2"/>
          <a:srcRect/>
          <a:stretch>
            <a:fillRect/>
          </a:stretch>
        </p:blipFill>
        <p:spPr bwMode="auto">
          <a:xfrm>
            <a:off x="-1" y="-711744"/>
            <a:ext cx="10585451" cy="8873022"/>
          </a:xfrm>
          <a:prstGeom prst="rect">
            <a:avLst/>
          </a:prstGeom>
          <a:noFill/>
        </p:spPr>
      </p:pic>
      <p:sp>
        <p:nvSpPr>
          <p:cNvPr id="2" name="1 Rectángulo"/>
          <p:cNvSpPr/>
          <p:nvPr/>
        </p:nvSpPr>
        <p:spPr>
          <a:xfrm>
            <a:off x="935007" y="0"/>
            <a:ext cx="4040145" cy="523220"/>
          </a:xfrm>
          <a:prstGeom prst="rect">
            <a:avLst/>
          </a:prstGeom>
        </p:spPr>
        <p:txBody>
          <a:bodyPr wrap="none">
            <a:spAutoFit/>
          </a:bodyPr>
          <a:lstStyle/>
          <a:p>
            <a:pPr fontAlgn="base"/>
            <a:r>
              <a:rPr lang="es-ES" sz="2800" b="1" dirty="0"/>
              <a:t>El agua los protege del sol</a:t>
            </a:r>
          </a:p>
        </p:txBody>
      </p:sp>
    </p:spTree>
  </p:cSld>
  <p:clrMapOvr>
    <a:masterClrMapping/>
  </p:clrMapOvr>
  <p:transition spd="slow" advTm="7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Hipopotamo-Agua-75412.gif"/>
          <p:cNvPicPr>
            <a:picLocks noChangeAspect="1" noChangeArrowheads="1" noCrop="1"/>
          </p:cNvPicPr>
          <p:nvPr/>
        </p:nvPicPr>
        <p:blipFill>
          <a:blip r:embed="rId2"/>
          <a:srcRect/>
          <a:stretch>
            <a:fillRect/>
          </a:stretch>
        </p:blipFill>
        <p:spPr bwMode="auto">
          <a:xfrm>
            <a:off x="0" y="-169679"/>
            <a:ext cx="10585450" cy="7027679"/>
          </a:xfrm>
          <a:prstGeom prst="rect">
            <a:avLst/>
          </a:prstGeom>
          <a:noFill/>
        </p:spPr>
      </p:pic>
      <p:sp>
        <p:nvSpPr>
          <p:cNvPr id="2" name="1 Rectángulo"/>
          <p:cNvSpPr/>
          <p:nvPr/>
        </p:nvSpPr>
        <p:spPr>
          <a:xfrm>
            <a:off x="408530" y="302316"/>
            <a:ext cx="5259966" cy="1077218"/>
          </a:xfrm>
          <a:prstGeom prst="rect">
            <a:avLst/>
          </a:prstGeom>
        </p:spPr>
        <p:txBody>
          <a:bodyPr wrap="none">
            <a:spAutoFit/>
          </a:bodyPr>
          <a:lstStyle/>
          <a:p>
            <a:pPr fontAlgn="base"/>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 Están más tiempo dentro del </a:t>
            </a:r>
            <a:endParaRPr lang="es-ES" sz="32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a:p>
            <a:pPr fontAlgn="base"/>
            <a:r>
              <a:rPr lang="es-ES" sz="32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agua </a:t>
            </a:r>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que fuera de ella</a:t>
            </a:r>
          </a:p>
        </p:txBody>
      </p:sp>
    </p:spTree>
  </p:cSld>
  <p:clrMapOvr>
    <a:masterClrMapping/>
  </p:clrMapOvr>
  <p:transition spd="slow" advTm="7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Jose Luis\Escritorio\CF_21565_bde65d7a3a5746db8037ee9751a22616_salvajes_7_si_quieres_esconder_cosas_nada_como_ellos.gif"/>
          <p:cNvPicPr>
            <a:picLocks noChangeAspect="1" noChangeArrowheads="1" noCrop="1"/>
          </p:cNvPicPr>
          <p:nvPr/>
        </p:nvPicPr>
        <p:blipFill>
          <a:blip r:embed="rId2"/>
          <a:srcRect/>
          <a:stretch>
            <a:fillRect/>
          </a:stretch>
        </p:blipFill>
        <p:spPr bwMode="auto">
          <a:xfrm>
            <a:off x="-1" y="0"/>
            <a:ext cx="10585451" cy="729408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Jose Luis\Escritorio\220px-Hippopotamus_@_Barcelona_zoo.jpg"/>
          <p:cNvPicPr>
            <a:picLocks noChangeAspect="1" noChangeArrowheads="1"/>
          </p:cNvPicPr>
          <p:nvPr/>
        </p:nvPicPr>
        <p:blipFill>
          <a:blip r:embed="rId2"/>
          <a:srcRect/>
          <a:stretch>
            <a:fillRect/>
          </a:stretch>
        </p:blipFill>
        <p:spPr bwMode="auto">
          <a:xfrm>
            <a:off x="-1" y="1"/>
            <a:ext cx="10585451" cy="696247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Jose Luis\Escritorio\social_structure_624.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Jose Luis\Escritorio\images (6).jpg"/>
          <p:cNvPicPr>
            <a:picLocks noChangeAspect="1" noChangeArrowheads="1"/>
          </p:cNvPicPr>
          <p:nvPr/>
        </p:nvPicPr>
        <p:blipFill>
          <a:blip r:embed="rId2"/>
          <a:srcRect/>
          <a:stretch>
            <a:fillRect/>
          </a:stretch>
        </p:blipFill>
        <p:spPr bwMode="auto">
          <a:xfrm>
            <a:off x="0" y="0"/>
            <a:ext cx="4187835" cy="6858000"/>
          </a:xfrm>
          <a:prstGeom prst="rect">
            <a:avLst/>
          </a:prstGeom>
          <a:noFill/>
        </p:spPr>
      </p:pic>
      <p:pic>
        <p:nvPicPr>
          <p:cNvPr id="3" name="Picture 2" descr="C:\Documents and Settings\Jose Luis\Escritorio\2597221.jpg"/>
          <p:cNvPicPr>
            <a:picLocks noChangeAspect="1" noChangeArrowheads="1"/>
          </p:cNvPicPr>
          <p:nvPr/>
        </p:nvPicPr>
        <p:blipFill>
          <a:blip r:embed="rId3"/>
          <a:srcRect/>
          <a:stretch>
            <a:fillRect/>
          </a:stretch>
        </p:blipFill>
        <p:spPr bwMode="auto">
          <a:xfrm>
            <a:off x="4455434" y="809348"/>
            <a:ext cx="5853238" cy="5138655"/>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Jose Luis\Escritorio\images (3).jpg"/>
          <p:cNvPicPr>
            <a:picLocks noChangeAspect="1" noChangeArrowheads="1"/>
          </p:cNvPicPr>
          <p:nvPr/>
        </p:nvPicPr>
        <p:blipFill>
          <a:blip r:embed="rId2"/>
          <a:srcRect/>
          <a:stretch>
            <a:fillRect/>
          </a:stretch>
        </p:blipFill>
        <p:spPr bwMode="auto">
          <a:xfrm>
            <a:off x="0" y="-880752"/>
            <a:ext cx="10585450" cy="7906227"/>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images (3).jpg"/>
          <p:cNvPicPr>
            <a:picLocks noChangeAspect="1" noChangeArrowheads="1"/>
          </p:cNvPicPr>
          <p:nvPr/>
        </p:nvPicPr>
        <p:blipFill>
          <a:blip r:embed="rId3"/>
          <a:srcRect/>
          <a:stretch>
            <a:fillRect/>
          </a:stretch>
        </p:blipFill>
        <p:spPr bwMode="auto">
          <a:xfrm>
            <a:off x="1106272" y="1"/>
            <a:ext cx="8572112" cy="6908656"/>
          </a:xfrm>
          <a:prstGeom prst="rect">
            <a:avLst/>
          </a:prstGeom>
          <a:noFill/>
        </p:spPr>
      </p:pic>
    </p:spTree>
  </p:cSld>
  <p:clrMapOvr>
    <a:masterClrMapping/>
  </p:clrMapOvr>
  <p:transition spd="slow" advTm="7000">
    <p:dissolve/>
    <p:sndAc>
      <p:stSnd>
        <p:snd r:embed="rId2" name="ray conniff - caballo viejo.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_MG_1971_filtered1.jpg"/>
          <p:cNvPicPr>
            <a:picLocks noChangeAspect="1" noChangeArrowheads="1"/>
          </p:cNvPicPr>
          <p:nvPr/>
        </p:nvPicPr>
        <p:blipFill>
          <a:blip r:embed="rId2"/>
          <a:srcRect/>
          <a:stretch>
            <a:fillRect/>
          </a:stretch>
        </p:blipFill>
        <p:spPr bwMode="auto">
          <a:xfrm>
            <a:off x="1245820" y="0"/>
            <a:ext cx="8515075" cy="6858000"/>
          </a:xfrm>
          <a:prstGeom prst="rect">
            <a:avLst/>
          </a:prstGeom>
          <a:noFill/>
          <a:effectLst>
            <a:softEdge rad="317500"/>
          </a:effectLst>
        </p:spPr>
      </p:pic>
    </p:spTree>
  </p:cSld>
  <p:clrMapOvr>
    <a:masterClrMapping/>
  </p:clrMapOvr>
  <p:transition spd="slow" advTm="7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Jose Luis\Escritorio\images (2).jpg"/>
          <p:cNvPicPr>
            <a:picLocks noChangeAspect="1" noChangeArrowheads="1"/>
          </p:cNvPicPr>
          <p:nvPr/>
        </p:nvPicPr>
        <p:blipFill>
          <a:blip r:embed="rId2"/>
          <a:srcRect/>
          <a:stretch>
            <a:fillRect/>
          </a:stretch>
        </p:blipFill>
        <p:spPr bwMode="auto">
          <a:xfrm>
            <a:off x="-779505" y="714356"/>
            <a:ext cx="11715831" cy="550072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Jose Luis\Escritorio\images (1).jpg"/>
          <p:cNvPicPr>
            <a:picLocks noChangeAspect="1" noChangeArrowheads="1"/>
          </p:cNvPicPr>
          <p:nvPr/>
        </p:nvPicPr>
        <p:blipFill>
          <a:blip r:embed="rId2"/>
          <a:srcRect/>
          <a:stretch>
            <a:fillRect/>
          </a:stretch>
        </p:blipFill>
        <p:spPr bwMode="auto">
          <a:xfrm>
            <a:off x="-1" y="0"/>
            <a:ext cx="10585451"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images (1).jpg"/>
          <p:cNvPicPr>
            <a:picLocks noChangeAspect="1" noChangeArrowheads="1"/>
          </p:cNvPicPr>
          <p:nvPr/>
        </p:nvPicPr>
        <p:blipFill>
          <a:blip r:embed="rId2"/>
          <a:srcRect/>
          <a:stretch>
            <a:fillRect/>
          </a:stretch>
        </p:blipFill>
        <p:spPr bwMode="auto">
          <a:xfrm>
            <a:off x="5864229" y="0"/>
            <a:ext cx="4721221" cy="6991279"/>
          </a:xfrm>
          <a:prstGeom prst="rect">
            <a:avLst/>
          </a:prstGeom>
          <a:noFill/>
        </p:spPr>
      </p:pic>
      <p:pic>
        <p:nvPicPr>
          <p:cNvPr id="3" name="Picture 2" descr="C:\Documents and Settings\Jose Luis\Escritorio\images (1).jpg"/>
          <p:cNvPicPr>
            <a:picLocks noChangeAspect="1" noChangeArrowheads="1"/>
          </p:cNvPicPr>
          <p:nvPr/>
        </p:nvPicPr>
        <p:blipFill>
          <a:blip r:embed="rId2"/>
          <a:srcRect/>
          <a:stretch>
            <a:fillRect/>
          </a:stretch>
        </p:blipFill>
        <p:spPr bwMode="auto">
          <a:xfrm flipH="1">
            <a:off x="827175" y="1"/>
            <a:ext cx="3977130" cy="6991279"/>
          </a:xfrm>
          <a:prstGeom prst="rect">
            <a:avLst/>
          </a:prstGeom>
          <a:noFill/>
        </p:spPr>
      </p:pic>
      <p:pic>
        <p:nvPicPr>
          <p:cNvPr id="4" name="Picture 2" descr="C:\Documents and Settings\Jose Luis\Escritorio\1498053594_19_21-increibles-imagenes-y-datos-de-hipopotamos-que-no-conoces.jpg"/>
          <p:cNvPicPr>
            <a:picLocks noChangeAspect="1" noChangeArrowheads="1"/>
          </p:cNvPicPr>
          <p:nvPr/>
        </p:nvPicPr>
        <p:blipFill>
          <a:blip r:embed="rId3"/>
          <a:srcRect/>
          <a:stretch>
            <a:fillRect/>
          </a:stretch>
        </p:blipFill>
        <p:spPr bwMode="auto">
          <a:xfrm>
            <a:off x="0" y="0"/>
            <a:ext cx="5901422" cy="6902282"/>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Jose Luis\Escritorio\1498053595_882_21-increibles-imagenes-y-datos-de-hipopotamos-que-no-conoces.jpg"/>
          <p:cNvPicPr>
            <a:picLocks noChangeAspect="1" noChangeArrowheads="1"/>
          </p:cNvPicPr>
          <p:nvPr/>
        </p:nvPicPr>
        <p:blipFill>
          <a:blip r:embed="rId2"/>
          <a:srcRect/>
          <a:stretch>
            <a:fillRect/>
          </a:stretch>
        </p:blipFill>
        <p:spPr bwMode="auto">
          <a:xfrm>
            <a:off x="0" y="2"/>
            <a:ext cx="10585450" cy="6858827"/>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images (4).jpg"/>
          <p:cNvPicPr>
            <a:picLocks noChangeAspect="1" noChangeArrowheads="1"/>
          </p:cNvPicPr>
          <p:nvPr/>
        </p:nvPicPr>
        <p:blipFill>
          <a:blip r:embed="rId2"/>
          <a:srcRect/>
          <a:stretch>
            <a:fillRect/>
          </a:stretch>
        </p:blipFill>
        <p:spPr bwMode="auto">
          <a:xfrm>
            <a:off x="1220759" y="357166"/>
            <a:ext cx="7786742" cy="627569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Jose Luis\Escritorio\images.jpg"/>
          <p:cNvPicPr>
            <a:picLocks noChangeAspect="1" noChangeArrowheads="1"/>
          </p:cNvPicPr>
          <p:nvPr/>
        </p:nvPicPr>
        <p:blipFill>
          <a:blip r:embed="rId2"/>
          <a:srcRect/>
          <a:stretch>
            <a:fillRect/>
          </a:stretch>
        </p:blipFill>
        <p:spPr bwMode="auto">
          <a:xfrm>
            <a:off x="0" y="1"/>
            <a:ext cx="10585450" cy="7032189"/>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images (5).jpg"/>
          <p:cNvPicPr>
            <a:picLocks noChangeAspect="1" noChangeArrowheads="1"/>
          </p:cNvPicPr>
          <p:nvPr/>
        </p:nvPicPr>
        <p:blipFill>
          <a:blip r:embed="rId2"/>
          <a:srcRect/>
          <a:stretch>
            <a:fillRect/>
          </a:stretch>
        </p:blipFill>
        <p:spPr bwMode="auto">
          <a:xfrm>
            <a:off x="1106273" y="0"/>
            <a:ext cx="8502338" cy="7067558"/>
          </a:xfrm>
          <a:prstGeom prst="rect">
            <a:avLst/>
          </a:prstGeom>
          <a:noFill/>
          <a:effectLst>
            <a:softEdge rad="635000"/>
          </a:effectLst>
        </p:spPr>
      </p:pic>
    </p:spTree>
  </p:cSld>
  <p:clrMapOvr>
    <a:masterClrMapping/>
  </p:clrMapOvr>
  <p:transition spd="slow" advTm="7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Corriendo_(4405326076).jpg"/>
          <p:cNvPicPr>
            <a:picLocks noChangeAspect="1" noChangeArrowheads="1"/>
          </p:cNvPicPr>
          <p:nvPr/>
        </p:nvPicPr>
        <p:blipFill>
          <a:blip r:embed="rId2"/>
          <a:srcRect/>
          <a:stretch>
            <a:fillRect/>
          </a:stretch>
        </p:blipFill>
        <p:spPr bwMode="auto">
          <a:xfrm>
            <a:off x="-1" y="1"/>
            <a:ext cx="10585451" cy="701246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07_animales_sexo_indistinto_hipopotamos_quo_187_full_landscape.jpg"/>
          <p:cNvPicPr>
            <a:picLocks noChangeAspect="1" noChangeArrowheads="1"/>
          </p:cNvPicPr>
          <p:nvPr/>
        </p:nvPicPr>
        <p:blipFill>
          <a:blip r:embed="rId2"/>
          <a:srcRect/>
          <a:stretch>
            <a:fillRect/>
          </a:stretch>
        </p:blipFill>
        <p:spPr bwMode="auto">
          <a:xfrm>
            <a:off x="757401" y="2"/>
            <a:ext cx="8920984" cy="7157905"/>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57a.jpg"/>
          <p:cNvPicPr>
            <a:picLocks noChangeAspect="1" noChangeArrowheads="1"/>
          </p:cNvPicPr>
          <p:nvPr/>
        </p:nvPicPr>
        <p:blipFill>
          <a:blip r:embed="rId2"/>
          <a:srcRect/>
          <a:stretch>
            <a:fillRect/>
          </a:stretch>
        </p:blipFill>
        <p:spPr bwMode="auto">
          <a:xfrm>
            <a:off x="-1" y="2"/>
            <a:ext cx="10585451" cy="6962471"/>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images (2).jpg"/>
          <p:cNvPicPr>
            <a:picLocks noChangeAspect="1" noChangeArrowheads="1"/>
          </p:cNvPicPr>
          <p:nvPr/>
        </p:nvPicPr>
        <p:blipFill>
          <a:blip r:embed="rId2"/>
          <a:srcRect/>
          <a:stretch>
            <a:fillRect/>
          </a:stretch>
        </p:blipFill>
        <p:spPr bwMode="auto">
          <a:xfrm>
            <a:off x="-1" y="0"/>
            <a:ext cx="10585451" cy="703451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images.jpg"/>
          <p:cNvPicPr>
            <a:picLocks noChangeAspect="1" noChangeArrowheads="1"/>
          </p:cNvPicPr>
          <p:nvPr/>
        </p:nvPicPr>
        <p:blipFill>
          <a:blip r:embed="rId2"/>
          <a:srcRect/>
          <a:stretch>
            <a:fillRect/>
          </a:stretch>
        </p:blipFill>
        <p:spPr bwMode="auto">
          <a:xfrm>
            <a:off x="896950" y="-50655"/>
            <a:ext cx="8572112" cy="6908656"/>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xanimal-size-comparison-5_0.jpg.pagespeed.ic.oJsZ-w9gjm.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
        <p:nvSpPr>
          <p:cNvPr id="2" name="1 Rectángulo"/>
          <p:cNvSpPr/>
          <p:nvPr/>
        </p:nvSpPr>
        <p:spPr>
          <a:xfrm>
            <a:off x="548079" y="471326"/>
            <a:ext cx="6239657" cy="523220"/>
          </a:xfrm>
          <a:prstGeom prst="rect">
            <a:avLst/>
          </a:prstGeom>
        </p:spPr>
        <p:txBody>
          <a:bodyPr wrap="none">
            <a:spAutoFit/>
          </a:bodyPr>
          <a:lstStyle/>
          <a:p>
            <a:pPr fontAlgn="base"/>
            <a:r>
              <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Pueden ser tan rápidos como un hombre</a:t>
            </a:r>
          </a:p>
        </p:txBody>
      </p:sp>
    </p:spTree>
  </p:cSld>
  <p:clrMapOvr>
    <a:masterClrMapping/>
  </p:clrMapOvr>
  <p:transition spd="slow" advTm="900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hipopotamo-gracioso-04.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como-nacen-los-hipopotamos.jpg"/>
          <p:cNvPicPr>
            <a:picLocks noChangeAspect="1" noChangeArrowheads="1"/>
          </p:cNvPicPr>
          <p:nvPr/>
        </p:nvPicPr>
        <p:blipFill>
          <a:blip r:embed="rId2"/>
          <a:srcRect/>
          <a:stretch>
            <a:fillRect/>
          </a:stretch>
        </p:blipFill>
        <p:spPr bwMode="auto">
          <a:xfrm>
            <a:off x="0" y="-357214"/>
            <a:ext cx="10648260" cy="7215214"/>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1498053595_627_21-increibles-imagenes-y-datos-de-hipopotamos-que-no-conoces.jpg"/>
          <p:cNvPicPr>
            <a:picLocks noChangeAspect="1" noChangeArrowheads="1"/>
          </p:cNvPicPr>
          <p:nvPr/>
        </p:nvPicPr>
        <p:blipFill>
          <a:blip r:embed="rId2"/>
          <a:srcRect/>
          <a:stretch>
            <a:fillRect/>
          </a:stretch>
        </p:blipFill>
        <p:spPr bwMode="auto">
          <a:xfrm>
            <a:off x="0" y="0"/>
            <a:ext cx="10585450" cy="6858000"/>
          </a:xfrm>
          <a:prstGeom prst="rect">
            <a:avLst/>
          </a:prstGeom>
          <a:noFill/>
        </p:spPr>
      </p:pic>
      <p:sp>
        <p:nvSpPr>
          <p:cNvPr id="2" name="1 Rectángulo"/>
          <p:cNvSpPr/>
          <p:nvPr/>
        </p:nvSpPr>
        <p:spPr>
          <a:xfrm>
            <a:off x="4506907" y="214290"/>
            <a:ext cx="5850919" cy="1754326"/>
          </a:xfrm>
          <a:prstGeom prst="rect">
            <a:avLst/>
          </a:prstGeom>
        </p:spPr>
        <p:txBody>
          <a:bodyPr wrap="square">
            <a:spAutoFit/>
          </a:bodyPr>
          <a:lstStyle/>
          <a:p>
            <a:pPr algn="r" fontAlgn="base"/>
            <a:r>
              <a:rPr lang="es-ES"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Pero </a:t>
            </a:r>
            <a:r>
              <a:rPr lang="es-ES" sz="36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cuidado están </a:t>
            </a:r>
            <a:r>
              <a:rPr lang="es-ES"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comenzando a desaparecer…</a:t>
            </a:r>
          </a:p>
          <a:p>
            <a:pPr algn="r"/>
            <a:r>
              <a:rPr lang="es-ES" dirty="0" smtClean="0"/>
              <a:t/>
            </a:r>
            <a:br>
              <a:rPr lang="es-ES" dirty="0" smtClean="0"/>
            </a:br>
            <a:endParaRPr lang="es-ES" dirty="0"/>
          </a:p>
        </p:txBody>
      </p:sp>
    </p:spTree>
  </p:cSld>
  <p:clrMapOvr>
    <a:masterClrMapping/>
  </p:clrMapOvr>
  <p:transition spd="slow" advTm="9000">
    <p:dissolv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cdn.roaring.earth/wp-content/uploads/2015/02/giphy-36.gif"/>
          <p:cNvPicPr>
            <a:picLocks noChangeAspect="1" noChangeArrowheads="1" noCrop="1"/>
          </p:cNvPicPr>
          <p:nvPr/>
        </p:nvPicPr>
        <p:blipFill>
          <a:blip r:embed="rId2"/>
          <a:srcRect/>
          <a:stretch>
            <a:fillRect/>
          </a:stretch>
        </p:blipFill>
        <p:spPr bwMode="auto">
          <a:xfrm>
            <a:off x="1" y="0"/>
            <a:ext cx="10602429"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5854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8711" y="3388722"/>
            <a:ext cx="6858000" cy="8057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116163" y="3388722"/>
            <a:ext cx="6858000" cy="8057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5854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5854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6241" y="5803932"/>
            <a:ext cx="697539" cy="684513"/>
          </a:xfrm>
          <a:prstGeom prst="rect">
            <a:avLst/>
          </a:prstGeom>
          <a:noFill/>
          <a:ln w="38100">
            <a:solidFill>
              <a:srgbClr val="1CDEF8"/>
            </a:solidFill>
            <a:miter lim="800000"/>
            <a:headEnd/>
            <a:tailEnd/>
          </a:ln>
        </p:spPr>
      </p:pic>
      <p:sp>
        <p:nvSpPr>
          <p:cNvPr id="19" name="18 Rectángulo"/>
          <p:cNvSpPr/>
          <p:nvPr/>
        </p:nvSpPr>
        <p:spPr>
          <a:xfrm>
            <a:off x="2292538" y="4572019"/>
            <a:ext cx="311662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5765" y="501226"/>
            <a:ext cx="324283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65036" y="3"/>
            <a:ext cx="4049650"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02 de febrero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67980" y="5611366"/>
            <a:ext cx="2325508" cy="934064"/>
          </a:xfrm>
          <a:prstGeom prst="rect">
            <a:avLst/>
          </a:prstGeom>
          <a:noFill/>
        </p:spPr>
      </p:pic>
    </p:spTree>
  </p:cSld>
  <p:clrMapOvr>
    <a:masterClrMapping/>
  </p:clrMapOvr>
  <p:transition spd="slow"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5854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5854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93514" y="0"/>
            <a:ext cx="5645573" cy="1562100"/>
          </a:xfrm>
          <a:prstGeom prst="rect">
            <a:avLst/>
          </a:prstGeom>
          <a:noFill/>
        </p:spPr>
      </p:pic>
      <p:sp>
        <p:nvSpPr>
          <p:cNvPr id="4104" name="Text Box 8"/>
          <p:cNvSpPr txBox="1">
            <a:spLocks noChangeArrowheads="1"/>
          </p:cNvSpPr>
          <p:nvPr/>
        </p:nvSpPr>
        <p:spPr bwMode="auto">
          <a:xfrm>
            <a:off x="0" y="1905001"/>
            <a:ext cx="105854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23181" y="4724402"/>
            <a:ext cx="308742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27694" y="4191000"/>
            <a:ext cx="2734575"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75242" y="4876800"/>
            <a:ext cx="141139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17485"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17485"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17485"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17485"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HIPOPOTAM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HIPOPOTAMOS</Template>
  <TotalTime>24</TotalTime>
  <Words>605</Words>
  <Application>Microsoft Office PowerPoint</Application>
  <PresentationFormat>Personalizado</PresentationFormat>
  <Paragraphs>60</Paragraphs>
  <Slides>71</Slides>
  <Notes>1</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HIPOPOTAMOS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4</cp:revision>
  <dcterms:created xsi:type="dcterms:W3CDTF">2018-02-02T09:51:29Z</dcterms:created>
  <dcterms:modified xsi:type="dcterms:W3CDTF">2018-02-02T10:15:39Z</dcterms:modified>
</cp:coreProperties>
</file>