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3"/>
  </p:notesMasterIdLst>
  <p:sldIdLst>
    <p:sldId id="266" r:id="rId3"/>
    <p:sldId id="407" r:id="rId4"/>
    <p:sldId id="406" r:id="rId5"/>
    <p:sldId id="409" r:id="rId6"/>
    <p:sldId id="366" r:id="rId7"/>
    <p:sldId id="274" r:id="rId8"/>
    <p:sldId id="376" r:id="rId9"/>
    <p:sldId id="405" r:id="rId10"/>
    <p:sldId id="374" r:id="rId11"/>
    <p:sldId id="410" r:id="rId12"/>
  </p:sldIdLst>
  <p:sldSz cx="9145588" cy="5761038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Vijaya" panose="020B0604020202020204" pitchFamily="34" charset="0"/>
      <p:regular r:id="rId18"/>
      <p:bold r:id="rId19"/>
    </p:embeddedFont>
    <p:embeddedFont>
      <p:font typeface="Kristen ITC" panose="03050502040202030202" pitchFamily="66" charset="0"/>
      <p:regular r:id="rId20"/>
    </p:embeddedFont>
    <p:embeddedFont>
      <p:font typeface="Algerian" panose="04020705040A02060702" pitchFamily="82" charset="0"/>
      <p:regular r:id="rId2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kjhATufjPBY2T07AAzgyA==" hashData="jAhgeRNTcUhrZf2w/LIoVbMZy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0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4900"/>
    <a:srgbClr val="820003"/>
    <a:srgbClr val="002600"/>
    <a:srgbClr val="482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3" autoAdjust="0"/>
    <p:restoredTop sz="94660"/>
  </p:normalViewPr>
  <p:slideViewPr>
    <p:cSldViewPr>
      <p:cViewPr>
        <p:scale>
          <a:sx n="80" d="100"/>
          <a:sy n="80" d="100"/>
        </p:scale>
        <p:origin x="-294" y="-354"/>
      </p:cViewPr>
      <p:guideLst>
        <p:guide orient="horz" pos="1815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E89247-BAFB-4531-B02B-59DD3CA75A30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08025" y="685800"/>
            <a:ext cx="5441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0776DC-EF26-4748-9D53-2C5B8D8840D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4471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919" y="1789656"/>
            <a:ext cx="7773750" cy="123488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838" y="3264588"/>
            <a:ext cx="6401912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797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509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438" y="3702001"/>
            <a:ext cx="7773750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438" y="2441774"/>
            <a:ext cx="7773750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806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80" y="1344243"/>
            <a:ext cx="403930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9007" y="1344243"/>
            <a:ext cx="403930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980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79" y="1289566"/>
            <a:ext cx="404089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79" y="1826996"/>
            <a:ext cx="4040890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832" y="1289566"/>
            <a:ext cx="404247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832" y="1826996"/>
            <a:ext cx="404247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395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576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978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80" y="229375"/>
            <a:ext cx="3008835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671" y="229375"/>
            <a:ext cx="5112638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80" y="1205551"/>
            <a:ext cx="3008835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341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599" y="4032727"/>
            <a:ext cx="548735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599" y="514759"/>
            <a:ext cx="548735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599" y="4508813"/>
            <a:ext cx="548735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916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200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30551" y="230709"/>
            <a:ext cx="2057757" cy="491555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80" y="230709"/>
            <a:ext cx="6020845" cy="491555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78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919" y="1789673"/>
            <a:ext cx="7773750" cy="1234889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838" y="3264592"/>
            <a:ext cx="6401912" cy="1472266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17" indent="0" algn="ctr">
              <a:buNone/>
              <a:defRPr/>
            </a:lvl2pPr>
            <a:lvl3pPr marL="912040" indent="0" algn="ctr">
              <a:buNone/>
              <a:defRPr/>
            </a:lvl3pPr>
            <a:lvl4pPr marL="1368056" indent="0" algn="ctr">
              <a:buNone/>
              <a:defRPr/>
            </a:lvl4pPr>
            <a:lvl5pPr marL="1824073" indent="0" algn="ctr">
              <a:buNone/>
              <a:defRPr/>
            </a:lvl5pPr>
            <a:lvl6pPr marL="2280102" indent="0" algn="ctr">
              <a:buNone/>
              <a:defRPr/>
            </a:lvl6pPr>
            <a:lvl7pPr marL="2736112" indent="0" algn="ctr">
              <a:buNone/>
              <a:defRPr/>
            </a:lvl7pPr>
            <a:lvl8pPr marL="3192126" indent="0" algn="ctr">
              <a:buNone/>
              <a:defRPr/>
            </a:lvl8pPr>
            <a:lvl9pPr marL="364814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98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85" y="230735"/>
            <a:ext cx="8231029" cy="960174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85" y="1344243"/>
            <a:ext cx="8231029" cy="3802020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68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438" y="3702005"/>
            <a:ext cx="7773750" cy="1144207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438" y="2441781"/>
            <a:ext cx="7773750" cy="126022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17" indent="0">
              <a:buNone/>
              <a:defRPr sz="1800"/>
            </a:lvl2pPr>
            <a:lvl3pPr marL="912040" indent="0">
              <a:buNone/>
              <a:defRPr sz="1600"/>
            </a:lvl3pPr>
            <a:lvl4pPr marL="1368056" indent="0">
              <a:buNone/>
              <a:defRPr sz="1400"/>
            </a:lvl4pPr>
            <a:lvl5pPr marL="1824073" indent="0">
              <a:buNone/>
              <a:defRPr sz="1400"/>
            </a:lvl5pPr>
            <a:lvl6pPr marL="2280102" indent="0">
              <a:buNone/>
              <a:defRPr sz="1400"/>
            </a:lvl6pPr>
            <a:lvl7pPr marL="2736112" indent="0">
              <a:buNone/>
              <a:defRPr sz="1400"/>
            </a:lvl7pPr>
            <a:lvl8pPr marL="3192126" indent="0">
              <a:buNone/>
              <a:defRPr sz="1400"/>
            </a:lvl8pPr>
            <a:lvl9pPr marL="364814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77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85" y="230735"/>
            <a:ext cx="8231029" cy="960174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84" y="1344243"/>
            <a:ext cx="4039301" cy="380202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9009" y="1344243"/>
            <a:ext cx="4039301" cy="380202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25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85" y="230735"/>
            <a:ext cx="8231029" cy="96017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82" y="1289568"/>
            <a:ext cx="4040890" cy="537431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82" y="1827000"/>
            <a:ext cx="4040890" cy="3319265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847" y="1289568"/>
            <a:ext cx="4042477" cy="537431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847" y="1827000"/>
            <a:ext cx="4042477" cy="3319265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21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85" y="230735"/>
            <a:ext cx="8231029" cy="960174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70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14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337" y="229405"/>
            <a:ext cx="3008835" cy="976177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671" y="229380"/>
            <a:ext cx="5112638" cy="4916885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337" y="1205579"/>
            <a:ext cx="3008835" cy="394071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02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602" y="4032727"/>
            <a:ext cx="5487353" cy="476090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602" y="514759"/>
            <a:ext cx="5487353" cy="3456623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17" indent="0">
              <a:buNone/>
              <a:defRPr sz="2800"/>
            </a:lvl2pPr>
            <a:lvl3pPr marL="912040" indent="0">
              <a:buNone/>
              <a:defRPr sz="2500"/>
            </a:lvl3pPr>
            <a:lvl4pPr marL="1368056" indent="0">
              <a:buNone/>
              <a:defRPr sz="2000"/>
            </a:lvl4pPr>
            <a:lvl5pPr marL="1824073" indent="0">
              <a:buNone/>
              <a:defRPr sz="2000"/>
            </a:lvl5pPr>
            <a:lvl6pPr marL="2280102" indent="0">
              <a:buNone/>
              <a:defRPr sz="2000"/>
            </a:lvl6pPr>
            <a:lvl7pPr marL="2736112" indent="0">
              <a:buNone/>
              <a:defRPr sz="2000"/>
            </a:lvl7pPr>
            <a:lvl8pPr marL="3192126" indent="0">
              <a:buNone/>
              <a:defRPr sz="2000"/>
            </a:lvl8pPr>
            <a:lvl9pPr marL="3648147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602" y="4508851"/>
            <a:ext cx="5487353" cy="676122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4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85" y="230735"/>
            <a:ext cx="8231029" cy="960174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85" y="1344243"/>
            <a:ext cx="8231029" cy="3802020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32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30551" y="230745"/>
            <a:ext cx="2057757" cy="4915552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81" y="230745"/>
            <a:ext cx="6020845" cy="4915552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02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80" y="230709"/>
            <a:ext cx="8231029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80" y="1344243"/>
            <a:ext cx="8231029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79" y="5339629"/>
            <a:ext cx="2133971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52932-23F0-4DC5-B992-F9E65F6DC7EE}" type="datetimeFigureOut">
              <a:rPr lang="es-ES" smtClean="0"/>
              <a:pPr/>
              <a:t>16/11/2020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743" y="5339629"/>
            <a:ext cx="2896103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4338" y="5339629"/>
            <a:ext cx="2133971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CE74C-0EC3-49EE-9EFC-DA4DF9DB1A1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211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79" y="5246293"/>
            <a:ext cx="2133971" cy="400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604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5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0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17" indent="-34201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32" indent="-285014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54" indent="-22800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064" indent="-22800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085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04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18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146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160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1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4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5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73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0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1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12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14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0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Gorrion 1\Diapositiva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-215825"/>
            <a:ext cx="9144000" cy="59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281715" y="58568"/>
            <a:ext cx="33123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3810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GORRION</a:t>
            </a:r>
            <a:endParaRPr lang="es-ES" sz="5400" b="1" cap="none" spc="0" dirty="0">
              <a:ln w="38100">
                <a:solidFill>
                  <a:schemeClr val="tx1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Picture 24" descr="C:\Users\Eleni\Desktop\Gorrion 1\Diapositiva2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32" y="-215826"/>
            <a:ext cx="9146920" cy="59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892" y="4320679"/>
            <a:ext cx="1284368" cy="128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Gorrion 1\Diapositiva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0" y="-215825"/>
            <a:ext cx="9143998" cy="597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83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3833">
        <p14:glitter pattern="hexagon"/>
        <p:sndAc>
          <p:stSnd loop="1">
            <p:snd r:embed="rId2" name="MIGUEL GALLARDO - GORRION.wav"/>
          </p:stSnd>
        </p:sndAc>
      </p:transition>
    </mc:Choice>
    <mc:Fallback xmlns="">
      <p:transition spd="slow" advTm="23833">
        <p:fade/>
        <p:sndAc>
          <p:stSnd loop="1">
            <p:snd r:embed="rId7" name="MIGUEL GALLARDO - GORR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8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5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bellisima\0000M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397330" cy="5761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ves y pajarigos gif-gifmaniacos.es (21)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74" y="-1563"/>
            <a:ext cx="8727732" cy="500917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2394" y="4176663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El conocido y familiar gorrión común es, tal vez, el ave más extendida de todo el planeta y, sin duda, una de las más exitosas. </a:t>
            </a:r>
            <a:endParaRPr lang="es-ES" sz="2400" dirty="0">
              <a:ln w="6350"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5" name="Picture 3" descr="C:\Users\Eleni\Desktop\Gorrion 1\Diapositiva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650" y="-1564"/>
            <a:ext cx="9410981" cy="576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Gorrion 1\Diapositiva46 - copi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4"/>
            <a:ext cx="9397330" cy="575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63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6476">
        <p14:glitter dir="u"/>
      </p:transition>
    </mc:Choice>
    <mc:Fallback xmlns="">
      <p:transition spd="slow" advTm="364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68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82" fill="hold">
                                          <p:stCondLst>
                                            <p:cond delay="68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8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34" decel="50000" autoRev="1" fill="hold">
                                          <p:stCondLst>
                                            <p:cond delay="68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4" fill="hold">
                                          <p:stCondLst>
                                            <p:cond delay="12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Gorrion 1\Diapositiva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8402"/>
            <a:ext cx="9145588" cy="578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33152" y="3816623"/>
            <a:ext cx="8605242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200" b="1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Ningún ave silvestre pasa tanto tiempo a nuestro lado como el gorrión común. Son un vecino más en el barrio, que habita los tejados de nuestras casas, patios, aceras, calles y jardines, nos alegra con su presencia y sus reclamos y , como otras aves, ayuda a controlar las plagas </a:t>
            </a:r>
            <a:r>
              <a:rPr lang="es-ES" sz="2200" b="1" dirty="0" smtClean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urbanas.</a:t>
            </a:r>
            <a:endParaRPr lang="es-ES" sz="2200" dirty="0">
              <a:ln w="3175"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11" name="Picture 24" descr="C:\Users\Eleni\Desktop\Gorrion 1\Diapositiva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8404"/>
            <a:ext cx="9266258" cy="578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Eleni\Desktop\Gorrion 1\Diapositiva43 - copi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346" y="0"/>
            <a:ext cx="9298604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208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63">
        <p14:ripple/>
      </p:transition>
    </mc:Choice>
    <mc:Fallback xmlns="">
      <p:transition spd="slow" advTm="400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25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Gorrion 1\Diapositiva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4"/>
            <a:ext cx="9144000" cy="575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Gorrion 1\Diapositiva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4000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71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747">
        <p14:glitter dir="r"/>
      </p:transition>
    </mc:Choice>
    <mc:Fallback xmlns="">
      <p:transition spd="slow" advTm="107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Eleni\Desktop\Gorrion 1\Diapositiva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5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40346" y="4320680"/>
            <a:ext cx="78391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82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Los depredadores de los gorriones son el búho, el águila, los gatos domésticos, quienes se dan un festín cazando este tipo de aves.</a:t>
            </a:r>
          </a:p>
        </p:txBody>
      </p:sp>
      <p:pic>
        <p:nvPicPr>
          <p:cNvPr id="6" name="Picture 7" descr="C:\Users\Eleni\Desktop\Gorrion 1\Diapositiva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6" y="-20040"/>
            <a:ext cx="9142412" cy="5781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Eleni\Desktop\Gorrion 1\Diapositiva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3176"/>
            <a:ext cx="9142412" cy="575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79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864">
        <p14:vortex dir="r"/>
      </p:transition>
    </mc:Choice>
    <mc:Fallback xmlns="">
      <p:transition spd="slow" advTm="308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Gorrion 1\Diapositiva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-19896"/>
            <a:ext cx="9144000" cy="578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7umku8LOedg/VkfW2g9CoKI/AAAAAAAARcs/LJE_p8-Hvms/s1600/Sparrow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842" y="1800399"/>
            <a:ext cx="3280793" cy="28659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12354" y="216222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82700">
                      <a:alpha val="40000"/>
                    </a:srgbClr>
                  </a:glo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 los gorriones les gusta saltar, en lugar de caminar para encontrar su comida, generalmente en el suelo. </a:t>
            </a:r>
            <a:endParaRPr lang="es-ES" sz="2400" b="1" dirty="0" smtClean="0">
              <a:ln w="6350"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63500">
                  <a:srgbClr val="482700">
                    <a:alpha val="40000"/>
                  </a:srgbClr>
                </a:glo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  <a:p>
            <a:r>
              <a:rPr lang="es-ES" sz="2400" b="1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82700">
                      <a:alpha val="40000"/>
                    </a:srgbClr>
                  </a:glo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Los </a:t>
            </a:r>
            <a:r>
              <a:rPr lang="es-ES" sz="2400" b="1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82700">
                      <a:alpha val="40000"/>
                    </a:srgbClr>
                  </a:glo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gorriones son omnívoros, lo que significa que comen una variedad de alimentos, tanto de origen vegetal como animal</a:t>
            </a:r>
            <a:r>
              <a:rPr lang="es-ES" sz="2400" b="1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82700">
                      <a:alpha val="40000"/>
                    </a:srgbClr>
                  </a:glo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.</a:t>
            </a:r>
            <a:endParaRPr lang="es-ES" sz="2400" b="1" dirty="0">
              <a:ln w="6350"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63500">
                  <a:srgbClr val="482700">
                    <a:alpha val="40000"/>
                  </a:srgbClr>
                </a:glo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7" name="Picture 19" descr="C:\Users\Eleni\Desktop\Gorrion 1\Diapositiva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" y="0"/>
            <a:ext cx="9144001" cy="576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Users\Eleni\Desktop\Gorrion 1\Diapositiva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90283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0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36701">
        <p14:honeycomb/>
      </p:transition>
    </mc:Choice>
    <mc:Fallback xmlns="">
      <p:transition spd="slow" advTm="367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5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bellisima\00000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4.bp.blogspot.com/-2I8eH_PFnNo/VkfTJmcAHbI/AAAAAAAARZg/koDpvnat-2c/s1600/Sparrow1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890" y="2143915"/>
            <a:ext cx="2444365" cy="216024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8337" y="216223"/>
            <a:ext cx="828092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</a:t>
            </a:r>
            <a:r>
              <a:rPr lang="es-ES" sz="2200" b="1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</a:t>
            </a:r>
            <a:r>
              <a:rPr lang="es-ES" sz="2200" b="1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n </a:t>
            </a:r>
            <a:r>
              <a:rPr lang="es-ES" sz="2200" b="1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1958, en la China de Mao </a:t>
            </a:r>
            <a:r>
              <a:rPr lang="es-ES" sz="2200" b="1" dirty="0" err="1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Zedong</a:t>
            </a:r>
            <a:r>
              <a:rPr lang="es-ES" sz="2200" b="1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se exterminaron a casi 2.000 millones de gorriones para mejorar sus cosechas? Las consecuencias fueron nefastas. La ausencia de esta especie desequilibró los campos de cultivo y las cosechas fracasaron. China tuvo que adquirir gorriones de la comunidad internacional, que ahora protege y valora.</a:t>
            </a:r>
          </a:p>
          <a:p>
            <a:r>
              <a:rPr lang="es-ES" sz="2200" b="1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</a:t>
            </a:r>
            <a:endParaRPr lang="es-ES" sz="2200" b="1" dirty="0">
              <a:ln w="6350"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63500">
                  <a:srgbClr val="002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7" name="Picture 5" descr="C:\Users\Eleni\Desktop\Gorrion 1\Diapositiva9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Gorrion 1\Diapositiva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1012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29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3054">
        <p14:vortex/>
      </p:transition>
    </mc:Choice>
    <mc:Fallback xmlns="">
      <p:transition spd="slow" advTm="430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25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leni\Desktop\bellisima\0000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2.bp.blogspot.com/-Z9Bdtl6B0No/VkfYqHjz74I/AAAAAAAARc4/Wv8JdL-K_uI/s1600/Sparrow4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938" y="3455189"/>
            <a:ext cx="3387014" cy="26842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144215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Siempre se puede hacer algo para reparar los daños causados. Si redujéramos los niveles de contaminación y creáramos en las ciudades más espacios verdes, seguramente las aves podrían vivir sin problemas. </a:t>
            </a:r>
          </a:p>
        </p:txBody>
      </p:sp>
      <p:pic>
        <p:nvPicPr>
          <p:cNvPr id="5" name="Picture 4" descr="https://s1.1zoom.me/big0/907/Birds_Sparrow_Coffee_Pound_Cake_Cup_582699_1280x8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5588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bellisima\00000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5588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46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34192">
        <p14:honeycomb/>
      </p:transition>
    </mc:Choice>
    <mc:Fallback xmlns="">
      <p:transition spd="slow" advTm="341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4" presetClass="exit" presetSubtype="10" fill="hold" nodeType="after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Gorrion 1\Diapositiva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6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8338" y="288231"/>
            <a:ext cx="441018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3600" b="1" cap="none" spc="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SALVA AL GORRION</a:t>
            </a:r>
            <a:endParaRPr lang="es-ES" sz="3600" b="1" cap="none" spc="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122" y="2880519"/>
            <a:ext cx="1231669" cy="10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668" y="4377915"/>
            <a:ext cx="1383123" cy="1383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" y="1"/>
            <a:ext cx="9143999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782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4718">
        <p14:glitter/>
      </p:transition>
    </mc:Choice>
    <mc:Fallback xmlns="">
      <p:transition spd="slow" advTm="347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0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44270"/>
            <a:ext cx="9145588" cy="19203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36284"/>
            <a:ext cx="9145588" cy="422476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545" y="4"/>
            <a:ext cx="4877647" cy="131223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600293"/>
            <a:ext cx="9145588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202" y="3968723"/>
            <a:ext cx="2667463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9783" y="3520653"/>
            <a:ext cx="2362610" cy="198435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9302" y="4096745"/>
            <a:ext cx="1219412" cy="83215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" y="2496480"/>
            <a:ext cx="533493" cy="44808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" y="2944560"/>
            <a:ext cx="533493" cy="44808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" y="3392639"/>
            <a:ext cx="533493" cy="44808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" y="3840718"/>
            <a:ext cx="533493" cy="4480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8612214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251</Words>
  <Application>Microsoft Office PowerPoint</Application>
  <PresentationFormat>Personalizado</PresentationFormat>
  <Paragraphs>12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7" baseType="lpstr">
      <vt:lpstr>Arial</vt:lpstr>
      <vt:lpstr>Calibri</vt:lpstr>
      <vt:lpstr>Vijaya</vt:lpstr>
      <vt:lpstr>Kristen ITC</vt:lpstr>
      <vt:lpstr>Algerian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Gorrion</dc:title>
  <dc:creator>Helen</dc:creator>
  <cp:keywords>Salva al Gorrion</cp:keywords>
  <cp:lastModifiedBy>Usuario</cp:lastModifiedBy>
  <cp:revision>96</cp:revision>
  <dcterms:created xsi:type="dcterms:W3CDTF">2020-10-19T18:33:59Z</dcterms:created>
  <dcterms:modified xsi:type="dcterms:W3CDTF">2020-11-16T09:09:44Z</dcterms:modified>
</cp:coreProperties>
</file>