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88" r:id="rId4"/>
    <p:sldId id="339" r:id="rId5"/>
    <p:sldId id="368" r:id="rId6"/>
    <p:sldId id="340" r:id="rId7"/>
    <p:sldId id="392" r:id="rId8"/>
    <p:sldId id="393" r:id="rId9"/>
    <p:sldId id="394" r:id="rId10"/>
    <p:sldId id="395" r:id="rId11"/>
    <p:sldId id="397" r:id="rId12"/>
    <p:sldId id="347" r:id="rId13"/>
    <p:sldId id="365" r:id="rId14"/>
    <p:sldId id="366" r:id="rId15"/>
    <p:sldId id="369" r:id="rId16"/>
    <p:sldId id="344" r:id="rId17"/>
    <p:sldId id="379" r:id="rId18"/>
    <p:sldId id="380" r:id="rId19"/>
    <p:sldId id="381" r:id="rId20"/>
    <p:sldId id="382" r:id="rId21"/>
    <p:sldId id="383" r:id="rId22"/>
    <p:sldId id="367" r:id="rId23"/>
    <p:sldId id="375" r:id="rId24"/>
    <p:sldId id="390" r:id="rId25"/>
    <p:sldId id="377" r:id="rId26"/>
    <p:sldId id="345" r:id="rId27"/>
    <p:sldId id="371" r:id="rId28"/>
    <p:sldId id="372" r:id="rId29"/>
    <p:sldId id="373" r:id="rId30"/>
    <p:sldId id="374" r:id="rId31"/>
    <p:sldId id="378" r:id="rId32"/>
    <p:sldId id="370" r:id="rId33"/>
    <p:sldId id="362" r:id="rId34"/>
    <p:sldId id="389" r:id="rId35"/>
    <p:sldId id="342" r:id="rId36"/>
    <p:sldId id="346" r:id="rId37"/>
    <p:sldId id="384" r:id="rId38"/>
    <p:sldId id="385" r:id="rId39"/>
    <p:sldId id="386" r:id="rId40"/>
    <p:sldId id="387" r:id="rId41"/>
    <p:sldId id="391" r:id="rId42"/>
    <p:sldId id="398" r:id="rId43"/>
    <p:sldId id="399" r:id="rId44"/>
    <p:sldId id="400" r:id="rId45"/>
    <p:sldId id="401" r:id="rId46"/>
    <p:sldId id="402" r:id="rId47"/>
    <p:sldId id="403" r:id="rId48"/>
    <p:sldId id="405" r:id="rId49"/>
    <p:sldId id="406" r:id="rId50"/>
    <p:sldId id="348" r:id="rId51"/>
    <p:sldId id="350" r:id="rId52"/>
    <p:sldId id="352" r:id="rId53"/>
    <p:sldId id="353" r:id="rId54"/>
    <p:sldId id="354" r:id="rId55"/>
    <p:sldId id="357" r:id="rId56"/>
    <p:sldId id="358" r:id="rId57"/>
    <p:sldId id="359" r:id="rId58"/>
    <p:sldId id="360" r:id="rId59"/>
    <p:sldId id="361" r:id="rId60"/>
    <p:sldId id="363" r:id="rId61"/>
    <p:sldId id="343" r:id="rId62"/>
    <p:sldId id="356" r:id="rId63"/>
    <p:sldId id="338" r:id="rId64"/>
    <p:sldId id="407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uIjFVH4PHzMeE/V3ni4Ow" hashData="a0tFFEanrn0kzTnKx6drcytDfn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85" autoAdjust="0"/>
  </p:normalViewPr>
  <p:slideViewPr>
    <p:cSldViewPr>
      <p:cViewPr>
        <p:scale>
          <a:sx n="60" d="100"/>
          <a:sy n="60" d="100"/>
        </p:scale>
        <p:origin x="-126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F0995-B478-4C79-A0F9-A867F34CD4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6F618-E3F6-4748-A104-2D756C54D8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38B53-6E61-4EE3-9307-ED5D6E44BF2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BC500-790A-45D5-9C28-8BE471C84B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E70A2-3B8A-49A0-97DC-88AF833153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EC1A3-3A25-465A-8998-D5DEB43A08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72FC4-E26D-4D79-80D3-ED84DBB0D5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B45242-FE0F-4B11-8093-C42F2F02FAA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90824-5B98-498A-8B92-71A0D4D5298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F7C05-F8C3-4D7F-AFC7-7E7D91A091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2AD91-10F6-4477-B39D-779609F3F2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6B30A-E4BF-4DB2-93BC-1C8DE12ACC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1E953EE-FBF5-4691-B37F-A311855B5A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6000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F0D9CC-F55D-4C00-AB8D-68FF48A05A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2008031120065480_6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85786" y="642918"/>
            <a:ext cx="7500958" cy="4524297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>
              <a:defRPr/>
            </a:pPr>
            <a:r>
              <a:rPr lang="es-ES" sz="7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Fuerte </a:t>
            </a: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temporal en la costa Cantábrica 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28572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5500702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643042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14000">
    <p:pull dir="u"/>
    <p:sndAc>
      <p:stSnd loop="1">
        <p:snd r:embed="rId2" name="Banda-Sonora-Love-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2008031120065482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2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fuerte oleaje debido al temporal que azota la cornisa cántabrica sobrepasa el faro de la isla de Mouro, en la bocana del puerto de Santander. E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_olas1_525ceb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3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2 Rectángulo"/>
          <p:cNvSpPr>
            <a:spLocks noChangeArrowheads="1"/>
          </p:cNvSpPr>
          <p:nvPr/>
        </p:nvSpPr>
        <p:spPr bwMode="auto">
          <a:xfrm>
            <a:off x="428596" y="857232"/>
            <a:ext cx="8215341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i="1" dirty="0">
                <a:latin typeface="Baskerville Old Face" pitchFamily="18" charset="0"/>
              </a:rPr>
              <a:t>El fuerte oleaje que afecta a las costas de </a:t>
            </a:r>
            <a:r>
              <a:rPr lang="es-ES" b="1" i="1" dirty="0">
                <a:latin typeface="Baskerville Old Face" pitchFamily="18" charset="0"/>
              </a:rPr>
              <a:t>Euskadi, Cantabria, Galicia y Asturias</a:t>
            </a:r>
            <a:r>
              <a:rPr lang="es-ES" i="1" dirty="0">
                <a:latin typeface="Baskerville Old Face" pitchFamily="18" charset="0"/>
              </a:rPr>
              <a:t> desde esta madrugada ha obligado a cerrar varios puentes en San Sebastián y ha provocado destrozos y desbordamientos en calles de la capital guipuzcoana y otros municipios costeros, sin que haya que lamentar graves daños personales. La Dirección General de Emergencias e Interior ha informado de que </a:t>
            </a:r>
            <a:r>
              <a:rPr lang="es-ES" b="1" i="1" dirty="0">
                <a:latin typeface="Baskerville Old Face" pitchFamily="18" charset="0"/>
              </a:rPr>
              <a:t>toda la costa gallega continuará este lunes en alerta naranja</a:t>
            </a:r>
            <a:r>
              <a:rPr lang="es-ES" i="1" dirty="0">
                <a:latin typeface="Baskerville Old Face" pitchFamily="18" charset="0"/>
              </a:rPr>
              <a:t> por temporal en el mar, con olas que podrán alcanzar los ocho metros. </a:t>
            </a:r>
          </a:p>
          <a:p>
            <a:r>
              <a:rPr lang="es-ES" i="1" dirty="0">
                <a:latin typeface="Baskerville Old Face" pitchFamily="18" charset="0"/>
              </a:rPr>
              <a:t>Además, un amplio dispositivo de búsqueda trata de localizar a un </a:t>
            </a:r>
            <a:r>
              <a:rPr lang="es-ES" b="1" i="1" dirty="0">
                <a:latin typeface="Baskerville Old Face" pitchFamily="18" charset="0"/>
              </a:rPr>
              <a:t>joven de 15 años arrebatado por el embate del mar</a:t>
            </a:r>
            <a:r>
              <a:rPr lang="es-ES" i="1" dirty="0">
                <a:latin typeface="Baskerville Old Face" pitchFamily="18" charset="0"/>
              </a:rPr>
              <a:t> en la costa del municipio lucense de </a:t>
            </a:r>
            <a:r>
              <a:rPr lang="es-ES" i="1" dirty="0" err="1">
                <a:latin typeface="Baskerville Old Face" pitchFamily="18" charset="0"/>
              </a:rPr>
              <a:t>Foz</a:t>
            </a:r>
            <a:r>
              <a:rPr lang="es-ES" i="1" dirty="0">
                <a:latin typeface="Baskerville Old Face" pitchFamily="18" charset="0"/>
              </a:rPr>
              <a:t>. El joven paseaba en bicicleta en las proximidades de la playa de A </a:t>
            </a:r>
            <a:r>
              <a:rPr lang="es-ES" i="1" dirty="0" err="1">
                <a:latin typeface="Baskerville Old Face" pitchFamily="18" charset="0"/>
              </a:rPr>
              <a:t>Rapadoira</a:t>
            </a:r>
            <a:r>
              <a:rPr lang="es-ES" i="1" dirty="0">
                <a:latin typeface="Baskerville Old Face" pitchFamily="18" charset="0"/>
              </a:rPr>
              <a:t> junto con un amigo de 13 años que también sufrió la fuerza de las olas, pero pudo salir del agua, confirmó a Efe el alcalde de la localidad, Javier Jorge </a:t>
            </a:r>
            <a:r>
              <a:rPr lang="es-ES" i="1" dirty="0" err="1">
                <a:latin typeface="Baskerville Old Face" pitchFamily="18" charset="0"/>
              </a:rPr>
              <a:t>Castiñeira</a:t>
            </a:r>
            <a:r>
              <a:rPr lang="es-ES" i="1" dirty="0">
                <a:latin typeface="Baskerville Old Face" pitchFamily="18" charset="0"/>
              </a:rPr>
              <a:t>.</a:t>
            </a:r>
          </a:p>
          <a:p>
            <a:r>
              <a:rPr lang="es-ES" i="1" dirty="0">
                <a:latin typeface="Baskerville Old Face" pitchFamily="18" charset="0"/>
              </a:rPr>
              <a:t>En el dispositivo de búsqueda han participado el helicóptero Pesca 2, de Salvamento, con base en la localidad próxima de </a:t>
            </a:r>
            <a:r>
              <a:rPr lang="es-ES" i="1" dirty="0" err="1">
                <a:latin typeface="Baskerville Old Face" pitchFamily="18" charset="0"/>
              </a:rPr>
              <a:t>Celeiro</a:t>
            </a:r>
            <a:r>
              <a:rPr lang="es-ES" i="1" dirty="0">
                <a:latin typeface="Baskerville Old Face" pitchFamily="18" charset="0"/>
              </a:rPr>
              <a:t>, una lancha </a:t>
            </a:r>
            <a:r>
              <a:rPr lang="es-ES" i="1" dirty="0" err="1">
                <a:latin typeface="Baskerville Old Face" pitchFamily="18" charset="0"/>
              </a:rPr>
              <a:t>Salvamar</a:t>
            </a:r>
            <a:r>
              <a:rPr lang="es-ES" i="1" dirty="0">
                <a:latin typeface="Baskerville Old Face" pitchFamily="18" charset="0"/>
              </a:rPr>
              <a:t>, que se sumó a un equipo de búsqueda en el que también participan dotaciones de bomberos de Barreiros, Emergencias de </a:t>
            </a:r>
            <a:r>
              <a:rPr lang="es-ES" i="1" dirty="0" err="1">
                <a:latin typeface="Baskerville Old Face" pitchFamily="18" charset="0"/>
              </a:rPr>
              <a:t>Cervo</a:t>
            </a:r>
            <a:r>
              <a:rPr lang="es-ES" i="1" dirty="0">
                <a:latin typeface="Baskerville Old Face" pitchFamily="18" charset="0"/>
              </a:rPr>
              <a:t>, Protección Civil de </a:t>
            </a:r>
            <a:r>
              <a:rPr lang="es-ES" i="1" dirty="0" err="1">
                <a:latin typeface="Baskerville Old Face" pitchFamily="18" charset="0"/>
              </a:rPr>
              <a:t>Foz</a:t>
            </a:r>
            <a:r>
              <a:rPr lang="es-ES" i="1" dirty="0">
                <a:latin typeface="Baskerville Old Face" pitchFamily="18" charset="0"/>
              </a:rPr>
              <a:t> y agentes de la Guardia Civil y Policía Local.</a:t>
            </a:r>
          </a:p>
          <a:p>
            <a:r>
              <a:rPr lang="es-ES" i="1" dirty="0">
                <a:latin typeface="Baskerville Old Face" pitchFamily="18" charset="0"/>
              </a:rPr>
              <a:t>En Cantabria, olas de más de diez metros han dejado calles y garajes anegados, así como diversos daños en parques, vehículos y edificios situados en el litoral de municipios como Santander, </a:t>
            </a:r>
            <a:r>
              <a:rPr lang="es-ES" i="1" dirty="0" err="1">
                <a:latin typeface="Baskerville Old Face" pitchFamily="18" charset="0"/>
              </a:rPr>
              <a:t>Bareyo</a:t>
            </a:r>
            <a:r>
              <a:rPr lang="es-ES" i="1" dirty="0">
                <a:latin typeface="Baskerville Old Face" pitchFamily="18" charset="0"/>
              </a:rPr>
              <a:t> o San Vicente de la Barquera.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8787"/>
            <a:ext cx="803861" cy="64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3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200803112006548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2008031112571782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2008031111374034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3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2008031112100723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2008031120292217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13913344887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Fuerte-temporal-azota-el-Canta_54400761705_53699622600_601_3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156727-944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157708-944-6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1000100" y="785794"/>
            <a:ext cx="742955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i="1" dirty="0">
                <a:latin typeface="Baskerville Old Face" pitchFamily="18" charset="0"/>
              </a:rPr>
              <a:t>El agua ha destrozado en </a:t>
            </a:r>
            <a:r>
              <a:rPr lang="es-ES" sz="2400" b="1" i="1" dirty="0">
                <a:latin typeface="Baskerville Old Face" pitchFamily="18" charset="0"/>
              </a:rPr>
              <a:t>San Sebastián</a:t>
            </a:r>
            <a:r>
              <a:rPr lang="es-ES" sz="2400" i="1" dirty="0">
                <a:latin typeface="Baskerville Old Face" pitchFamily="18" charset="0"/>
              </a:rPr>
              <a:t> el murete del </a:t>
            </a:r>
            <a:r>
              <a:rPr lang="es-ES" sz="2400" b="1" i="1" dirty="0">
                <a:latin typeface="Baskerville Old Face" pitchFamily="18" charset="0"/>
              </a:rPr>
              <a:t>puente de Santa Catalina</a:t>
            </a:r>
            <a:r>
              <a:rPr lang="es-ES" sz="2400" i="1" dirty="0">
                <a:latin typeface="Baskerville Old Face" pitchFamily="18" charset="0"/>
              </a:rPr>
              <a:t> </a:t>
            </a:r>
            <a:r>
              <a:rPr lang="es-ES" sz="2400" b="1" i="1" dirty="0">
                <a:latin typeface="Baskerville Old Face" pitchFamily="18" charset="0"/>
              </a:rPr>
              <a:t>y </a:t>
            </a:r>
            <a:r>
              <a:rPr lang="es-ES" sz="2400" i="1" dirty="0">
                <a:latin typeface="Baskerville Old Face" pitchFamily="18" charset="0"/>
              </a:rPr>
              <a:t>parte de la barandilla de piedra del </a:t>
            </a:r>
            <a:r>
              <a:rPr lang="es-ES" sz="2400" b="1" i="1" dirty="0">
                <a:latin typeface="Baskerville Old Face" pitchFamily="18" charset="0"/>
              </a:rPr>
              <a:t>puente de Santa Cristina</a:t>
            </a:r>
            <a:r>
              <a:rPr lang="es-ES" sz="2400" i="1" dirty="0">
                <a:latin typeface="Baskerville Old Face" pitchFamily="18" charset="0"/>
              </a:rPr>
              <a:t>, que al igual que los del </a:t>
            </a:r>
            <a:r>
              <a:rPr lang="es-ES" sz="2400" i="1" dirty="0" err="1">
                <a:latin typeface="Baskerville Old Face" pitchFamily="18" charset="0"/>
              </a:rPr>
              <a:t>Kursaal</a:t>
            </a:r>
            <a:r>
              <a:rPr lang="es-ES" sz="2400" i="1" dirty="0">
                <a:latin typeface="Baskerville Old Face" pitchFamily="18" charset="0"/>
              </a:rPr>
              <a:t> y </a:t>
            </a:r>
            <a:r>
              <a:rPr lang="es-ES" sz="2400" i="1" dirty="0" err="1">
                <a:latin typeface="Baskerville Old Face" pitchFamily="18" charset="0"/>
              </a:rPr>
              <a:t>Mundaiz</a:t>
            </a:r>
            <a:r>
              <a:rPr lang="es-ES" sz="2400" i="1" dirty="0">
                <a:latin typeface="Baskerville Old Face" pitchFamily="18" charset="0"/>
              </a:rPr>
              <a:t>, permanecen cortados.</a:t>
            </a:r>
          </a:p>
          <a:p>
            <a:r>
              <a:rPr lang="es-ES" sz="2400" i="1" dirty="0">
                <a:latin typeface="Baskerville Old Face" pitchFamily="18" charset="0"/>
              </a:rPr>
              <a:t>El temporal, que ha azotado intensamente la capital guipuzcoana desde primera hora de la mañana, ha causado daños también en la </a:t>
            </a:r>
            <a:r>
              <a:rPr lang="es-ES" sz="2400" b="1" i="1" dirty="0">
                <a:latin typeface="Baskerville Old Face" pitchFamily="18" charset="0"/>
              </a:rPr>
              <a:t>barandilla de la playa de la Concha, el puerto y el Paseo de Salamanca</a:t>
            </a:r>
            <a:r>
              <a:rPr lang="es-ES" sz="2400" i="1" dirty="0">
                <a:latin typeface="Baskerville Old Face" pitchFamily="18" charset="0"/>
              </a:rPr>
              <a:t>.</a:t>
            </a:r>
          </a:p>
          <a:p>
            <a:r>
              <a:rPr lang="es-ES" sz="2400" i="1" dirty="0">
                <a:latin typeface="Baskerville Old Face" pitchFamily="18" charset="0"/>
              </a:rPr>
              <a:t>La olas han golpeado con fuerza los tres primeros puentes sobre el río </a:t>
            </a:r>
            <a:r>
              <a:rPr lang="es-ES" sz="2400" i="1" dirty="0" err="1">
                <a:latin typeface="Baskerville Old Face" pitchFamily="18" charset="0"/>
              </a:rPr>
              <a:t>Urumea</a:t>
            </a:r>
            <a:r>
              <a:rPr lang="es-ES" sz="2400" i="1" dirty="0">
                <a:latin typeface="Baskerville Old Face" pitchFamily="18" charset="0"/>
              </a:rPr>
              <a:t> debido a la altura de la pleamar, que ha agravado el impacto del oleaje en la costa.</a:t>
            </a:r>
          </a:p>
          <a:p>
            <a:r>
              <a:rPr lang="es-ES" sz="2400" i="1" dirty="0">
                <a:latin typeface="Baskerville Old Face" pitchFamily="18" charset="0"/>
              </a:rPr>
              <a:t>El Ayuntamiento va a emplear bombas de achique de los bomberos y de los servicios de la empresa FCC para retirar lo antes posible el agua de la parte vieja.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8787"/>
            <a:ext cx="803861" cy="64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5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2008031112571781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200803111219361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5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2008031112100722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2" descr="C:\Documents and Settings\Dell\Escritorio\13913402873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1838" y="0"/>
            <a:ext cx="4602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2008031112571779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2008031111491271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jjjjjj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2008031120065480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x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714348" y="642918"/>
            <a:ext cx="8143875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 dirty="0">
                <a:latin typeface="Baskerville Old Face" pitchFamily="18" charset="0"/>
              </a:rPr>
              <a:t>Municipios vascos afectados</a:t>
            </a:r>
          </a:p>
          <a:p>
            <a:r>
              <a:rPr lang="es-ES" i="1" dirty="0">
                <a:latin typeface="Baskerville Old Face" pitchFamily="18" charset="0"/>
              </a:rPr>
              <a:t>Varios tramos del muro del paseo de </a:t>
            </a:r>
            <a:r>
              <a:rPr lang="es-ES" i="1" dirty="0" err="1">
                <a:latin typeface="Baskerville Old Face" pitchFamily="18" charset="0"/>
              </a:rPr>
              <a:t>Ereaga</a:t>
            </a:r>
            <a:r>
              <a:rPr lang="es-ES" i="1" dirty="0">
                <a:latin typeface="Baskerville Old Face" pitchFamily="18" charset="0"/>
              </a:rPr>
              <a:t> y zona del Puerto Viejo de </a:t>
            </a:r>
            <a:r>
              <a:rPr lang="es-ES" i="1" dirty="0" err="1">
                <a:latin typeface="Baskerville Old Face" pitchFamily="18" charset="0"/>
              </a:rPr>
              <a:t>Getxo</a:t>
            </a:r>
            <a:r>
              <a:rPr lang="es-ES" i="1" dirty="0">
                <a:latin typeface="Baskerville Old Face" pitchFamily="18" charset="0"/>
              </a:rPr>
              <a:t> (Vizcaya) han sufrido desperfectos por efecto del temporal que ha azotado la costa vasca en las últimas horas. Además diversos bancos, barandillas y alcantarillas han resultado destrozadas.</a:t>
            </a:r>
          </a:p>
          <a:p>
            <a:r>
              <a:rPr lang="es-ES" i="1" dirty="0">
                <a:latin typeface="Baskerville Old Face" pitchFamily="18" charset="0"/>
              </a:rPr>
              <a:t>En localidades guipuzcoanas como Deba, </a:t>
            </a:r>
            <a:r>
              <a:rPr lang="es-ES" i="1" dirty="0" err="1">
                <a:latin typeface="Baskerville Old Face" pitchFamily="18" charset="0"/>
              </a:rPr>
              <a:t>Pasaia</a:t>
            </a:r>
            <a:r>
              <a:rPr lang="es-ES" i="1" dirty="0">
                <a:latin typeface="Baskerville Old Face" pitchFamily="18" charset="0"/>
              </a:rPr>
              <a:t>, </a:t>
            </a:r>
            <a:r>
              <a:rPr lang="es-ES" i="1" dirty="0" err="1">
                <a:latin typeface="Baskerville Old Face" pitchFamily="18" charset="0"/>
              </a:rPr>
              <a:t>Zarautz</a:t>
            </a:r>
            <a:r>
              <a:rPr lang="es-ES" i="1" dirty="0">
                <a:latin typeface="Baskerville Old Face" pitchFamily="18" charset="0"/>
              </a:rPr>
              <a:t> o Irún, ha habido algunos desbordamientos que han anegado locales, al igual que en la costa vizcaína, como en </a:t>
            </a:r>
            <a:r>
              <a:rPr lang="es-ES" i="1" dirty="0" err="1">
                <a:latin typeface="Baskerville Old Face" pitchFamily="18" charset="0"/>
              </a:rPr>
              <a:t>Erandio</a:t>
            </a:r>
            <a:r>
              <a:rPr lang="es-ES" i="1" dirty="0">
                <a:latin typeface="Baskerville Old Face" pitchFamily="18" charset="0"/>
              </a:rPr>
              <a:t>, </a:t>
            </a:r>
            <a:r>
              <a:rPr lang="es-ES" i="1" dirty="0" err="1">
                <a:latin typeface="Baskerville Old Face" pitchFamily="18" charset="0"/>
              </a:rPr>
              <a:t>Bermeo</a:t>
            </a:r>
            <a:r>
              <a:rPr lang="es-ES" i="1" dirty="0">
                <a:latin typeface="Baskerville Old Face" pitchFamily="18" charset="0"/>
              </a:rPr>
              <a:t>, </a:t>
            </a:r>
            <a:r>
              <a:rPr lang="es-ES" i="1" dirty="0" err="1">
                <a:latin typeface="Baskerville Old Face" pitchFamily="18" charset="0"/>
              </a:rPr>
              <a:t>Bakio</a:t>
            </a:r>
            <a:r>
              <a:rPr lang="es-ES" i="1" dirty="0">
                <a:latin typeface="Baskerville Old Face" pitchFamily="18" charset="0"/>
              </a:rPr>
              <a:t> y </a:t>
            </a:r>
            <a:r>
              <a:rPr lang="es-ES" i="1" dirty="0" err="1">
                <a:latin typeface="Baskerville Old Face" pitchFamily="18" charset="0"/>
              </a:rPr>
              <a:t>Muskiz</a:t>
            </a:r>
            <a:r>
              <a:rPr lang="es-ES" i="1" dirty="0">
                <a:latin typeface="Baskerville Old Face" pitchFamily="18" charset="0"/>
              </a:rPr>
              <a:t>, sin que haya sido necesario desalojar familias, han informado a Efe fuentes del Departamento de Seguridad.</a:t>
            </a:r>
          </a:p>
          <a:p>
            <a:r>
              <a:rPr lang="es-ES" i="1" dirty="0">
                <a:latin typeface="Baskerville Old Face" pitchFamily="18" charset="0"/>
              </a:rPr>
              <a:t>En Irún se ha desbordado el agua en </a:t>
            </a:r>
            <a:r>
              <a:rPr lang="es-ES" b="1" i="1" dirty="0" err="1">
                <a:latin typeface="Baskerville Old Face" pitchFamily="18" charset="0"/>
              </a:rPr>
              <a:t>Behobia</a:t>
            </a:r>
            <a:r>
              <a:rPr lang="es-ES" b="1" i="1" dirty="0">
                <a:latin typeface="Baskerville Old Face" pitchFamily="18" charset="0"/>
              </a:rPr>
              <a:t>. </a:t>
            </a:r>
            <a:r>
              <a:rPr lang="es-ES" i="1" dirty="0">
                <a:latin typeface="Baskerville Old Face" pitchFamily="18" charset="0"/>
              </a:rPr>
              <a:t>En</a:t>
            </a:r>
            <a:r>
              <a:rPr lang="es-ES" b="1" i="1" dirty="0">
                <a:latin typeface="Baskerville Old Face" pitchFamily="18" charset="0"/>
              </a:rPr>
              <a:t> Deba,</a:t>
            </a:r>
            <a:r>
              <a:rPr lang="es-ES" i="1" dirty="0">
                <a:latin typeface="Baskerville Old Face" pitchFamily="18" charset="0"/>
              </a:rPr>
              <a:t> el agua ha movido algunos coches en un aparcamiento, al igual que en la zona de </a:t>
            </a:r>
            <a:r>
              <a:rPr lang="es-ES" i="1" dirty="0" err="1">
                <a:latin typeface="Baskerville Old Face" pitchFamily="18" charset="0"/>
              </a:rPr>
              <a:t>Torreatxe</a:t>
            </a:r>
            <a:r>
              <a:rPr lang="es-ES" i="1" dirty="0">
                <a:latin typeface="Baskerville Old Face" pitchFamily="18" charset="0"/>
              </a:rPr>
              <a:t> y el barrio de San Juan en </a:t>
            </a:r>
            <a:r>
              <a:rPr lang="es-ES" i="1" dirty="0" err="1">
                <a:latin typeface="Baskerville Old Face" pitchFamily="18" charset="0"/>
              </a:rPr>
              <a:t>Pasaia</a:t>
            </a:r>
            <a:r>
              <a:rPr lang="es-ES" i="1" dirty="0">
                <a:latin typeface="Baskerville Old Face" pitchFamily="18" charset="0"/>
              </a:rPr>
              <a:t>.</a:t>
            </a:r>
          </a:p>
          <a:p>
            <a:r>
              <a:rPr lang="es-ES" i="1" dirty="0">
                <a:latin typeface="Baskerville Old Face" pitchFamily="18" charset="0"/>
              </a:rPr>
              <a:t>En </a:t>
            </a:r>
            <a:r>
              <a:rPr lang="es-ES" b="1" i="1" dirty="0" err="1">
                <a:latin typeface="Baskerville Old Face" pitchFamily="18" charset="0"/>
              </a:rPr>
              <a:t>Getaria</a:t>
            </a:r>
            <a:r>
              <a:rPr lang="es-ES" b="1" i="1" dirty="0">
                <a:latin typeface="Baskerville Old Face" pitchFamily="18" charset="0"/>
              </a:rPr>
              <a:t> y </a:t>
            </a:r>
            <a:r>
              <a:rPr lang="es-ES" b="1" i="1" dirty="0" err="1">
                <a:latin typeface="Baskerville Old Face" pitchFamily="18" charset="0"/>
              </a:rPr>
              <a:t>Zarautz</a:t>
            </a:r>
            <a:r>
              <a:rPr lang="es-ES" b="1" i="1" dirty="0">
                <a:latin typeface="Baskerville Old Face" pitchFamily="18" charset="0"/>
              </a:rPr>
              <a:t>,</a:t>
            </a:r>
            <a:r>
              <a:rPr lang="es-ES" i="1" dirty="0">
                <a:latin typeface="Baskerville Old Face" pitchFamily="18" charset="0"/>
              </a:rPr>
              <a:t> donde permanece cortada la carretera N-634 que une a ambas localidades, las olas también han entrado en algunas calles.</a:t>
            </a:r>
          </a:p>
          <a:p>
            <a:r>
              <a:rPr lang="es-ES" i="1" dirty="0">
                <a:latin typeface="Baskerville Old Face" pitchFamily="18" charset="0"/>
              </a:rPr>
              <a:t>En </a:t>
            </a:r>
            <a:r>
              <a:rPr lang="es-ES" b="1" i="1" dirty="0" err="1">
                <a:latin typeface="Baskerville Old Face" pitchFamily="18" charset="0"/>
              </a:rPr>
              <a:t>Erandio</a:t>
            </a:r>
            <a:r>
              <a:rPr lang="es-ES" i="1" dirty="0">
                <a:latin typeface="Baskerville Old Face" pitchFamily="18" charset="0"/>
              </a:rPr>
              <a:t> ayer se desbordó la ría, aunque sin necesidad de desalojos. El agua ocupa un carril de la B-711, la carretera que va en paralelo a la ría.</a:t>
            </a:r>
          </a:p>
          <a:p>
            <a:r>
              <a:rPr lang="es-ES" i="1" dirty="0">
                <a:latin typeface="Baskerville Old Face" pitchFamily="18" charset="0"/>
              </a:rPr>
              <a:t>En </a:t>
            </a:r>
            <a:r>
              <a:rPr lang="es-ES" b="1" i="1" dirty="0" err="1">
                <a:latin typeface="Baskerville Old Face" pitchFamily="18" charset="0"/>
              </a:rPr>
              <a:t>Bermeo</a:t>
            </a:r>
            <a:r>
              <a:rPr lang="es-ES" i="1" dirty="0">
                <a:latin typeface="Baskerville Old Face" pitchFamily="18" charset="0"/>
              </a:rPr>
              <a:t>, donde este sábado se cerró el tráfico de buques mercantes, el mar ha entrado en algunos locales de la parte vieja, y también en </a:t>
            </a:r>
            <a:r>
              <a:rPr lang="es-ES" i="1" dirty="0" err="1">
                <a:latin typeface="Baskerville Old Face" pitchFamily="18" charset="0"/>
              </a:rPr>
              <a:t>Bakio</a:t>
            </a:r>
            <a:r>
              <a:rPr lang="es-ES" i="1" dirty="0">
                <a:latin typeface="Baskerville Old Face" pitchFamily="18" charset="0"/>
              </a:rPr>
              <a:t> ha llegado el agua a algunos locales.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8787"/>
            <a:ext cx="803861" cy="64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1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157702-944-6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157703-944-6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Fuerte-temporal-en-San-Sebasti_54399832198_53699622600_601_3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13913730855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157701-944-5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Dell\Escritorio\13913402885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2008031120065481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Dell\Escritorio\golpe-de-mar-en-San-Ped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500034" y="428604"/>
            <a:ext cx="835821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i="1" dirty="0">
                <a:latin typeface="Baskerville Old Face" pitchFamily="18" charset="0"/>
              </a:rPr>
              <a:t>El Museo del Calamar Gigante, destrozado en Asturias</a:t>
            </a:r>
          </a:p>
          <a:p>
            <a:r>
              <a:rPr lang="es-ES" i="1" dirty="0">
                <a:latin typeface="Baskerville Old Face" pitchFamily="18" charset="0"/>
              </a:rPr>
              <a:t>El temporal ha provocado olas de hasta nueve metros en la costa asturiana a causado numerosos daños en el litoral del Principado y ha destrozado las instalaciones del Museo del Calamar Gigante, </a:t>
            </a:r>
            <a:r>
              <a:rPr lang="es-ES" b="1" i="1" dirty="0">
                <a:latin typeface="Baskerville Old Face" pitchFamily="18" charset="0"/>
              </a:rPr>
              <a:t>en </a:t>
            </a:r>
            <a:r>
              <a:rPr lang="es-ES" b="1" i="1" dirty="0" err="1">
                <a:latin typeface="Baskerville Old Face" pitchFamily="18" charset="0"/>
              </a:rPr>
              <a:t>Luarca</a:t>
            </a:r>
            <a:r>
              <a:rPr lang="es-ES" i="1" dirty="0">
                <a:latin typeface="Baskerville Old Face" pitchFamily="18" charset="0"/>
              </a:rPr>
              <a:t>.</a:t>
            </a:r>
          </a:p>
          <a:p>
            <a:r>
              <a:rPr lang="es-ES" i="1" dirty="0">
                <a:latin typeface="Baskerville Old Face" pitchFamily="18" charset="0"/>
              </a:rPr>
              <a:t>La pleamar de las seis de la mañana provocó la mayor intensidad de las olas que han dejado un reguero de daños en las principales localidades costera de la región y que han afectado especialmente a poblaciones como </a:t>
            </a:r>
            <a:r>
              <a:rPr lang="es-ES" b="1" i="1" dirty="0" err="1">
                <a:latin typeface="Baskerville Old Face" pitchFamily="18" charset="0"/>
              </a:rPr>
              <a:t>Luarca</a:t>
            </a:r>
            <a:r>
              <a:rPr lang="es-ES" b="1" i="1" dirty="0">
                <a:latin typeface="Baskerville Old Face" pitchFamily="18" charset="0"/>
              </a:rPr>
              <a:t>, </a:t>
            </a:r>
            <a:r>
              <a:rPr lang="es-ES" b="1" i="1" dirty="0" err="1">
                <a:latin typeface="Baskerville Old Face" pitchFamily="18" charset="0"/>
              </a:rPr>
              <a:t>Luanco</a:t>
            </a:r>
            <a:r>
              <a:rPr lang="es-ES" b="1" i="1" dirty="0">
                <a:latin typeface="Baskerville Old Face" pitchFamily="18" charset="0"/>
              </a:rPr>
              <a:t>, </a:t>
            </a:r>
            <a:r>
              <a:rPr lang="es-ES" b="1" i="1" dirty="0" err="1">
                <a:latin typeface="Baskerville Old Face" pitchFamily="18" charset="0"/>
              </a:rPr>
              <a:t>Candás</a:t>
            </a:r>
            <a:r>
              <a:rPr lang="es-ES" b="1" i="1" dirty="0">
                <a:latin typeface="Baskerville Old Face" pitchFamily="18" charset="0"/>
              </a:rPr>
              <a:t>, </a:t>
            </a:r>
            <a:r>
              <a:rPr lang="es-ES" b="1" i="1" dirty="0" err="1">
                <a:latin typeface="Baskerville Old Face" pitchFamily="18" charset="0"/>
              </a:rPr>
              <a:t>Cudillero</a:t>
            </a:r>
            <a:r>
              <a:rPr lang="es-ES" b="1" i="1" dirty="0">
                <a:latin typeface="Baskerville Old Face" pitchFamily="18" charset="0"/>
              </a:rPr>
              <a:t> o Ribadesella</a:t>
            </a:r>
            <a:r>
              <a:rPr lang="es-ES" i="1" dirty="0">
                <a:latin typeface="Baskerville Old Face" pitchFamily="18" charset="0"/>
              </a:rPr>
              <a:t>.</a:t>
            </a:r>
          </a:p>
          <a:p>
            <a:r>
              <a:rPr lang="es-ES" i="1" dirty="0">
                <a:latin typeface="Baskerville Old Face" pitchFamily="18" charset="0"/>
              </a:rPr>
              <a:t>En </a:t>
            </a:r>
            <a:r>
              <a:rPr lang="es-ES" i="1" dirty="0" err="1">
                <a:latin typeface="Baskerville Old Face" pitchFamily="18" charset="0"/>
              </a:rPr>
              <a:t>Luarca</a:t>
            </a:r>
            <a:r>
              <a:rPr lang="es-ES" i="1" dirty="0">
                <a:latin typeface="Baskerville Old Face" pitchFamily="18" charset="0"/>
              </a:rPr>
              <a:t>, las dependencias del Museo del Calamar Gigante que gestiona la Coordinadora para el Estudio y la Protección de las Especies Marinas se encuentran "completamente destrozadas" en sus dos primeras plantas, según ha señalado a Efe su presidente, Luis </a:t>
            </a:r>
            <a:r>
              <a:rPr lang="es-ES" i="1" dirty="0" err="1">
                <a:latin typeface="Baskerville Old Face" pitchFamily="18" charset="0"/>
              </a:rPr>
              <a:t>Laria</a:t>
            </a:r>
            <a:r>
              <a:rPr lang="es-ES" i="1" dirty="0">
                <a:latin typeface="Baskerville Old Face" pitchFamily="18" charset="0"/>
              </a:rPr>
              <a:t>.</a:t>
            </a:r>
          </a:p>
          <a:p>
            <a:r>
              <a:rPr lang="es-ES" i="1" dirty="0">
                <a:latin typeface="Baskerville Old Face" pitchFamily="18" charset="0"/>
              </a:rPr>
              <a:t>En </a:t>
            </a:r>
            <a:r>
              <a:rPr lang="es-ES" b="1" i="1" dirty="0" err="1">
                <a:latin typeface="Baskerville Old Face" pitchFamily="18" charset="0"/>
              </a:rPr>
              <a:t>Luanco</a:t>
            </a:r>
            <a:r>
              <a:rPr lang="es-ES" b="1" i="1" dirty="0">
                <a:latin typeface="Baskerville Old Face" pitchFamily="18" charset="0"/>
              </a:rPr>
              <a:t> se han visto afectados numerosos locales comerciales y establecimientos hosteleros y</a:t>
            </a:r>
            <a:r>
              <a:rPr lang="es-ES" i="1" dirty="0">
                <a:latin typeface="Baskerville Old Face" pitchFamily="18" charset="0"/>
              </a:rPr>
              <a:t> en </a:t>
            </a:r>
            <a:r>
              <a:rPr lang="es-ES" i="1" dirty="0" err="1">
                <a:latin typeface="Baskerville Old Face" pitchFamily="18" charset="0"/>
              </a:rPr>
              <a:t>Candás</a:t>
            </a:r>
            <a:r>
              <a:rPr lang="es-ES" i="1" dirty="0">
                <a:latin typeface="Baskerville Old Face" pitchFamily="18" charset="0"/>
              </a:rPr>
              <a:t> se ha visto afectada la escollera del puerto mientras que numerosas embarcaciones han sufrido daños.</a:t>
            </a:r>
          </a:p>
          <a:p>
            <a:r>
              <a:rPr lang="es-ES" i="1" dirty="0">
                <a:latin typeface="Baskerville Old Face" pitchFamily="18" charset="0"/>
              </a:rPr>
              <a:t>Situaciones similares se han vivido a lo largo de la pasada madrugada en localidades de la costa oriental asturiana como </a:t>
            </a:r>
            <a:r>
              <a:rPr lang="es-ES" b="1" i="1" dirty="0" err="1">
                <a:latin typeface="Baskerville Old Face" pitchFamily="18" charset="0"/>
              </a:rPr>
              <a:t>Llanes</a:t>
            </a:r>
            <a:r>
              <a:rPr lang="es-ES" b="1" i="1" dirty="0">
                <a:latin typeface="Baskerville Old Face" pitchFamily="18" charset="0"/>
              </a:rPr>
              <a:t> o Ribadesella </a:t>
            </a:r>
            <a:r>
              <a:rPr lang="es-ES" i="1" dirty="0">
                <a:latin typeface="Baskerville Old Face" pitchFamily="18" charset="0"/>
              </a:rPr>
              <a:t>mientras que en Gijón la fuerza de las olas obligó a cortar ayer por la noche el paseo del Muro, en la playa de San Lorenzo.</a:t>
            </a:r>
          </a:p>
          <a:p>
            <a:r>
              <a:rPr lang="es-ES" i="1" dirty="0">
                <a:latin typeface="Baskerville Old Face" pitchFamily="18" charset="0"/>
              </a:rPr>
              <a:t>La próxima pleamar está prevista para las 18.00 horas aunque la Agencia Estatal de Meteorología (</a:t>
            </a:r>
            <a:r>
              <a:rPr lang="es-ES" i="1" dirty="0" err="1">
                <a:latin typeface="Baskerville Old Face" pitchFamily="18" charset="0"/>
              </a:rPr>
              <a:t>Aemet</a:t>
            </a:r>
            <a:r>
              <a:rPr lang="es-ES" i="1" dirty="0">
                <a:latin typeface="Baskerville Old Face" pitchFamily="18" charset="0"/>
              </a:rPr>
              <a:t>) ha rebajado para el nivel de alerta de roja (la máxima) a naranja en la costa asturiana.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8787"/>
            <a:ext cx="803861" cy="64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9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2008031111491270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resiz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157709-944-6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2008031120065489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2008031120065486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7313"/>
            <a:ext cx="4786314" cy="694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 descr="C:\Documents and Settings\Dell\Escritorio\2008031120292218_6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4291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2008031120292216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2008031120065491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2008031112571783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9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200803112006547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200803111137402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3388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2008031120065477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A1-1807440345--647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2008031120292219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1391334489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13913344895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13913485863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13913485787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13913419646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Dell\Escritorio\13913402875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Dell\Escritorio\13913402844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1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Dell\Escritorio\1391340284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Dell\Escritorio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1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Dell\Escritorio\thumbrr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Dell\Escritorio\13913402882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cuments and Settings\Dell\Escritorio\1205251197515santander_cochec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735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Dell\Escritorio\13913402874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1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u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2008031120065480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69635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9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10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UERTE TEMPORAL DEL CANTABRIC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FUERTE TEMPORAL DEL CANTABRICO</Template>
  <TotalTime>3</TotalTime>
  <Words>780</Words>
  <Application>Microsoft Office PowerPoint</Application>
  <PresentationFormat>Presentación en pantalla (4:3)</PresentationFormat>
  <Paragraphs>55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FUERTE TEMPORAL DEL CANTABRICO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2014-02-03T22:01:38Z</dcterms:created>
  <dcterms:modified xsi:type="dcterms:W3CDTF">2014-02-03T22:05:21Z</dcterms:modified>
</cp:coreProperties>
</file>