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sldIdLst>
    <p:sldId id="316" r:id="rId4"/>
    <p:sldId id="261" r:id="rId5"/>
    <p:sldId id="328" r:id="rId6"/>
    <p:sldId id="322" r:id="rId7"/>
    <p:sldId id="279" r:id="rId8"/>
    <p:sldId id="315" r:id="rId9"/>
    <p:sldId id="265" r:id="rId10"/>
    <p:sldId id="343" r:id="rId11"/>
    <p:sldId id="349" r:id="rId12"/>
    <p:sldId id="319" r:id="rId13"/>
    <p:sldId id="256" r:id="rId14"/>
    <p:sldId id="323" r:id="rId15"/>
    <p:sldId id="321" r:id="rId16"/>
    <p:sldId id="268" r:id="rId17"/>
    <p:sldId id="269" r:id="rId18"/>
    <p:sldId id="264" r:id="rId19"/>
    <p:sldId id="262" r:id="rId20"/>
    <p:sldId id="350" r:id="rId21"/>
    <p:sldId id="341" r:id="rId22"/>
    <p:sldId id="270" r:id="rId23"/>
    <p:sldId id="271" r:id="rId24"/>
    <p:sldId id="272" r:id="rId25"/>
    <p:sldId id="266" r:id="rId26"/>
    <p:sldId id="274" r:id="rId27"/>
    <p:sldId id="325" r:id="rId28"/>
    <p:sldId id="275" r:id="rId29"/>
    <p:sldId id="276" r:id="rId30"/>
    <p:sldId id="277" r:id="rId31"/>
    <p:sldId id="278" r:id="rId32"/>
    <p:sldId id="280" r:id="rId33"/>
    <p:sldId id="281" r:id="rId34"/>
    <p:sldId id="282" r:id="rId35"/>
    <p:sldId id="284" r:id="rId36"/>
    <p:sldId id="286" r:id="rId37"/>
    <p:sldId id="327" r:id="rId38"/>
    <p:sldId id="287" r:id="rId39"/>
    <p:sldId id="288" r:id="rId40"/>
    <p:sldId id="289" r:id="rId41"/>
    <p:sldId id="290" r:id="rId42"/>
    <p:sldId id="291" r:id="rId43"/>
    <p:sldId id="292" r:id="rId44"/>
    <p:sldId id="296" r:id="rId45"/>
    <p:sldId id="346" r:id="rId46"/>
    <p:sldId id="301" r:id="rId47"/>
    <p:sldId id="347" r:id="rId48"/>
    <p:sldId id="297" r:id="rId49"/>
    <p:sldId id="299" r:id="rId50"/>
    <p:sldId id="324" r:id="rId51"/>
    <p:sldId id="295" r:id="rId52"/>
    <p:sldId id="300" r:id="rId53"/>
    <p:sldId id="303" r:id="rId54"/>
    <p:sldId id="334" r:id="rId55"/>
    <p:sldId id="335" r:id="rId56"/>
    <p:sldId id="294" r:id="rId57"/>
    <p:sldId id="330" r:id="rId58"/>
    <p:sldId id="331" r:id="rId59"/>
    <p:sldId id="304" r:id="rId60"/>
    <p:sldId id="306" r:id="rId61"/>
    <p:sldId id="312" r:id="rId62"/>
    <p:sldId id="310" r:id="rId63"/>
    <p:sldId id="332" r:id="rId64"/>
    <p:sldId id="333" r:id="rId65"/>
    <p:sldId id="308" r:id="rId66"/>
    <p:sldId id="309" r:id="rId67"/>
    <p:sldId id="340" r:id="rId68"/>
    <p:sldId id="336" r:id="rId69"/>
    <p:sldId id="337" r:id="rId70"/>
    <p:sldId id="354" r:id="rId71"/>
    <p:sldId id="338" r:id="rId72"/>
    <p:sldId id="339" r:id="rId73"/>
    <p:sldId id="329" r:id="rId74"/>
    <p:sldId id="311" r:id="rId75"/>
    <p:sldId id="314" r:id="rId76"/>
    <p:sldId id="305" r:id="rId77"/>
    <p:sldId id="302" r:id="rId78"/>
    <p:sldId id="307" r:id="rId79"/>
    <p:sldId id="317" r:id="rId80"/>
    <p:sldId id="326" r:id="rId81"/>
  </p:sldIdLst>
  <p:sldSz cx="1040447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mjCZ+QF0/PMdV7+eehHJg==" hashData="u4oHKSyR/+1lUHLZbdqWbWD6dm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026" y="-336"/>
      </p:cViewPr>
      <p:guideLst>
        <p:guide orient="horz" pos="2160"/>
        <p:guide pos="3277"/>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theme" Target="theme/theme1.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61" Type="http://schemas.openxmlformats.org/officeDocument/2006/relationships/slide" Target="slides/slide58.xml"/><Relationship Id="rId8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28"/>
            <a:ext cx="884380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1882" y="4406903"/>
            <a:ext cx="884380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1882" y="2906713"/>
            <a:ext cx="884380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0224" y="1600203"/>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88941" y="1600203"/>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5" y="1535113"/>
            <a:ext cx="45971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0225" y="2174875"/>
            <a:ext cx="45971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85331" y="1535113"/>
            <a:ext cx="459892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85331" y="2174875"/>
            <a:ext cx="459892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0225" y="273050"/>
            <a:ext cx="342300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67860" y="273053"/>
            <a:ext cx="581639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0225" y="1435103"/>
            <a:ext cx="342300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9351" y="4800600"/>
            <a:ext cx="624268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9351" y="612775"/>
            <a:ext cx="624268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9351" y="5367338"/>
            <a:ext cx="624268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43244" y="274641"/>
            <a:ext cx="234100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0225" y="274641"/>
            <a:ext cx="684961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11/03/2020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11/03/2020</a:t>
            </a:fld>
            <a:endParaRPr lang="es-ES"/>
          </a:p>
        </p:txBody>
      </p:sp>
      <p:sp>
        <p:nvSpPr>
          <p:cNvPr id="3" name="2 Marcador de pie de página"/>
          <p:cNvSpPr>
            <a:spLocks noGrp="1"/>
          </p:cNvSpPr>
          <p:nvPr>
            <p:ph type="ftr" sz="quarter" idx="11"/>
          </p:nvPr>
        </p:nvSpPr>
        <p:spPr>
          <a:xfrm>
            <a:off x="3554864" y="6356355"/>
            <a:ext cx="3294752"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456543" y="6356355"/>
            <a:ext cx="2427711"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p:transition spd="med" advTm="6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30"/>
            <a:ext cx="884380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1400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0224" y="274638"/>
            <a:ext cx="9364028"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4" y="1600203"/>
            <a:ext cx="9364028"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0225" y="6356353"/>
            <a:ext cx="242771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11/03/2020</a:t>
            </a:fld>
            <a:endParaRPr lang="es-ES"/>
          </a:p>
        </p:txBody>
      </p:sp>
      <p:sp>
        <p:nvSpPr>
          <p:cNvPr id="5" name="4 Marcador de pie de página"/>
          <p:cNvSpPr>
            <a:spLocks noGrp="1"/>
          </p:cNvSpPr>
          <p:nvPr>
            <p:ph type="ftr" sz="quarter" idx="3"/>
          </p:nvPr>
        </p:nvSpPr>
        <p:spPr>
          <a:xfrm>
            <a:off x="3554863" y="6356353"/>
            <a:ext cx="329475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56540" y="6356353"/>
            <a:ext cx="242771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0225" y="6245225"/>
            <a:ext cx="242771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0225" y="6245225"/>
            <a:ext cx="242771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gif"/><Relationship Id="rId1" Type="http://schemas.openxmlformats.org/officeDocument/2006/relationships/slideLayout" Target="../slideLayouts/slideLayout7.xml"/><Relationship Id="rId4" Type="http://schemas.openxmlformats.org/officeDocument/2006/relationships/image" Target="../media/image19.gif"/></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9.gi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45.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7.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88.gif"/></Relationships>
</file>

<file path=ppt/slides/_rels/slide69.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0.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3.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98.jpeg"/><Relationship Id="rId4" Type="http://schemas.openxmlformats.org/officeDocument/2006/relationships/image" Target="../media/image3.gif"/></Relationships>
</file>

<file path=ppt/slides/_rels/slide78.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hyperlink" Target="https://vk.com/mispps" TargetMode="External"/><Relationship Id="rId3" Type="http://schemas.openxmlformats.org/officeDocument/2006/relationships/image" Target="../media/image99.png"/><Relationship Id="rId7" Type="http://schemas.openxmlformats.org/officeDocument/2006/relationships/hyperlink" Target="https://www.facebook.com/mispps" TargetMode="External"/><Relationship Id="rId12" Type="http://schemas.openxmlformats.org/officeDocument/2006/relationships/image" Target="../media/image10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01.png"/><Relationship Id="rId11" Type="http://schemas.openxmlformats.org/officeDocument/2006/relationships/hyperlink" Target="https://plus.google.com/+Mispps/" TargetMode="External"/><Relationship Id="rId5" Type="http://schemas.openxmlformats.org/officeDocument/2006/relationships/image" Target="../media/image100.png"/><Relationship Id="rId10" Type="http://schemas.openxmlformats.org/officeDocument/2006/relationships/image" Target="../media/image10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fuentes ESPECTACOLARES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 y="2"/>
            <a:ext cx="10364879" cy="7245422"/>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5">
                <a:tint val="45000"/>
                <a:satMod val="400000"/>
              </a:schemeClr>
            </a:duotone>
          </a:blip>
          <a:srcRect/>
          <a:stretch>
            <a:fillRect/>
          </a:stretch>
        </p:blipFill>
        <p:spPr bwMode="auto">
          <a:xfrm>
            <a:off x="-49953" y="4"/>
            <a:ext cx="10404476"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9401" y="3389403"/>
            <a:ext cx="6858000" cy="79201"/>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935876" y="3389403"/>
            <a:ext cx="6858000" cy="79201"/>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783312"/>
            <a:ext cx="10404475" cy="74688"/>
          </a:xfrm>
          <a:prstGeom prst="rect">
            <a:avLst/>
          </a:prstGeom>
          <a:noFill/>
          <a:ln w="9525">
            <a:noFill/>
            <a:miter lim="800000"/>
            <a:headEnd/>
            <a:tailEnd/>
          </a:ln>
        </p:spPr>
      </p:pic>
      <p:sp>
        <p:nvSpPr>
          <p:cNvPr id="155665" name="Rectangle 17"/>
          <p:cNvSpPr>
            <a:spLocks noChangeArrowheads="1"/>
          </p:cNvSpPr>
          <p:nvPr/>
        </p:nvSpPr>
        <p:spPr bwMode="auto">
          <a:xfrm>
            <a:off x="406396" y="5857902"/>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06396" y="5715019"/>
            <a:ext cx="795462" cy="766986"/>
          </a:xfrm>
          <a:prstGeom prst="rect">
            <a:avLst/>
          </a:prstGeom>
          <a:noFill/>
          <a:ln w="38100">
            <a:solidFill>
              <a:srgbClr val="1CDEF8"/>
            </a:solidFill>
            <a:miter lim="800000"/>
            <a:headEnd/>
            <a:tailEnd/>
          </a:ln>
        </p:spPr>
      </p:pic>
      <p:sp>
        <p:nvSpPr>
          <p:cNvPr id="19" name="18 Rectángulo"/>
          <p:cNvSpPr/>
          <p:nvPr/>
        </p:nvSpPr>
        <p:spPr>
          <a:xfrm>
            <a:off x="2253342" y="4572019"/>
            <a:ext cx="30633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62585" y="928670"/>
            <a:ext cx="7485866"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fuentes</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442885" y="5611366"/>
            <a:ext cx="2285748" cy="934064"/>
          </a:xfrm>
          <a:prstGeom prst="rect">
            <a:avLst/>
          </a:prstGeom>
          <a:noFill/>
        </p:spPr>
      </p:pic>
      <p:sp>
        <p:nvSpPr>
          <p:cNvPr id="13" name="12 Rectángulo"/>
          <p:cNvSpPr/>
          <p:nvPr/>
        </p:nvSpPr>
        <p:spPr>
          <a:xfrm>
            <a:off x="-5202237" y="-642966"/>
            <a:ext cx="5202238"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900" advTm="11000">
        <p14:glitter/>
        <p:sndAc>
          <p:stSnd>
            <p:snd r:embed="rId2" name="night_and_day.wav"/>
          </p:stSnd>
        </p:sndAc>
      </p:transition>
    </mc:Choice>
    <mc:Fallback xmlns="">
      <p:transition spd="slow" advTm="11000">
        <p:fade/>
        <p:sndAc>
          <p:stSnd>
            <p:snd r:embed="rId8" name="night_and_da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2008_MG_1815.jpg"/>
          <p:cNvPicPr>
            <a:picLocks noChangeAspect="1" noChangeArrowheads="1"/>
          </p:cNvPicPr>
          <p:nvPr/>
        </p:nvPicPr>
        <p:blipFill>
          <a:blip r:embed="rId2"/>
          <a:srcRect/>
          <a:stretch>
            <a:fillRect/>
          </a:stretch>
        </p:blipFill>
        <p:spPr bwMode="auto">
          <a:xfrm>
            <a:off x="-1" y="0"/>
            <a:ext cx="11095434"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fuente para beber agu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fuente para beber agu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4102" name="Picture 6" descr="Resultado de imagen de fuente para beber agu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419" y="-29999"/>
            <a:ext cx="6886521" cy="6886521"/>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Resultado de imagen de fuente para beber agu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4836" y="7937"/>
            <a:ext cx="4559639" cy="6850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63260"/>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922318" y="1443842"/>
            <a:ext cx="3893027"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smtClean="0">
                <a:solidFill>
                  <a:srgbClr val="00B0F0"/>
                </a:solidFill>
                <a:latin typeface="+mj-lt"/>
              </a:rPr>
              <a:t>Las </a:t>
            </a:r>
            <a:r>
              <a:rPr lang="es-ES" altLang="es-ES" sz="1800" b="1" i="1" dirty="0">
                <a:solidFill>
                  <a:srgbClr val="00B0F0"/>
                </a:solidFill>
                <a:latin typeface="+mj-lt"/>
              </a:rPr>
              <a:t>fuentes de agua mimetizan los sonidos de la naturaleza. En lugar de un gran chorro de agua a varios pies de altura, una fuente de burbujas ofrece un chasquido controlado. Piensa en olas estrellándose en acantilados y en chorritos estrellándose en piedras. Una demuestra poder y belleza formidable. La otra te invita a la relajación del cuerpo y la mente. Los distintos tipos de fuentes se usan para resaltar espacios de interior y exterior, públicos y privados.</a:t>
            </a:r>
          </a:p>
        </p:txBody>
      </p:sp>
      <p:pic>
        <p:nvPicPr>
          <p:cNvPr id="5" name="Picture 2" descr="E:\formas montar\2cxx0f8.gif"/>
          <p:cNvPicPr>
            <a:picLocks noChangeAspect="1" noChangeArrowheads="1" noCrop="1"/>
          </p:cNvPicPr>
          <p:nvPr/>
        </p:nvPicPr>
        <p:blipFill>
          <a:blip r:embed="rId2"/>
          <a:srcRect/>
          <a:stretch>
            <a:fillRect/>
          </a:stretch>
        </p:blipFill>
        <p:spPr bwMode="auto">
          <a:xfrm>
            <a:off x="5205954" y="5491248"/>
            <a:ext cx="1639337" cy="1366752"/>
          </a:xfrm>
          <a:prstGeom prst="rect">
            <a:avLst/>
          </a:prstGeom>
          <a:noFill/>
        </p:spPr>
      </p:pic>
      <p:pic>
        <p:nvPicPr>
          <p:cNvPr id="6" name="Picture 1" descr="C:\Users\Jose Luis\Desktop\2008_MG_1959-bis.jpg"/>
          <p:cNvPicPr>
            <a:picLocks noChangeAspect="1" noChangeArrowheads="1"/>
          </p:cNvPicPr>
          <p:nvPr/>
        </p:nvPicPr>
        <p:blipFill>
          <a:blip r:embed="rId3"/>
          <a:srcRect/>
          <a:stretch>
            <a:fillRect/>
          </a:stretch>
        </p:blipFill>
        <p:spPr bwMode="auto">
          <a:xfrm>
            <a:off x="0" y="0"/>
            <a:ext cx="5205955" cy="6858000"/>
          </a:xfrm>
          <a:prstGeom prst="rect">
            <a:avLst/>
          </a:prstGeom>
          <a:noFill/>
        </p:spPr>
      </p:pic>
    </p:spTree>
    <p:extLst>
      <p:ext uri="{BB962C8B-B14F-4D97-AF65-F5344CB8AC3E}">
        <p14:creationId xmlns:p14="http://schemas.microsoft.com/office/powerpoint/2010/main" val="1456051265"/>
      </p:ext>
    </p:extLst>
  </p:cSld>
  <p:clrMapOvr>
    <a:masterClrMapping/>
  </p:clrMapOvr>
  <mc:AlternateContent xmlns:mc="http://schemas.openxmlformats.org/markup-compatibility/2006" xmlns:p14="http://schemas.microsoft.com/office/powerpoint/2010/main">
    <mc:Choice Requires="p14">
      <p:transition spd="slow" p14:dur="3900">
        <p14:glitt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images (7).jpg"/>
          <p:cNvPicPr>
            <a:picLocks noChangeAspect="1" noChangeArrowheads="1"/>
          </p:cNvPicPr>
          <p:nvPr/>
        </p:nvPicPr>
        <p:blipFill>
          <a:blip r:embed="rId2"/>
          <a:srcRect/>
          <a:stretch>
            <a:fillRect/>
          </a:stretch>
        </p:blipFill>
        <p:spPr bwMode="auto">
          <a:xfrm>
            <a:off x="0" y="0"/>
            <a:ext cx="10416112"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de fuentes ESPECTACOLARES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875" y="-7462"/>
            <a:ext cx="6874297" cy="686546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Resultado de imagen de fuentes ESPECTACOLARES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585080" y="-7462"/>
            <a:ext cx="3927495" cy="7036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717977"/>
      </p:ext>
    </p:extLst>
  </p:cSld>
  <p:clrMapOvr>
    <a:masterClrMapping/>
  </p:clrMapOvr>
  <mc:AlternateContent xmlns:mc="http://schemas.openxmlformats.org/markup-compatibility/2006" xmlns:p14="http://schemas.microsoft.com/office/powerpoint/2010/main">
    <mc:Choice Requires="p14">
      <p:transition spd="slow" p14:dur="3900" advTm="10000">
        <p14:glitter/>
      </p:transition>
    </mc:Choice>
    <mc:Fallback xmlns="">
      <p:transition spd="slow" advTm="10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8d98e5e9d7d5e4f78815bfed83f59285.jpg"/>
          <p:cNvPicPr>
            <a:picLocks noChangeAspect="1" noChangeArrowheads="1"/>
          </p:cNvPicPr>
          <p:nvPr/>
        </p:nvPicPr>
        <p:blipFill>
          <a:blip r:embed="rId2"/>
          <a:srcRect/>
          <a:stretch>
            <a:fillRect/>
          </a:stretch>
        </p:blipFill>
        <p:spPr bwMode="auto">
          <a:xfrm>
            <a:off x="29734" y="0"/>
            <a:ext cx="5532543" cy="6991350"/>
          </a:xfrm>
          <a:prstGeom prst="rect">
            <a:avLst/>
          </a:prstGeom>
          <a:noFill/>
        </p:spPr>
      </p:pic>
      <p:pic>
        <p:nvPicPr>
          <p:cNvPr id="3" name="Picture 1" descr="C:\Users\Jose Luis\Desktop\584b6c585f8875c0b189158a45a2a357.jpg"/>
          <p:cNvPicPr>
            <a:picLocks noChangeAspect="1" noChangeArrowheads="1"/>
          </p:cNvPicPr>
          <p:nvPr/>
        </p:nvPicPr>
        <p:blipFill>
          <a:blip r:embed="rId3"/>
          <a:srcRect/>
          <a:stretch>
            <a:fillRect/>
          </a:stretch>
        </p:blipFill>
        <p:spPr bwMode="auto">
          <a:xfrm>
            <a:off x="5346253" y="-3"/>
            <a:ext cx="5244757" cy="684069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8000">
        <p14:glitter/>
      </p:transition>
    </mc:Choice>
    <mc:Fallback xmlns="">
      <p:transition spd="slow" advTm="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Grifo mágico Puerto de Santa María Cádiz Andalucí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0447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333728"/>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43d86482d33cd4b8075e8290ace681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101228" y="-41541"/>
            <a:ext cx="4050109" cy="7187056"/>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C:\Users\Jose Luis\Desktop\9b4eb929c6381b6a99f2bc2266cf1ef8.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95339" y="-41541"/>
            <a:ext cx="3707498" cy="728952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8390c619aca3227deec22c82d644ad85.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34463"/>
            <a:ext cx="3101228" cy="6892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4147477"/>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n de fuentes URBANAS DE BEBER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8"/>
            <a:ext cx="10572214" cy="6858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2971363"/>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2" descr="http://4.bp.blogspot.com/-itoXnHoFbjs/U2KNv0MXmcI/AAAAAAAADXA/B0VJGTIHnsw/s1600/2011_MG_7296.jpg"/>
          <p:cNvSpPr>
            <a:spLocks noChangeAspect="1" noChangeArrowheads="1"/>
          </p:cNvSpPr>
          <p:nvPr/>
        </p:nvSpPr>
        <p:spPr bwMode="auto">
          <a:xfrm>
            <a:off x="177020" y="-144463"/>
            <a:ext cx="346816"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5363" name="Picture 3" descr="C:\Users\Jose Luis\Desktop\2011_MG_7296.jpg"/>
          <p:cNvPicPr>
            <a:picLocks noChangeAspect="1" noChangeArrowheads="1"/>
          </p:cNvPicPr>
          <p:nvPr/>
        </p:nvPicPr>
        <p:blipFill>
          <a:blip r:embed="rId2"/>
          <a:srcRect/>
          <a:stretch>
            <a:fillRect/>
          </a:stretch>
        </p:blipFill>
        <p:spPr bwMode="auto">
          <a:xfrm>
            <a:off x="0" y="0"/>
            <a:ext cx="10485794"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de fuentes URBANAS DE BEBER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354" y="0"/>
            <a:ext cx="105599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510154"/>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274245" y="712314"/>
            <a:ext cx="4465254"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smtClean="0">
                <a:solidFill>
                  <a:srgbClr val="00B0F0"/>
                </a:solidFill>
                <a:latin typeface="+mj-lt"/>
              </a:rPr>
              <a:t>Una fuente tradicional de burbujas puede ser tan simple como una vasija de cerámica con agua y un tubo que permita que circule. Las más pequeñas pueden entrar en un escritorio, mientras que versiones más grandes pueden ser incorporadas a paisajes. En la tradición japonesa, a menudo se incorpora el uso de materiales naturales, como piedras pulidas y bambú. La fuente Tsukabai fue presentada por los mojes budistas y es usada tradicionalmente para limpiarse antes de entrar a la casa. En general es una vasija simple de piedra, a veces con piedritas en el fondo. El agua viene desde el fondo a través de una caña de bambú, con la ayuda de una pequeña bomba.</a:t>
            </a:r>
          </a:p>
          <a:p>
            <a:pPr fontAlgn="base">
              <a:spcBef>
                <a:spcPct val="0"/>
              </a:spcBef>
              <a:spcAft>
                <a:spcPct val="0"/>
              </a:spcAft>
            </a:pPr>
            <a:endParaRPr lang="es-ES" altLang="es-ES" sz="1800" dirty="0" smtClean="0">
              <a:solidFill>
                <a:srgbClr val="00B0F0"/>
              </a:solidFill>
              <a:latin typeface="+mj-lt"/>
            </a:endParaRPr>
          </a:p>
        </p:txBody>
      </p:sp>
      <p:pic>
        <p:nvPicPr>
          <p:cNvPr id="5" name="Picture 2" descr="E:\formas montar\2cxx0f8.gif"/>
          <p:cNvPicPr>
            <a:picLocks noChangeAspect="1" noChangeArrowheads="1" noCrop="1"/>
          </p:cNvPicPr>
          <p:nvPr/>
        </p:nvPicPr>
        <p:blipFill>
          <a:blip r:embed="rId2"/>
          <a:srcRect/>
          <a:stretch>
            <a:fillRect/>
          </a:stretch>
        </p:blipFill>
        <p:spPr bwMode="auto">
          <a:xfrm>
            <a:off x="4441098" y="5661248"/>
            <a:ext cx="1639337" cy="1366752"/>
          </a:xfrm>
          <a:prstGeom prst="rect">
            <a:avLst/>
          </a:prstGeom>
          <a:noFill/>
        </p:spPr>
      </p:pic>
      <p:pic>
        <p:nvPicPr>
          <p:cNvPr id="1026" name="Picture 2" descr="Resultado de imagen de LaFUENTE DE Tsukuba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16" y="0"/>
            <a:ext cx="455371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54497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el-oasis-del-peregrino-fuente-de-agua-en-la-subida-a-foncebadon-19062016_6007_p.jpg"/>
          <p:cNvPicPr>
            <a:picLocks noChangeAspect="1" noChangeArrowheads="1"/>
          </p:cNvPicPr>
          <p:nvPr/>
        </p:nvPicPr>
        <p:blipFill>
          <a:blip r:embed="rId2"/>
          <a:srcRect/>
          <a:stretch>
            <a:fillRect/>
          </a:stretch>
        </p:blipFill>
        <p:spPr bwMode="auto">
          <a:xfrm>
            <a:off x="0" y="0"/>
            <a:ext cx="10404475"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images (8).jpg"/>
          <p:cNvPicPr>
            <a:picLocks noChangeAspect="1" noChangeArrowheads="1"/>
          </p:cNvPicPr>
          <p:nvPr/>
        </p:nvPicPr>
        <p:blipFill>
          <a:blip r:embed="rId2"/>
          <a:srcRect/>
          <a:stretch>
            <a:fillRect/>
          </a:stretch>
        </p:blipFill>
        <p:spPr bwMode="auto">
          <a:xfrm>
            <a:off x="-22699" y="0"/>
            <a:ext cx="10530133"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C:\Users\Jose Luis\Desktop\images (6).jpg"/>
          <p:cNvPicPr>
            <a:picLocks noChangeAspect="1" noChangeArrowheads="1"/>
          </p:cNvPicPr>
          <p:nvPr/>
        </p:nvPicPr>
        <p:blipFill>
          <a:blip r:embed="rId2"/>
          <a:srcRect/>
          <a:stretch>
            <a:fillRect/>
          </a:stretch>
        </p:blipFill>
        <p:spPr bwMode="auto">
          <a:xfrm>
            <a:off x="-25263" y="0"/>
            <a:ext cx="10429739"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esultado de imagen de lafuente de la r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142"/>
            <a:ext cx="10404475" cy="76512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18c1432c3cd5f08fcb37e2fc874bc12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26216"/>
            <a:ext cx="5058221" cy="705561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cae84094dbbd2601dbcb4e8d3542226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58221" y="0"/>
            <a:ext cx="5335239" cy="7117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15340"/>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unnamed (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435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Jose Luis\Desktop\unnamed.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80806" y="-15948"/>
            <a:ext cx="5341101" cy="6873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1543642"/>
      </p:ext>
    </p:extLst>
  </p:cSld>
  <p:clrMapOvr>
    <a:masterClrMapping/>
  </p:clrMapOvr>
  <mc:AlternateContent xmlns:mc="http://schemas.openxmlformats.org/markup-compatibility/2006">
    <mc:Choice xmlns:p14="http://schemas.microsoft.com/office/powerpoint/2010/main" Requires="p14">
      <p:transition spd="slow" p14:dur="3900" advTm="5000">
        <p14:glitter/>
      </p:transition>
    </mc:Choice>
    <mc:Fallback>
      <p:transition spd="slow"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lafuente de la ra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05" y="6629"/>
            <a:ext cx="10438180" cy="69056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ose Luis\Desktop\20141013_183353.jpg"/>
          <p:cNvPicPr>
            <a:picLocks noChangeAspect="1" noChangeArrowheads="1"/>
          </p:cNvPicPr>
          <p:nvPr/>
        </p:nvPicPr>
        <p:blipFill>
          <a:blip r:embed="rId2"/>
          <a:srcRect/>
          <a:stretch>
            <a:fillRect/>
          </a:stretch>
        </p:blipFill>
        <p:spPr bwMode="auto">
          <a:xfrm>
            <a:off x="0" y="0"/>
            <a:ext cx="10404498"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LifeStraw.jpg"/>
          <p:cNvPicPr>
            <a:picLocks noChangeAspect="1" noChangeArrowheads="1"/>
          </p:cNvPicPr>
          <p:nvPr/>
        </p:nvPicPr>
        <p:blipFill>
          <a:blip r:embed="rId2"/>
          <a:srcRect/>
          <a:stretch>
            <a:fillRect/>
          </a:stretch>
        </p:blipFill>
        <p:spPr bwMode="auto">
          <a:xfrm>
            <a:off x="0" y="0"/>
            <a:ext cx="10404475"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images (4).jpg"/>
          <p:cNvPicPr>
            <a:picLocks noChangeAspect="1" noChangeArrowheads="1"/>
          </p:cNvPicPr>
          <p:nvPr/>
        </p:nvPicPr>
        <p:blipFill>
          <a:blip r:embed="rId2"/>
          <a:srcRect/>
          <a:stretch>
            <a:fillRect/>
          </a:stretch>
        </p:blipFill>
        <p:spPr bwMode="auto">
          <a:xfrm>
            <a:off x="4843569" y="17690"/>
            <a:ext cx="5594862" cy="6858000"/>
          </a:xfrm>
          <a:prstGeom prst="rect">
            <a:avLst/>
          </a:prstGeom>
          <a:noFill/>
        </p:spPr>
      </p:pic>
      <p:pic>
        <p:nvPicPr>
          <p:cNvPr id="3" name="Picture 2" descr="C:\Users\Jose Luis\Desktop\f424200845b21d490244d762bb38c07c (1).jpg"/>
          <p:cNvPicPr>
            <a:picLocks noChangeAspect="1" noChangeArrowheads="1"/>
          </p:cNvPicPr>
          <p:nvPr/>
        </p:nvPicPr>
        <p:blipFill>
          <a:blip r:embed="rId3"/>
          <a:srcRect/>
          <a:stretch>
            <a:fillRect/>
          </a:stretch>
        </p:blipFill>
        <p:spPr bwMode="auto">
          <a:xfrm>
            <a:off x="1" y="0"/>
            <a:ext cx="6059076"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3000">
        <p14:glitter/>
      </p:transition>
    </mc:Choice>
    <mc:Fallback xmlns="">
      <p:transition spd="slow" advTm="3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images (5).jpg"/>
          <p:cNvPicPr>
            <a:picLocks noChangeAspect="1" noChangeArrowheads="1"/>
          </p:cNvPicPr>
          <p:nvPr/>
        </p:nvPicPr>
        <p:blipFill>
          <a:blip r:embed="rId2"/>
          <a:srcRect/>
          <a:stretch>
            <a:fillRect/>
          </a:stretch>
        </p:blipFill>
        <p:spPr bwMode="auto">
          <a:xfrm>
            <a:off x="0" y="0"/>
            <a:ext cx="10417883"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Resultado de imagen de fuentes URBANAS DE BEBER GIF"/>
          <p:cNvPicPr>
            <a:picLocks noChangeAspect="1" noChangeArrowheads="1"/>
          </p:cNvPicPr>
          <p:nvPr/>
        </p:nvPicPr>
        <p:blipFill rotWithShape="1">
          <a:blip r:embed="rId2">
            <a:extLst>
              <a:ext uri="{28A0092B-C50C-407E-A947-70E740481C1C}">
                <a14:useLocalDpi xmlns:a14="http://schemas.microsoft.com/office/drawing/2010/main" val="0"/>
              </a:ext>
            </a:extLst>
          </a:blip>
          <a:srcRect l="37600" r="17416"/>
          <a:stretch/>
        </p:blipFill>
        <p:spPr bwMode="auto">
          <a:xfrm>
            <a:off x="-22209" y="-38184"/>
            <a:ext cx="6311269" cy="6896184"/>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6498381" y="1772816"/>
            <a:ext cx="3718313"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a:solidFill>
                  <a:srgbClr val="00B0F0"/>
                </a:solidFill>
                <a:latin typeface="+mj-lt"/>
              </a:rPr>
              <a:t>"Es cierto que en las ciudades pueden convivir fuentes públicas conectadas al agua de red y otras que vienen directamente de manantiales". En estos casos, el problema de la contaminación del agua tiene que ver con que "no hay una legislación específica que garantice su calidad higiénico-sanitaria y tampoco están afectadas por la norma que regula la calidad del agua de suministro de la red municipal", comenta la portavoz de la OCU.</a:t>
            </a:r>
          </a:p>
          <a:p>
            <a:pPr algn="ctr" fontAlgn="base">
              <a:spcBef>
                <a:spcPct val="0"/>
              </a:spcBef>
              <a:spcAft>
                <a:spcPct val="0"/>
              </a:spcAft>
            </a:pPr>
            <a:endParaRPr lang="es-ES" altLang="es-ES" sz="18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a:srcRect/>
          <a:stretch>
            <a:fillRect/>
          </a:stretch>
        </p:blipFill>
        <p:spPr bwMode="auto">
          <a:xfrm>
            <a:off x="6066333" y="5589240"/>
            <a:ext cx="1639337" cy="1366752"/>
          </a:xfrm>
          <a:prstGeom prst="rect">
            <a:avLst/>
          </a:prstGeom>
          <a:noFill/>
        </p:spPr>
      </p:pic>
    </p:spTree>
    <p:extLst>
      <p:ext uri="{BB962C8B-B14F-4D97-AF65-F5344CB8AC3E}">
        <p14:creationId xmlns:p14="http://schemas.microsoft.com/office/powerpoint/2010/main" val="1596700071"/>
      </p:ext>
    </p:extLst>
  </p:cSld>
  <p:clrMapOvr>
    <a:masterClrMapping/>
  </p:clrMapOvr>
  <mc:AlternateContent xmlns:mc="http://schemas.openxmlformats.org/markup-compatibility/2006" xmlns:p14="http://schemas.microsoft.com/office/powerpoint/2010/main">
    <mc:Choice Requires="p14">
      <p:transition spd="slow" p14:dur="3900">
        <p14:glitt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3383459409_b8c6c0a643_n.jpg"/>
          <p:cNvPicPr>
            <a:picLocks noChangeAspect="1" noChangeArrowheads="1"/>
          </p:cNvPicPr>
          <p:nvPr/>
        </p:nvPicPr>
        <p:blipFill>
          <a:blip r:embed="rId3"/>
          <a:srcRect/>
          <a:stretch>
            <a:fillRect/>
          </a:stretch>
        </p:blipFill>
        <p:spPr bwMode="auto">
          <a:xfrm>
            <a:off x="-257352" y="3"/>
            <a:ext cx="11592752" cy="6845277"/>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sndAc>
          <p:stSnd>
            <p:snd r:embed="rId2" name="piano - ernesto cortazar - rhapsody on a theme of paganin.wav"/>
          </p:stSnd>
        </p:sndAc>
      </p:transition>
    </mc:Choice>
    <mc:Fallback xmlns="">
      <p:transition spd="slow" advTm="5000">
        <p:fade/>
        <p:sndAc>
          <p:stSnd>
            <p:snd r:embed="rId4" name="piano - ernesto cortazar - rhapsody on a theme of paganin.wav"/>
          </p:stSnd>
        </p:sndAc>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1486575516_170559_1486581491_noticia_normal.jpg"/>
          <p:cNvPicPr>
            <a:picLocks noChangeAspect="1" noChangeArrowheads="1"/>
          </p:cNvPicPr>
          <p:nvPr/>
        </p:nvPicPr>
        <p:blipFill>
          <a:blip r:embed="rId2"/>
          <a:srcRect/>
          <a:stretch>
            <a:fillRect/>
          </a:stretch>
        </p:blipFill>
        <p:spPr bwMode="auto">
          <a:xfrm>
            <a:off x="-216759" y="0"/>
            <a:ext cx="10621236"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275913716-sacar-agua-cabana-de-barro-bidon-agua-potable.jpg"/>
          <p:cNvPicPr>
            <a:picLocks noChangeAspect="1" noChangeArrowheads="1"/>
          </p:cNvPicPr>
          <p:nvPr/>
        </p:nvPicPr>
        <p:blipFill>
          <a:blip r:embed="rId2"/>
          <a:srcRect/>
          <a:stretch>
            <a:fillRect/>
          </a:stretch>
        </p:blipFill>
        <p:spPr bwMode="auto">
          <a:xfrm>
            <a:off x="-1" y="0"/>
            <a:ext cx="10404476"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la_fuente_nueva_patones_de_arriba_madrid.JPG"/>
          <p:cNvPicPr>
            <a:picLocks noChangeAspect="1" noChangeArrowheads="1"/>
          </p:cNvPicPr>
          <p:nvPr/>
        </p:nvPicPr>
        <p:blipFill>
          <a:blip r:embed="rId2"/>
          <a:srcRect/>
          <a:stretch>
            <a:fillRect/>
          </a:stretch>
        </p:blipFill>
        <p:spPr bwMode="auto">
          <a:xfrm>
            <a:off x="0" y="0"/>
            <a:ext cx="1040770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Jose Luis\Desktop\97da6861a9ff25fe3352ecdf4b69855b--interior-spain.jpg"/>
          <p:cNvPicPr>
            <a:picLocks noChangeAspect="1" noChangeArrowheads="1"/>
          </p:cNvPicPr>
          <p:nvPr/>
        </p:nvPicPr>
        <p:blipFill>
          <a:blip r:embed="rId2"/>
          <a:srcRect/>
          <a:stretch>
            <a:fillRect/>
          </a:stretch>
        </p:blipFill>
        <p:spPr bwMode="auto">
          <a:xfrm>
            <a:off x="0" y="3"/>
            <a:ext cx="10404475" cy="685800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images (1).jpg"/>
          <p:cNvPicPr>
            <a:picLocks noChangeAspect="1" noChangeArrowheads="1"/>
          </p:cNvPicPr>
          <p:nvPr/>
        </p:nvPicPr>
        <p:blipFill>
          <a:blip r:embed="rId2"/>
          <a:srcRect/>
          <a:stretch>
            <a:fillRect/>
          </a:stretch>
        </p:blipFill>
        <p:spPr bwMode="auto">
          <a:xfrm>
            <a:off x="0" y="0"/>
            <a:ext cx="10404475"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Jose Luis\Desktop\images (2).jpg"/>
          <p:cNvPicPr>
            <a:picLocks noChangeAspect="1" noChangeArrowheads="1"/>
          </p:cNvPicPr>
          <p:nvPr/>
        </p:nvPicPr>
        <p:blipFill>
          <a:blip r:embed="rId2"/>
          <a:srcRect/>
          <a:stretch>
            <a:fillRect/>
          </a:stretch>
        </p:blipFill>
        <p:spPr bwMode="auto">
          <a:xfrm>
            <a:off x="0" y="0"/>
            <a:ext cx="10417883"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images (3).jpg"/>
          <p:cNvPicPr>
            <a:picLocks noChangeAspect="1" noChangeArrowheads="1"/>
          </p:cNvPicPr>
          <p:nvPr/>
        </p:nvPicPr>
        <p:blipFill>
          <a:blip r:embed="rId2"/>
          <a:srcRect/>
          <a:stretch>
            <a:fillRect/>
          </a:stretch>
        </p:blipFill>
        <p:spPr bwMode="auto">
          <a:xfrm>
            <a:off x="0" y="0"/>
            <a:ext cx="10504892"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Pilar-de-agua-qué-ver-en-Lanjarón.jpg"/>
          <p:cNvPicPr>
            <a:picLocks noChangeAspect="1" noChangeArrowheads="1"/>
          </p:cNvPicPr>
          <p:nvPr/>
        </p:nvPicPr>
        <p:blipFill>
          <a:blip r:embed="rId2"/>
          <a:srcRect/>
          <a:stretch>
            <a:fillRect/>
          </a:stretch>
        </p:blipFill>
        <p:spPr bwMode="auto">
          <a:xfrm>
            <a:off x="0" y="0"/>
            <a:ext cx="10404475" cy="683895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12000">
        <p14:glitter/>
      </p:transition>
    </mc:Choice>
    <mc:Fallback xmlns="">
      <p:transition spd="slow" advTm="12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6551566" y="2060848"/>
            <a:ext cx="3457262"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1800" b="1" i="1" dirty="0">
              <a:solidFill>
                <a:srgbClr val="00B0F0"/>
              </a:solidFill>
              <a:latin typeface="+mj-lt"/>
            </a:endParaRPr>
          </a:p>
          <a:p>
            <a:pPr algn="ctr" fontAlgn="base">
              <a:spcBef>
                <a:spcPct val="0"/>
              </a:spcBef>
              <a:spcAft>
                <a:spcPct val="0"/>
              </a:spcAft>
            </a:pPr>
            <a:r>
              <a:rPr lang="es-ES" altLang="es-ES" sz="1800" b="1" i="1" dirty="0">
                <a:solidFill>
                  <a:srgbClr val="00B0F0"/>
                </a:solidFill>
                <a:latin typeface="+mj-lt"/>
              </a:rPr>
              <a:t>A diferencia de los manantiales o fuentes de pueblos y montañas, el problema de las fuentes de ciudad no viene por el agua, que está conectada a la red de suministro municipal y es la misma que sale del grifo de casa, sino por el mantenimiento de la instalación, indica Izverniceanu y señala que el grifo y los alrededores "también pueden suponer un foco de infecciones".</a:t>
            </a:r>
          </a:p>
        </p:txBody>
      </p:sp>
      <p:pic>
        <p:nvPicPr>
          <p:cNvPr id="5" name="Picture 2" descr="E:\formas montar\2cxx0f8.gif"/>
          <p:cNvPicPr>
            <a:picLocks noChangeAspect="1" noChangeArrowheads="1" noCrop="1"/>
          </p:cNvPicPr>
          <p:nvPr/>
        </p:nvPicPr>
        <p:blipFill>
          <a:blip r:embed="rId2"/>
          <a:srcRect/>
          <a:stretch>
            <a:fillRect/>
          </a:stretch>
        </p:blipFill>
        <p:spPr bwMode="auto">
          <a:xfrm>
            <a:off x="5731897" y="5492119"/>
            <a:ext cx="1639337" cy="1366752"/>
          </a:xfrm>
          <a:prstGeom prst="rect">
            <a:avLst/>
          </a:prstGeom>
          <a:noFill/>
        </p:spPr>
      </p:pic>
      <p:pic>
        <p:nvPicPr>
          <p:cNvPr id="7" name="Picture 2" descr="Resultado de imagen de fuentes URBANAS DE BEBER GIF"/>
          <p:cNvPicPr>
            <a:picLocks noChangeAspect="1" noChangeArrowheads="1"/>
          </p:cNvPicPr>
          <p:nvPr/>
        </p:nvPicPr>
        <p:blipFill rotWithShape="1">
          <a:blip r:embed="rId3">
            <a:extLst>
              <a:ext uri="{28A0092B-C50C-407E-A947-70E740481C1C}">
                <a14:useLocalDpi xmlns:a14="http://schemas.microsoft.com/office/drawing/2010/main" val="0"/>
              </a:ext>
            </a:extLst>
          </a:blip>
          <a:srcRect l="25357" r="32622"/>
          <a:stretch/>
        </p:blipFill>
        <p:spPr bwMode="auto">
          <a:xfrm>
            <a:off x="-71124" y="871"/>
            <a:ext cx="576746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2192454"/>
      </p:ext>
    </p:extLst>
  </p:cSld>
  <p:clrMapOvr>
    <a:masterClrMapping/>
  </p:clrMapOvr>
  <mc:AlternateContent xmlns:mc="http://schemas.openxmlformats.org/markup-compatibility/2006" xmlns:p14="http://schemas.microsoft.com/office/powerpoint/2010/main">
    <mc:Choice Requires="p14">
      <p:transition spd="slow" p14:dur="3900">
        <p14:glitt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Jose Luis\Desktop\Agua-mineral-natural-300x200.jpg"/>
          <p:cNvPicPr>
            <a:picLocks noChangeAspect="1" noChangeArrowheads="1"/>
          </p:cNvPicPr>
          <p:nvPr/>
        </p:nvPicPr>
        <p:blipFill>
          <a:blip r:embed="rId2"/>
          <a:srcRect/>
          <a:stretch>
            <a:fillRect/>
          </a:stretch>
        </p:blipFill>
        <p:spPr bwMode="auto">
          <a:xfrm>
            <a:off x="0" y="0"/>
            <a:ext cx="10485792"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Jose Luis\Desktop\original-fuente-cascada-agua.jpg"/>
          <p:cNvPicPr>
            <a:picLocks noChangeAspect="1" noChangeArrowheads="1"/>
          </p:cNvPicPr>
          <p:nvPr/>
        </p:nvPicPr>
        <p:blipFill>
          <a:blip r:embed="rId2"/>
          <a:srcRect/>
          <a:stretch>
            <a:fillRect/>
          </a:stretch>
        </p:blipFill>
        <p:spPr bwMode="auto">
          <a:xfrm>
            <a:off x="0" y="0"/>
            <a:ext cx="10404475" cy="684596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Jose Luis\Desktop\2d9081fb31395bdd8fdfc48dbe8d1957.jpg"/>
          <p:cNvPicPr>
            <a:picLocks noChangeAspect="1" noChangeArrowheads="1"/>
          </p:cNvPicPr>
          <p:nvPr/>
        </p:nvPicPr>
        <p:blipFill>
          <a:blip r:embed="rId2"/>
          <a:srcRect/>
          <a:stretch>
            <a:fillRect/>
          </a:stretch>
        </p:blipFill>
        <p:spPr bwMode="auto">
          <a:xfrm>
            <a:off x="1" y="0"/>
            <a:ext cx="10404473"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Jose Luis\Desktop\descarga (1).jpg"/>
          <p:cNvPicPr>
            <a:picLocks noChangeAspect="1" noChangeArrowheads="1"/>
          </p:cNvPicPr>
          <p:nvPr/>
        </p:nvPicPr>
        <p:blipFill>
          <a:blip r:embed="rId2"/>
          <a:srcRect/>
          <a:stretch>
            <a:fillRect/>
          </a:stretch>
        </p:blipFill>
        <p:spPr bwMode="auto">
          <a:xfrm>
            <a:off x="0" y="0"/>
            <a:ext cx="5527380" cy="7313616"/>
          </a:xfrm>
          <a:prstGeom prst="rect">
            <a:avLst/>
          </a:prstGeom>
          <a:noFill/>
        </p:spPr>
      </p:pic>
      <p:pic>
        <p:nvPicPr>
          <p:cNvPr id="3" name="Picture 2" descr="C:\Users\Jose Luis\Desktop\descarga.jpg"/>
          <p:cNvPicPr>
            <a:picLocks noChangeAspect="1" noChangeArrowheads="1"/>
          </p:cNvPicPr>
          <p:nvPr/>
        </p:nvPicPr>
        <p:blipFill>
          <a:blip r:embed="rId3"/>
          <a:srcRect/>
          <a:stretch>
            <a:fillRect/>
          </a:stretch>
        </p:blipFill>
        <p:spPr bwMode="auto">
          <a:xfrm flipH="1">
            <a:off x="5527380" y="0"/>
            <a:ext cx="4976427" cy="708519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Jose Luis\Desktop\images.jpg"/>
          <p:cNvPicPr>
            <a:picLocks noChangeAspect="1" noChangeArrowheads="1"/>
          </p:cNvPicPr>
          <p:nvPr/>
        </p:nvPicPr>
        <p:blipFill>
          <a:blip r:embed="rId2"/>
          <a:srcRect/>
          <a:stretch>
            <a:fillRect/>
          </a:stretch>
        </p:blipFill>
        <p:spPr bwMode="auto">
          <a:xfrm>
            <a:off x="0" y="-1"/>
            <a:ext cx="10404475" cy="684917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Jose Luis\Desktop\Fuente.jpg"/>
          <p:cNvPicPr>
            <a:picLocks noChangeAspect="1" noChangeArrowheads="1"/>
          </p:cNvPicPr>
          <p:nvPr/>
        </p:nvPicPr>
        <p:blipFill>
          <a:blip r:embed="rId2"/>
          <a:srcRect/>
          <a:stretch>
            <a:fillRect/>
          </a:stretch>
        </p:blipFill>
        <p:spPr bwMode="auto">
          <a:xfrm>
            <a:off x="0" y="3"/>
            <a:ext cx="10530830" cy="685799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Jose Luis\Desktop\CanalesDSC02228.JPG"/>
          <p:cNvPicPr>
            <a:picLocks noChangeAspect="1" noChangeArrowheads="1"/>
          </p:cNvPicPr>
          <p:nvPr/>
        </p:nvPicPr>
        <p:blipFill>
          <a:blip r:embed="rId2"/>
          <a:srcRect/>
          <a:stretch>
            <a:fillRect/>
          </a:stretch>
        </p:blipFill>
        <p:spPr bwMode="auto">
          <a:xfrm>
            <a:off x="0" y="0"/>
            <a:ext cx="10404475"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121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5" y="-1467544"/>
            <a:ext cx="10408230" cy="89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1818102"/>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Users\Jose Luis\Desktop\Otra de las Fuentes del pueblo - Foto www viaggioinabruzzo it.jpg"/>
          <p:cNvPicPr>
            <a:picLocks noChangeAspect="1" noChangeArrowheads="1"/>
          </p:cNvPicPr>
          <p:nvPr/>
        </p:nvPicPr>
        <p:blipFill>
          <a:blip r:embed="rId3"/>
          <a:srcRect/>
          <a:stretch>
            <a:fillRect/>
          </a:stretch>
        </p:blipFill>
        <p:spPr bwMode="auto">
          <a:xfrm>
            <a:off x="2" y="0"/>
            <a:ext cx="10404476"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sndAc>
          <p:stSnd>
            <p:snd r:embed="rId2" name="Clayderman-La-nave-del-olvido.wav"/>
          </p:stSnd>
        </p:sndAc>
      </p:transition>
    </mc:Choice>
    <mc:Fallback xmlns="">
      <p:transition spd="slow" advTm="5000">
        <p:fade/>
        <p:sndAc>
          <p:stSnd>
            <p:snd r:embed="rId4" name="Clayderman-La-nave-del-olvido.wav"/>
          </p:stSnd>
        </p:sndAc>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3759050013b9c32e-gifs-de-im-genes-diversas-gifs-de-fuentes.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02419" y="-33916"/>
            <a:ext cx="8127167" cy="710140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dbeb77ba68bc695a78505aa731f4ffe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490942" y="9569"/>
            <a:ext cx="3913533"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4624222"/>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Jose Luis\Desktop\38092840.jpg"/>
          <p:cNvPicPr>
            <a:picLocks noChangeAspect="1" noChangeArrowheads="1"/>
          </p:cNvPicPr>
          <p:nvPr/>
        </p:nvPicPr>
        <p:blipFill>
          <a:blip r:embed="rId2" cstate="print"/>
          <a:srcRect/>
          <a:stretch>
            <a:fillRect/>
          </a:stretch>
        </p:blipFill>
        <p:spPr bwMode="auto">
          <a:xfrm>
            <a:off x="-1" y="0"/>
            <a:ext cx="5201970" cy="6858000"/>
          </a:xfrm>
          <a:prstGeom prst="rect">
            <a:avLst/>
          </a:prstGeom>
          <a:noFill/>
        </p:spPr>
      </p:pic>
      <p:pic>
        <p:nvPicPr>
          <p:cNvPr id="3" name="Picture 2" descr="C:\Users\Jose Luis\Desktop\568_1518686352_4.jpg"/>
          <p:cNvPicPr>
            <a:picLocks noChangeAspect="1" noChangeArrowheads="1"/>
          </p:cNvPicPr>
          <p:nvPr/>
        </p:nvPicPr>
        <p:blipFill>
          <a:blip r:embed="rId3"/>
          <a:srcRect/>
          <a:stretch>
            <a:fillRect/>
          </a:stretch>
        </p:blipFill>
        <p:spPr bwMode="auto">
          <a:xfrm>
            <a:off x="5134878" y="-20960"/>
            <a:ext cx="5269599" cy="687896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sers\Jose Luis\Desktop\50981677.jpg"/>
          <p:cNvPicPr>
            <a:picLocks noChangeAspect="1" noChangeArrowheads="1"/>
          </p:cNvPicPr>
          <p:nvPr/>
        </p:nvPicPr>
        <p:blipFill>
          <a:blip r:embed="rId2"/>
          <a:srcRect l="3937" t="3409" r="3130" b="3409"/>
          <a:stretch>
            <a:fillRect/>
          </a:stretch>
        </p:blipFill>
        <p:spPr bwMode="auto">
          <a:xfrm>
            <a:off x="0" y="0"/>
            <a:ext cx="10410457"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922318" y="1443842"/>
            <a:ext cx="3893027"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a:solidFill>
                  <a:srgbClr val="00B0F0"/>
                </a:solidFill>
                <a:latin typeface="+mj-lt"/>
              </a:rPr>
              <a:t>Las fuentes de agua son importantes para la vida en las ciudades, más aún cuando llega el verano, las temperaturas suben y la sed aprieta. Sin embargo, no siempre están en las condiciones adecuadas para que su agua pueda ser consumida sin ningún peligro, según un informe realizado por la Organización de Consumidores y Usuarios (OCU). Y el estar en la ciudad no es el motivo de que el agua no tenga la mejor calidad: las de manantial, que parecen tan limpias y cristalinas, tampoco cumplen las condiciones.</a:t>
            </a:r>
          </a:p>
        </p:txBody>
      </p:sp>
      <p:pic>
        <p:nvPicPr>
          <p:cNvPr id="5" name="Picture 2" descr="E:\formas montar\2cxx0f8.gif"/>
          <p:cNvPicPr>
            <a:picLocks noChangeAspect="1" noChangeArrowheads="1" noCrop="1"/>
          </p:cNvPicPr>
          <p:nvPr/>
        </p:nvPicPr>
        <p:blipFill>
          <a:blip r:embed="rId2"/>
          <a:srcRect/>
          <a:stretch>
            <a:fillRect/>
          </a:stretch>
        </p:blipFill>
        <p:spPr bwMode="auto">
          <a:xfrm>
            <a:off x="4970629" y="5491248"/>
            <a:ext cx="1639337" cy="1366752"/>
          </a:xfrm>
          <a:prstGeom prst="rect">
            <a:avLst/>
          </a:prstGeom>
          <a:noFill/>
        </p:spPr>
      </p:pic>
      <p:pic>
        <p:nvPicPr>
          <p:cNvPr id="8" name="Picture 2" descr="C:\Users\Jose Luis\Desktop\Fuente (1).jpg"/>
          <p:cNvPicPr>
            <a:picLocks noChangeAspect="1" noChangeArrowheads="1"/>
          </p:cNvPicPr>
          <p:nvPr/>
        </p:nvPicPr>
        <p:blipFill>
          <a:blip r:embed="rId3"/>
          <a:srcRect/>
          <a:stretch>
            <a:fillRect/>
          </a:stretch>
        </p:blipFill>
        <p:spPr bwMode="auto">
          <a:xfrm>
            <a:off x="0" y="0"/>
            <a:ext cx="5202238" cy="6858000"/>
          </a:xfrm>
          <a:prstGeom prst="rect">
            <a:avLst/>
          </a:prstGeom>
          <a:noFill/>
        </p:spPr>
      </p:pic>
    </p:spTree>
    <p:extLst>
      <p:ext uri="{BB962C8B-B14F-4D97-AF65-F5344CB8AC3E}">
        <p14:creationId xmlns:p14="http://schemas.microsoft.com/office/powerpoint/2010/main" val="884079560"/>
      </p:ext>
    </p:extLst>
  </p:cSld>
  <p:clrMapOvr>
    <a:masterClrMapping/>
  </p:clrMapOvr>
  <mc:AlternateContent xmlns:mc="http://schemas.openxmlformats.org/markup-compatibility/2006" xmlns:p14="http://schemas.microsoft.com/office/powerpoint/2010/main">
    <mc:Choice Requires="p14">
      <p:transition spd="slow" p14:dur="3900">
        <p14:glitt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Jose Luis\Desktop\Fuente del peregrino.JPG"/>
          <p:cNvPicPr>
            <a:picLocks noChangeAspect="1" noChangeArrowheads="1"/>
          </p:cNvPicPr>
          <p:nvPr/>
        </p:nvPicPr>
        <p:blipFill>
          <a:blip r:embed="rId2"/>
          <a:srcRect/>
          <a:stretch>
            <a:fillRect/>
          </a:stretch>
        </p:blipFill>
        <p:spPr bwMode="auto">
          <a:xfrm>
            <a:off x="-4723558" y="-2593975"/>
            <a:ext cx="17340793" cy="11430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Jose Luis\Desktop\8336248.jpg"/>
          <p:cNvPicPr>
            <a:picLocks noChangeAspect="1" noChangeArrowheads="1"/>
          </p:cNvPicPr>
          <p:nvPr/>
        </p:nvPicPr>
        <p:blipFill>
          <a:blip r:embed="rId2"/>
          <a:srcRect/>
          <a:stretch>
            <a:fillRect/>
          </a:stretch>
        </p:blipFill>
        <p:spPr bwMode="auto">
          <a:xfrm>
            <a:off x="0" y="0"/>
            <a:ext cx="10433624"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fuentes famo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759"/>
            <a:ext cx="10404475" cy="73152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1718" y="332656"/>
            <a:ext cx="5745547" cy="923330"/>
          </a:xfrm>
          <a:prstGeom prst="rect">
            <a:avLst/>
          </a:prstGeom>
          <a:noFill/>
        </p:spPr>
        <p:txBody>
          <a:bodyPr wrap="none" lIns="91440" tIns="45720" rIns="91440" bIns="45720">
            <a:spAutoFit/>
          </a:bodyPr>
          <a:lstStyle/>
          <a:p>
            <a:pPr algn="ctr"/>
            <a:r>
              <a:rPr lang="es-E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FUENTES FAMOSAS</a:t>
            </a: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900" advTm="7000">
        <p14:glitter/>
      </p:transition>
    </mc:Choice>
    <mc:Fallback xmlns="">
      <p:transition spd="slow" advTm="7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FUENTES FAMOSAS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04476" cy="68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659558"/>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FUENTES FAMOSAS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04475" cy="6911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3680170"/>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Jose Luis\Desktop\13a1daf516c5496904dc2db88f4c362e.jpg"/>
          <p:cNvPicPr>
            <a:picLocks noChangeAspect="1" noChangeArrowheads="1"/>
          </p:cNvPicPr>
          <p:nvPr/>
        </p:nvPicPr>
        <p:blipFill>
          <a:blip r:embed="rId2"/>
          <a:srcRect/>
          <a:stretch>
            <a:fillRect/>
          </a:stretch>
        </p:blipFill>
        <p:spPr bwMode="auto">
          <a:xfrm>
            <a:off x="0" y="0"/>
            <a:ext cx="10472957"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FUENTES ESTATUAS FAMO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0377"/>
            <a:ext cx="10404476" cy="7088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934329"/>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FUENTES ESTATUAS FAMO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044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7562479"/>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manneken p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952"/>
            <a:ext cx="10738152" cy="68859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fuentes famo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48484"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fuentes famo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9" y="0"/>
            <a:ext cx="10410834" cy="7038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900573"/>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fuentes famo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75456"/>
            <a:ext cx="10404475" cy="75798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Resultado de imagen de FUENTES ESTATUAS FAMO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451" y="0"/>
            <a:ext cx="12457384"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690692"/>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FUENTES ESTATUAS FAMOSAS"/>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5321573" y="-3450"/>
            <a:ext cx="6096000" cy="6858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Resultado de imagen de FUENTES ESTATUAS FAMOS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1520"/>
            <a:ext cx="5321573" cy="714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162397"/>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de el patio de los leones gra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269"/>
            <a:ext cx="10602837" cy="686757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Users\Jose Luis\Desktop\images.jpg"/>
          <p:cNvPicPr>
            <a:picLocks noChangeAspect="1" noChangeArrowheads="1"/>
          </p:cNvPicPr>
          <p:nvPr/>
        </p:nvPicPr>
        <p:blipFill>
          <a:blip r:embed="rId2"/>
          <a:srcRect/>
          <a:stretch>
            <a:fillRect/>
          </a:stretch>
        </p:blipFill>
        <p:spPr bwMode="auto">
          <a:xfrm>
            <a:off x="0" y="0"/>
            <a:ext cx="10504892"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de FUENTES FAMOSAS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9392"/>
            <a:ext cx="10404476" cy="7034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115451"/>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FUENTES FAMOSAS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90"/>
            <a:ext cx="5760640" cy="695504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sultado de imagen de FUENTES FAMOSAS 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3287" y="3190"/>
            <a:ext cx="4651188" cy="6955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4614014"/>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FUENTES FAMOSAS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3825" y="-61863"/>
            <a:ext cx="5200650" cy="693420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esultado de imagen de FUENTES FAMOSAS 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272050"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567958"/>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1a304403e5f4841870cd31493763f285.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
            <a:ext cx="5202237" cy="699144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sers\Jose Luis\Desktop\61c60fcbfd81d7ca9efa2eb73160f81a.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103265" y="-2"/>
            <a:ext cx="5301210" cy="68580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0692751"/>
      </p:ext>
    </p:extLst>
  </p:cSld>
  <p:clrMapOvr>
    <a:masterClrMapping/>
  </p:clrMapOvr>
  <mc:AlternateContent xmlns:mc="http://schemas.openxmlformats.org/markup-compatibility/2006">
    <mc:Choice xmlns:p14="http://schemas.microsoft.com/office/powerpoint/2010/main" Requires="p14">
      <p:transition spd="slow" p14:dur="3900" advTm="5000">
        <p14:glitter/>
        <p:sndAc>
          <p:stSnd>
            <p:snd r:embed="rId2" name="Bandas sonoras La Vida es Bella.wav"/>
          </p:stSnd>
        </p:sndAc>
      </p:transition>
    </mc:Choice>
    <mc:Fallback>
      <p:transition spd="slow" advTm="5000">
        <p:fade/>
        <p:sndAc>
          <p:stSnd>
            <p:snd r:embed="rId2" name="Bandas sonoras La Vida es Bella.wav"/>
          </p:stSnd>
        </p:sndAc>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FUENTES FAMOSAS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724" y="23284"/>
            <a:ext cx="9144211" cy="6849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333965"/>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FUENTES FAMOSAS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61" y="0"/>
            <a:ext cx="10437636" cy="7101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200806"/>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FUENTES ESTATUAS FAMO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04476" cy="7034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2725871"/>
      </p:ext>
    </p:extLst>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Users\Jose Luis\Desktop\BkM9Drt3Qe_720x0.jpg"/>
          <p:cNvPicPr>
            <a:picLocks noChangeAspect="1" noChangeArrowheads="1"/>
          </p:cNvPicPr>
          <p:nvPr/>
        </p:nvPicPr>
        <p:blipFill>
          <a:blip r:embed="rId2"/>
          <a:srcRect/>
          <a:stretch>
            <a:fillRect/>
          </a:stretch>
        </p:blipFill>
        <p:spPr bwMode="auto">
          <a:xfrm>
            <a:off x="1" y="0"/>
            <a:ext cx="10438315"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fuentes ESPECTACOLARES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99393"/>
            <a:ext cx="10602837" cy="7252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6946255"/>
      </p:ext>
    </p:extLst>
  </p:cSld>
  <p:clrMapOvr>
    <a:masterClrMapping/>
  </p:clrMapOvr>
  <mc:AlternateContent xmlns:mc="http://schemas.openxmlformats.org/markup-compatibility/2006" xmlns:p14="http://schemas.microsoft.com/office/powerpoint/2010/main">
    <mc:Choice Requires="p14">
      <p:transition spd="slow" p14:dur="3900" advTm="9000">
        <p14:glitter/>
      </p:transition>
    </mc:Choice>
    <mc:Fallback xmlns="">
      <p:transition spd="slow" advTm="9000">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Users\Jose Luis\Desktop\fuente-moonlight-rainbow-del-puente-banpo-rio-han-seul-corea-del-sur-460841_w767h767c1cx271cy202 (1).jpg"/>
          <p:cNvPicPr>
            <a:picLocks noChangeAspect="1" noChangeArrowheads="1"/>
          </p:cNvPicPr>
          <p:nvPr/>
        </p:nvPicPr>
        <p:blipFill>
          <a:blip r:embed="rId2"/>
          <a:srcRect/>
          <a:stretch>
            <a:fillRect/>
          </a:stretch>
        </p:blipFill>
        <p:spPr bwMode="auto">
          <a:xfrm>
            <a:off x="0" y="3"/>
            <a:ext cx="10404475" cy="730567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Users\Jose Luis\Desktop\fuente-de-la-amistad-600x405.jpg"/>
          <p:cNvPicPr>
            <a:picLocks noChangeAspect="1" noChangeArrowheads="1"/>
          </p:cNvPicPr>
          <p:nvPr/>
        </p:nvPicPr>
        <p:blipFill>
          <a:blip r:embed="rId2"/>
          <a:srcRect/>
          <a:stretch>
            <a:fillRect/>
          </a:stretch>
        </p:blipFill>
        <p:spPr bwMode="auto">
          <a:xfrm>
            <a:off x="1" y="0"/>
            <a:ext cx="10476761"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fuentes famo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10404476" cy="68946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900" advTm="5000">
        <p14:glitter/>
      </p:transition>
    </mc:Choice>
    <mc:Fallback xmlns="">
      <p:transition spd="slow" advTm="5000">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fuentes ESPECTACOLARES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0309" y="11"/>
            <a:ext cx="10485103" cy="736452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41000" contrast="63000"/>
          </a:blip>
          <a:srcRect/>
          <a:stretch>
            <a:fillRect/>
          </a:stretch>
        </p:blipFill>
        <p:spPr bwMode="auto">
          <a:xfrm>
            <a:off x="-7251" y="-37340"/>
            <a:ext cx="10404476"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9400" y="3389412"/>
            <a:ext cx="6858000" cy="7920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935877" y="3389412"/>
            <a:ext cx="6858000" cy="7920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6"/>
            <a:ext cx="1040447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25365" y="5803935"/>
            <a:ext cx="685613"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733016" y="501226"/>
            <a:ext cx="406279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059636" y="4"/>
            <a:ext cx="3980415"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11 de marzo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10:50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442885" y="5611366"/>
            <a:ext cx="2285748"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900" advTm="11000">
        <p14:glitte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0447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40447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4303" y="0"/>
            <a:ext cx="554905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40447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00559" y="4724403"/>
            <a:ext cx="3034639"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16095" y="4191000"/>
            <a:ext cx="2687823"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95310" y="4876800"/>
            <a:ext cx="138726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06928"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06928"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FUEN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FUENTES</Template>
  <TotalTime>27</TotalTime>
  <Words>501</Words>
  <Application>Microsoft Office PowerPoint</Application>
  <PresentationFormat>Personalizado</PresentationFormat>
  <Paragraphs>18</Paragraphs>
  <Slides>78</Slides>
  <Notes>0</Notes>
  <HiddenSlides>0</HiddenSlides>
  <MMClips>0</MMClips>
  <ScaleCrop>false</ScaleCrop>
  <HeadingPairs>
    <vt:vector size="4" baseType="variant">
      <vt:variant>
        <vt:lpstr>Tema</vt:lpstr>
      </vt:variant>
      <vt:variant>
        <vt:i4>3</vt:i4>
      </vt:variant>
      <vt:variant>
        <vt:lpstr>Títulos de diapositiva</vt:lpstr>
      </vt:variant>
      <vt:variant>
        <vt:i4>78</vt:i4>
      </vt:variant>
    </vt:vector>
  </HeadingPairs>
  <TitlesOfParts>
    <vt:vector size="81" baseType="lpstr">
      <vt:lpstr>FUENTES</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11</cp:revision>
  <dcterms:created xsi:type="dcterms:W3CDTF">2020-03-11T09:50:15Z</dcterms:created>
  <dcterms:modified xsi:type="dcterms:W3CDTF">2020-03-11T10:18:08Z</dcterms:modified>
</cp:coreProperties>
</file>