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00" r:id="rId3"/>
    <p:sldId id="257" r:id="rId4"/>
    <p:sldId id="303" r:id="rId5"/>
    <p:sldId id="259" r:id="rId6"/>
    <p:sldId id="319" r:id="rId7"/>
    <p:sldId id="320" r:id="rId8"/>
    <p:sldId id="285" r:id="rId9"/>
    <p:sldId id="322" r:id="rId10"/>
    <p:sldId id="304" r:id="rId11"/>
    <p:sldId id="261" r:id="rId12"/>
    <p:sldId id="286" r:id="rId13"/>
    <p:sldId id="318" r:id="rId14"/>
    <p:sldId id="306" r:id="rId15"/>
    <p:sldId id="263" r:id="rId16"/>
    <p:sldId id="305" r:id="rId17"/>
    <p:sldId id="265" r:id="rId18"/>
    <p:sldId id="321" r:id="rId19"/>
    <p:sldId id="279" r:id="rId20"/>
    <p:sldId id="309" r:id="rId21"/>
    <p:sldId id="267" r:id="rId22"/>
    <p:sldId id="281" r:id="rId23"/>
    <p:sldId id="278" r:id="rId24"/>
    <p:sldId id="308" r:id="rId25"/>
    <p:sldId id="269" r:id="rId26"/>
    <p:sldId id="307" r:id="rId27"/>
    <p:sldId id="283" r:id="rId28"/>
    <p:sldId id="310" r:id="rId29"/>
    <p:sldId id="271" r:id="rId30"/>
    <p:sldId id="280" r:id="rId31"/>
    <p:sldId id="316" r:id="rId32"/>
    <p:sldId id="312" r:id="rId33"/>
    <p:sldId id="273" r:id="rId34"/>
    <p:sldId id="287" r:id="rId35"/>
    <p:sldId id="282" r:id="rId36"/>
    <p:sldId id="317" r:id="rId37"/>
    <p:sldId id="311" r:id="rId38"/>
    <p:sldId id="275" r:id="rId39"/>
    <p:sldId id="284" r:id="rId40"/>
    <p:sldId id="315" r:id="rId41"/>
    <p:sldId id="313" r:id="rId42"/>
    <p:sldId id="277" r:id="rId43"/>
    <p:sldId id="314" r:id="rId44"/>
    <p:sldId id="323" r:id="rId45"/>
    <p:sldId id="301" r:id="rId46"/>
    <p:sldId id="324" r:id="rId47"/>
  </p:sldIdLst>
  <p:sldSz cx="10190163"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CZmp2P7G5vgzrp2DHFCI4A" hashData="jF/ZM5AC1Irq12CswkPTA8BdUm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60" d="100"/>
          <a:sy n="60" d="100"/>
        </p:scale>
        <p:origin x="-1452" y="-660"/>
      </p:cViewPr>
      <p:guideLst>
        <p:guide orient="horz" pos="2160"/>
        <p:guide pos="321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64262" y="2130426"/>
            <a:ext cx="8661639"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28525" y="3886200"/>
            <a:ext cx="7133114"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26787A6B-BDC9-4859-90A1-C11F96D94E3C}" type="datetimeFigureOut">
              <a:rPr lang="es-ES" smtClean="0"/>
              <a:pPr/>
              <a:t>17/03/2016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6EF6957-6D8B-4389-B3C3-6EA490AFEB02}" type="slidenum">
              <a:rPr lang="es-ES" smtClean="0"/>
              <a:pPr/>
              <a:t>‹Nº›</a:t>
            </a:fld>
            <a:endParaRPr lang="es-ES"/>
          </a:p>
        </p:txBody>
      </p:sp>
    </p:spTree>
  </p:cSld>
  <p:clrMapOvr>
    <a:masterClrMapping/>
  </p:clrMapOvr>
  <p:transition spd="slow" advTm="6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6787A6B-BDC9-4859-90A1-C11F96D94E3C}" type="datetimeFigureOut">
              <a:rPr lang="es-ES" smtClean="0"/>
              <a:pPr/>
              <a:t>17/03/2016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6EF6957-6D8B-4389-B3C3-6EA490AFEB02}" type="slidenum">
              <a:rPr lang="es-ES" smtClean="0"/>
              <a:pPr/>
              <a:t>‹Nº›</a:t>
            </a:fld>
            <a:endParaRPr lang="es-ES"/>
          </a:p>
        </p:txBody>
      </p:sp>
    </p:spTree>
  </p:cSld>
  <p:clrMapOvr>
    <a:masterClrMapping/>
  </p:clrMapOvr>
  <p:transition spd="slow" advTm="6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04952" y="4406901"/>
            <a:ext cx="8661639"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04952" y="2906713"/>
            <a:ext cx="866163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6787A6B-BDC9-4859-90A1-C11F96D94E3C}" type="datetimeFigureOut">
              <a:rPr lang="es-ES" smtClean="0"/>
              <a:pPr/>
              <a:t>17/03/2016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6EF6957-6D8B-4389-B3C3-6EA490AFEB02}" type="slidenum">
              <a:rPr lang="es-ES" smtClean="0"/>
              <a:pPr/>
              <a:t>‹Nº›</a:t>
            </a:fld>
            <a:endParaRPr lang="es-ES"/>
          </a:p>
        </p:txBody>
      </p:sp>
    </p:spTree>
  </p:cSld>
  <p:clrMapOvr>
    <a:masterClrMapping/>
  </p:clrMapOvr>
  <p:transition spd="slow" advTm="6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9508" y="1600201"/>
            <a:ext cx="450065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80000" y="1600201"/>
            <a:ext cx="450065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26787A6B-BDC9-4859-90A1-C11F96D94E3C}" type="datetimeFigureOut">
              <a:rPr lang="es-ES" smtClean="0"/>
              <a:pPr/>
              <a:t>17/03/2016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6EF6957-6D8B-4389-B3C3-6EA490AFEB02}" type="slidenum">
              <a:rPr lang="es-ES" smtClean="0"/>
              <a:pPr/>
              <a:t>‹Nº›</a:t>
            </a:fld>
            <a:endParaRPr lang="es-ES"/>
          </a:p>
        </p:txBody>
      </p:sp>
    </p:spTree>
  </p:cSld>
  <p:clrMapOvr>
    <a:masterClrMapping/>
  </p:clrMapOvr>
  <p:transition spd="slow" advTm="6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9508" y="1535113"/>
            <a:ext cx="450242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9508" y="2174875"/>
            <a:ext cx="450242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76462" y="1535113"/>
            <a:ext cx="450419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76462" y="2174875"/>
            <a:ext cx="450419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26787A6B-BDC9-4859-90A1-C11F96D94E3C}" type="datetimeFigureOut">
              <a:rPr lang="es-ES" smtClean="0"/>
              <a:pPr/>
              <a:t>17/03/2016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6EF6957-6D8B-4389-B3C3-6EA490AFEB02}" type="slidenum">
              <a:rPr lang="es-ES" smtClean="0"/>
              <a:pPr/>
              <a:t>‹Nº›</a:t>
            </a:fld>
            <a:endParaRPr lang="es-ES"/>
          </a:p>
        </p:txBody>
      </p:sp>
    </p:spTree>
  </p:cSld>
  <p:clrMapOvr>
    <a:masterClrMapping/>
  </p:clrMapOvr>
  <p:transition spd="slow" advTm="6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26787A6B-BDC9-4859-90A1-C11F96D94E3C}" type="datetimeFigureOut">
              <a:rPr lang="es-ES" smtClean="0"/>
              <a:pPr/>
              <a:t>17/03/2016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6EF6957-6D8B-4389-B3C3-6EA490AFEB02}" type="slidenum">
              <a:rPr lang="es-ES" smtClean="0"/>
              <a:pPr/>
              <a:t>‹Nº›</a:t>
            </a:fld>
            <a:endParaRPr lang="es-ES"/>
          </a:p>
        </p:txBody>
      </p:sp>
    </p:spTree>
  </p:cSld>
  <p:clrMapOvr>
    <a:masterClrMapping/>
  </p:clrMapOvr>
  <p:transition spd="slow" advTm="6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6787A6B-BDC9-4859-90A1-C11F96D94E3C}" type="datetimeFigureOut">
              <a:rPr lang="es-ES" smtClean="0"/>
              <a:pPr/>
              <a:t>17/03/2016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6EF6957-6D8B-4389-B3C3-6EA490AFEB02}" type="slidenum">
              <a:rPr lang="es-ES" smtClean="0"/>
              <a:pPr/>
              <a:t>‹Nº›</a:t>
            </a:fld>
            <a:endParaRPr lang="es-ES"/>
          </a:p>
        </p:txBody>
      </p:sp>
    </p:spTree>
  </p:cSld>
  <p:clrMapOvr>
    <a:masterClrMapping/>
  </p:clrMapOvr>
  <p:transition spd="slow" advTm="6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9509" y="273050"/>
            <a:ext cx="335249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84071" y="273051"/>
            <a:ext cx="5696584"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9509" y="1435101"/>
            <a:ext cx="335249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6787A6B-BDC9-4859-90A1-C11F96D94E3C}" type="datetimeFigureOut">
              <a:rPr lang="es-ES" smtClean="0"/>
              <a:pPr/>
              <a:t>17/03/2016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6EF6957-6D8B-4389-B3C3-6EA490AFEB02}" type="slidenum">
              <a:rPr lang="es-ES" smtClean="0"/>
              <a:pPr/>
              <a:t>‹Nº›</a:t>
            </a:fld>
            <a:endParaRPr lang="es-ES"/>
          </a:p>
        </p:txBody>
      </p:sp>
    </p:spTree>
  </p:cSld>
  <p:clrMapOvr>
    <a:masterClrMapping/>
  </p:clrMapOvr>
  <p:transition spd="slow" advTm="6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97343" y="4800600"/>
            <a:ext cx="6114098"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97343" y="612775"/>
            <a:ext cx="611409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97343" y="5367338"/>
            <a:ext cx="611409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6787A6B-BDC9-4859-90A1-C11F96D94E3C}" type="datetimeFigureOut">
              <a:rPr lang="es-ES" smtClean="0"/>
              <a:pPr/>
              <a:t>17/03/2016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6EF6957-6D8B-4389-B3C3-6EA490AFEB02}" type="slidenum">
              <a:rPr lang="es-ES" smtClean="0"/>
              <a:pPr/>
              <a:t>‹Nº›</a:t>
            </a:fld>
            <a:endParaRPr lang="es-ES"/>
          </a:p>
        </p:txBody>
      </p:sp>
    </p:spTree>
  </p:cSld>
  <p:clrMapOvr>
    <a:masterClrMapping/>
  </p:clrMapOvr>
  <p:transition spd="slow" advTm="6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6787A6B-BDC9-4859-90A1-C11F96D94E3C}" type="datetimeFigureOut">
              <a:rPr lang="es-ES" smtClean="0"/>
              <a:pPr/>
              <a:t>17/03/2016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6EF6957-6D8B-4389-B3C3-6EA490AFEB02}" type="slidenum">
              <a:rPr lang="es-ES" smtClean="0"/>
              <a:pPr/>
              <a:t>‹Nº›</a:t>
            </a:fld>
            <a:endParaRPr lang="es-ES"/>
          </a:p>
        </p:txBody>
      </p:sp>
    </p:spTree>
  </p:cSld>
  <p:clrMapOvr>
    <a:masterClrMapping/>
  </p:clrMapOvr>
  <p:transition spd="slow" advTm="6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87868" y="274639"/>
            <a:ext cx="2292787"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9508" y="274639"/>
            <a:ext cx="6708524"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6787A6B-BDC9-4859-90A1-C11F96D94E3C}" type="datetimeFigureOut">
              <a:rPr lang="es-ES" smtClean="0"/>
              <a:pPr/>
              <a:t>17/03/2016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6EF6957-6D8B-4389-B3C3-6EA490AFEB02}" type="slidenum">
              <a:rPr lang="es-ES" smtClean="0"/>
              <a:pPr/>
              <a:t>‹Nº›</a:t>
            </a:fld>
            <a:endParaRPr lang="es-ES"/>
          </a:p>
        </p:txBody>
      </p:sp>
    </p:spTree>
  </p:cSld>
  <p:clrMapOvr>
    <a:masterClrMapping/>
  </p:clrMapOvr>
  <p:transition spd="slow" advTm="6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64262" y="2130428"/>
            <a:ext cx="8661639"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28525" y="3886200"/>
            <a:ext cx="7133114"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9508" y="274638"/>
            <a:ext cx="9171147"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9508" y="1600201"/>
            <a:ext cx="9171147"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9508" y="6356351"/>
            <a:ext cx="2377705"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787A6B-BDC9-4859-90A1-C11F96D94E3C}" type="datetimeFigureOut">
              <a:rPr lang="es-ES" smtClean="0"/>
              <a:pPr/>
              <a:t>17/03/2016</a:t>
            </a:fld>
            <a:endParaRPr lang="es-ES"/>
          </a:p>
        </p:txBody>
      </p:sp>
      <p:sp>
        <p:nvSpPr>
          <p:cNvPr id="5" name="4 Marcador de pie de página"/>
          <p:cNvSpPr>
            <a:spLocks noGrp="1"/>
          </p:cNvSpPr>
          <p:nvPr>
            <p:ph type="ftr" sz="quarter" idx="3"/>
          </p:nvPr>
        </p:nvSpPr>
        <p:spPr>
          <a:xfrm>
            <a:off x="3481639" y="6356351"/>
            <a:ext cx="322688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302950" y="6356351"/>
            <a:ext cx="2377705"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EF6957-6D8B-4389-B3C3-6EA490AFEB02}"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9508" y="6245225"/>
            <a:ext cx="237770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hyperlink" Target="http://difundir.org/2016/03/14/10-cosas-que-probablemente-no-sabias-sobre-las-flatulencias-que-extrana-la-6/" TargetMode="Externa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5.wav"/><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audio" Target="../media/audio6.wav"/><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5.jpeg"/><Relationship Id="rId1" Type="http://schemas.openxmlformats.org/officeDocument/2006/relationships/slideLayout" Target="../slideLayouts/slideLayout7.xml"/><Relationship Id="rId5" Type="http://schemas.openxmlformats.org/officeDocument/2006/relationships/image" Target="../media/image48.gif"/><Relationship Id="rId4" Type="http://schemas.openxmlformats.org/officeDocument/2006/relationships/image" Target="../media/image47.jpeg"/></Relationships>
</file>

<file path=ppt/slides/_rels/slide45.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hyperlink" Target="https://vk.com/mispps" TargetMode="External"/><Relationship Id="rId3" Type="http://schemas.openxmlformats.org/officeDocument/2006/relationships/image" Target="../media/image49.png"/><Relationship Id="rId7" Type="http://schemas.openxmlformats.org/officeDocument/2006/relationships/hyperlink" Target="https://www.facebook.com/mispps" TargetMode="External"/><Relationship Id="rId12" Type="http://schemas.openxmlformats.org/officeDocument/2006/relationships/image" Target="../media/image5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1.png"/><Relationship Id="rId11" Type="http://schemas.openxmlformats.org/officeDocument/2006/relationships/hyperlink" Target="https://plus.google.com/+Mispps/" TargetMode="External"/><Relationship Id="rId5" Type="http://schemas.openxmlformats.org/officeDocument/2006/relationships/image" Target="../media/image50.png"/><Relationship Id="rId10" Type="http://schemas.openxmlformats.org/officeDocument/2006/relationships/image" Target="../media/image5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https://k60.kn3.net/taringa/B/1/7/0/1/4/RafaelRecarte/7C0.jpg"/>
          <p:cNvPicPr>
            <a:picLocks noChangeAspect="1" noChangeArrowheads="1"/>
          </p:cNvPicPr>
          <p:nvPr/>
        </p:nvPicPr>
        <p:blipFill>
          <a:blip r:embed="rId3"/>
          <a:srcRect/>
          <a:stretch>
            <a:fillRect/>
          </a:stretch>
        </p:blipFill>
        <p:spPr bwMode="auto">
          <a:xfrm>
            <a:off x="0" y="0"/>
            <a:ext cx="10234465" cy="6858000"/>
          </a:xfrm>
          <a:prstGeom prst="rect">
            <a:avLst/>
          </a:prstGeom>
          <a:noFill/>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schemeClr val="accent3">
                <a:shade val="45000"/>
                <a:satMod val="135000"/>
              </a:schemeClr>
              <a:prstClr val="white"/>
            </a:duotone>
          </a:blip>
          <a:srcRect/>
          <a:stretch>
            <a:fillRect/>
          </a:stretch>
        </p:blipFill>
        <p:spPr bwMode="auto">
          <a:xfrm>
            <a:off x="1" y="0"/>
            <a:ext cx="10190164"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90215" y="3390215"/>
            <a:ext cx="6858000" cy="77570"/>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6722378" y="3390215"/>
            <a:ext cx="6858000" cy="77570"/>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0" y="0"/>
            <a:ext cx="10190163"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0" y="6783312"/>
            <a:ext cx="10190163" cy="74688"/>
          </a:xfrm>
          <a:prstGeom prst="rect">
            <a:avLst/>
          </a:prstGeom>
          <a:noFill/>
          <a:ln w="9525">
            <a:noFill/>
            <a:miter lim="800000"/>
            <a:headEnd/>
            <a:tailEnd/>
          </a:ln>
        </p:spPr>
      </p:pic>
      <p:pic>
        <p:nvPicPr>
          <p:cNvPr id="155656" name="Picture 8"/>
          <p:cNvPicPr>
            <a:picLocks noChangeAspect="1" noChangeArrowheads="1"/>
          </p:cNvPicPr>
          <p:nvPr/>
        </p:nvPicPr>
        <p:blipFill>
          <a:blip r:embed="rId6" cstate="print"/>
          <a:srcRect/>
          <a:stretch>
            <a:fillRect/>
          </a:stretch>
        </p:blipFill>
        <p:spPr bwMode="auto">
          <a:xfrm>
            <a:off x="238798" y="285728"/>
            <a:ext cx="1142446" cy="723958"/>
          </a:xfrm>
          <a:prstGeom prst="rect">
            <a:avLst/>
          </a:prstGeom>
          <a:noFill/>
          <a:ln w="9525">
            <a:noFill/>
            <a:round/>
            <a:headEnd/>
            <a:tailEnd/>
          </a:ln>
          <a:effectLst/>
        </p:spPr>
      </p:pic>
      <p:sp>
        <p:nvSpPr>
          <p:cNvPr id="155661" name="Text Box 13"/>
          <p:cNvSpPr txBox="1">
            <a:spLocks noChangeArrowheads="1"/>
          </p:cNvSpPr>
          <p:nvPr/>
        </p:nvSpPr>
        <p:spPr bwMode="auto">
          <a:xfrm>
            <a:off x="398021" y="6286520"/>
            <a:ext cx="76811" cy="315372"/>
          </a:xfrm>
          <a:prstGeom prst="rect">
            <a:avLst/>
          </a:prstGeom>
          <a:noFill/>
          <a:ln w="9525">
            <a:solidFill>
              <a:srgbClr val="E31C07"/>
            </a:solidFill>
            <a:miter lim="800000"/>
            <a:headEnd/>
            <a:tailEnd/>
          </a:ln>
          <a:effectLst/>
        </p:spPr>
        <p:txBody>
          <a:bodyPr wrap="none" lIns="38002" tIns="19001" rIns="38002" bIns="19001">
            <a:spAutoFit/>
          </a:bodyPr>
          <a:lstStyle/>
          <a:p>
            <a:pPr defTabSz="918393"/>
            <a:endParaRPr lang="es-ES" b="1" i="1" dirty="0"/>
          </a:p>
        </p:txBody>
      </p:sp>
      <p:sp>
        <p:nvSpPr>
          <p:cNvPr id="155665" name="Rectangle 17"/>
          <p:cNvSpPr>
            <a:spLocks noChangeArrowheads="1"/>
          </p:cNvSpPr>
          <p:nvPr/>
        </p:nvSpPr>
        <p:spPr bwMode="auto">
          <a:xfrm>
            <a:off x="398020" y="5857892"/>
            <a:ext cx="129646" cy="315372"/>
          </a:xfrm>
          <a:prstGeom prst="rect">
            <a:avLst/>
          </a:prstGeom>
          <a:noFill/>
          <a:ln w="9525">
            <a:solidFill>
              <a:srgbClr val="E31C07"/>
            </a:solidFill>
            <a:miter lim="800000"/>
            <a:headEnd/>
            <a:tailEnd/>
          </a:ln>
          <a:effectLst/>
        </p:spPr>
        <p:txBody>
          <a:bodyPr wrap="none" lIns="38002" tIns="19001" rIns="38002" bIns="19001">
            <a:spAutoFit/>
          </a:bodyPr>
          <a:lstStyle/>
          <a:p>
            <a:pPr defTabSz="918393"/>
            <a:r>
              <a:rPr lang="fr-CA" dirty="0"/>
              <a:t> </a:t>
            </a:r>
            <a:endParaRPr lang="es-ES" b="1" i="1" dirty="0"/>
          </a:p>
        </p:txBody>
      </p:sp>
      <p:pic>
        <p:nvPicPr>
          <p:cNvPr id="155650" name="Picture 2" descr="CARA"/>
          <p:cNvPicPr>
            <a:picLocks noChangeAspect="1" noChangeArrowheads="1"/>
          </p:cNvPicPr>
          <p:nvPr/>
        </p:nvPicPr>
        <p:blipFill>
          <a:blip r:embed="rId7" cstate="email"/>
          <a:srcRect/>
          <a:stretch>
            <a:fillRect/>
          </a:stretch>
        </p:blipFill>
        <p:spPr bwMode="auto">
          <a:xfrm>
            <a:off x="398021" y="5715017"/>
            <a:ext cx="766876" cy="766985"/>
          </a:xfrm>
          <a:prstGeom prst="rect">
            <a:avLst/>
          </a:prstGeom>
          <a:noFill/>
          <a:ln w="38100">
            <a:solidFill>
              <a:srgbClr val="1CDEF8"/>
            </a:solidFill>
            <a:miter lim="800000"/>
            <a:headEnd/>
            <a:tailEnd/>
          </a:ln>
        </p:spPr>
      </p:pic>
      <p:sp>
        <p:nvSpPr>
          <p:cNvPr id="19" name="18 Rectángulo"/>
          <p:cNvSpPr/>
          <p:nvPr/>
        </p:nvSpPr>
        <p:spPr>
          <a:xfrm>
            <a:off x="4403565" y="2500307"/>
            <a:ext cx="3000242" cy="1200329"/>
          </a:xfrm>
          <a:prstGeom prst="rect">
            <a:avLst/>
          </a:prstGeom>
        </p:spPr>
        <p:txBody>
          <a:bodyPr wrap="square">
            <a:spAutoFit/>
          </a:bodyPr>
          <a:lstStyle/>
          <a:p>
            <a:pPr algn="ctr"/>
            <a:endParaRPr lang="es-ES" sz="72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594487" y="1000108"/>
            <a:ext cx="8996066" cy="4929222"/>
          </a:xfrm>
          <a:prstGeom prst="rect">
            <a:avLst/>
          </a:prstGeom>
        </p:spPr>
        <p:txBody>
          <a:bodyPr wrap="none" fromWordArt="1">
            <a:prstTxWarp prst="textPlain">
              <a:avLst>
                <a:gd name="adj" fmla="val 50000"/>
              </a:avLst>
            </a:prstTxWarp>
          </a:bodyPr>
          <a:lstStyle/>
          <a:p>
            <a:pPr algn="ctr"/>
            <a:r>
              <a:rPr lang="es-ES" sz="44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FLATULENCIAS</a:t>
            </a:r>
          </a:p>
          <a:p>
            <a:pPr algn="ctr"/>
            <a:r>
              <a:rPr lang="es-ES" sz="4400" kern="10" dirty="0" smtClean="0">
                <a:ln w="19050">
                  <a:solidFill>
                    <a:srgbClr val="0000FF"/>
                  </a:solidFill>
                  <a:round/>
                  <a:headEnd/>
                  <a:tailEnd/>
                </a:ln>
                <a:solidFill>
                  <a:srgbClr val="FFFF00"/>
                </a:solidFill>
                <a:effectLst>
                  <a:outerShdw dist="35921" dir="2700000" algn="ctr" rotWithShape="0">
                    <a:srgbClr val="990000"/>
                  </a:outerShdw>
                </a:effectLst>
                <a:latin typeface="Agency FB" pitchFamily="34" charset="0"/>
                <a:cs typeface="Arial" pitchFamily="34" charset="0"/>
              </a:rPr>
              <a:t>Cosas que</a:t>
            </a:r>
          </a:p>
          <a:p>
            <a:pPr algn="ctr"/>
            <a:r>
              <a:rPr lang="es-ES" sz="4400" kern="10" dirty="0" smtClean="0">
                <a:ln w="19050">
                  <a:solidFill>
                    <a:srgbClr val="0000FF"/>
                  </a:solidFill>
                  <a:round/>
                  <a:headEnd/>
                  <a:tailEnd/>
                </a:ln>
                <a:solidFill>
                  <a:srgbClr val="FFFF00"/>
                </a:solidFill>
                <a:effectLst>
                  <a:outerShdw dist="35921" dir="2700000" algn="ctr" rotWithShape="0">
                    <a:srgbClr val="990000"/>
                  </a:outerShdw>
                </a:effectLst>
                <a:latin typeface="Agency FB" pitchFamily="34" charset="0"/>
                <a:cs typeface="Arial" pitchFamily="34" charset="0"/>
              </a:rPr>
              <a:t>Probablemente</a:t>
            </a:r>
          </a:p>
          <a:p>
            <a:pPr algn="ctr"/>
            <a:r>
              <a:rPr lang="es-ES" sz="4400" kern="10" dirty="0" smtClean="0">
                <a:ln w="19050">
                  <a:solidFill>
                    <a:srgbClr val="0000FF"/>
                  </a:solidFill>
                  <a:round/>
                  <a:headEnd/>
                  <a:tailEnd/>
                </a:ln>
                <a:solidFill>
                  <a:srgbClr val="FFFF00"/>
                </a:solidFill>
                <a:effectLst>
                  <a:outerShdw dist="35921" dir="2700000" algn="ctr" rotWithShape="0">
                    <a:srgbClr val="990000"/>
                  </a:outerShdw>
                </a:effectLst>
                <a:latin typeface="Agency FB" pitchFamily="34" charset="0"/>
                <a:cs typeface="Arial" pitchFamily="34" charset="0"/>
              </a:rPr>
              <a:t>NO sabías</a:t>
            </a:r>
          </a:p>
          <a:p>
            <a:pPr algn="ctr"/>
            <a:r>
              <a:rPr lang="es-ES" sz="4400" kern="10" dirty="0" smtClean="0">
                <a:ln w="19050">
                  <a:solidFill>
                    <a:srgbClr val="0000FF"/>
                  </a:solidFill>
                  <a:round/>
                  <a:headEnd/>
                  <a:tailEnd/>
                </a:ln>
                <a:solidFill>
                  <a:srgbClr val="FFFF00"/>
                </a:solidFill>
                <a:effectLst>
                  <a:outerShdw dist="35921" dir="2700000" algn="ctr" rotWithShape="0">
                    <a:srgbClr val="990000"/>
                  </a:outerShdw>
                </a:effectLst>
                <a:latin typeface="Agency FB" pitchFamily="34" charset="0"/>
                <a:cs typeface="Arial" pitchFamily="34" charset="0"/>
              </a:rPr>
              <a:t>Sobre ellas</a:t>
            </a:r>
            <a:endParaRPr lang="es-ES" sz="4400" kern="10" dirty="0">
              <a:ln w="19050">
                <a:solidFill>
                  <a:srgbClr val="0000FF"/>
                </a:solidFill>
                <a:round/>
                <a:headEnd/>
                <a:tailEnd/>
              </a:ln>
              <a:solidFill>
                <a:srgbClr val="FFFF00"/>
              </a:solidFill>
              <a:effectLst>
                <a:outerShdw dist="35921" dir="2700000" algn="ctr" rotWithShape="0">
                  <a:srgbClr val="990000"/>
                </a:outerShdw>
              </a:effectLst>
              <a:latin typeface="Agency FB" pitchFamily="34" charset="0"/>
              <a:cs typeface="Arial" pitchFamily="34" charset="0"/>
            </a:endParaRPr>
          </a:p>
        </p:txBody>
      </p:sp>
      <p:sp>
        <p:nvSpPr>
          <p:cNvPr id="24" name="23 Rectángulo"/>
          <p:cNvSpPr/>
          <p:nvPr/>
        </p:nvSpPr>
        <p:spPr>
          <a:xfrm>
            <a:off x="1273744" y="6072206"/>
            <a:ext cx="1886862" cy="400110"/>
          </a:xfrm>
          <a:prstGeom prst="rect">
            <a:avLst/>
          </a:prstGeom>
        </p:spPr>
        <p:txBody>
          <a:bodyPr wrap="none">
            <a:spAutoFit/>
          </a:bodyPr>
          <a:lstStyle/>
          <a:p>
            <a:pPr algn="ctr">
              <a:defRPr/>
            </a:pPr>
            <a:r>
              <a:rPr lang="es-ES" sz="2000" b="1" kern="10" dirty="0" smtClean="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JOSE LUIS</a:t>
            </a:r>
            <a:endParaRPr lang="es-ES" sz="2000" b="1" kern="10" dirty="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endParaRPr>
          </a:p>
        </p:txBody>
      </p:sp>
      <p:sp>
        <p:nvSpPr>
          <p:cNvPr id="17" name="16 Rectángulo"/>
          <p:cNvSpPr/>
          <p:nvPr/>
        </p:nvSpPr>
        <p:spPr>
          <a:xfrm>
            <a:off x="2627134" y="3143248"/>
            <a:ext cx="5095082" cy="707886"/>
          </a:xfrm>
          <a:prstGeom prst="rect">
            <a:avLst/>
          </a:prstGeom>
        </p:spPr>
        <p:txBody>
          <a:bodyPr>
            <a:spAutoFit/>
          </a:bodyPr>
          <a:lstStyle/>
          <a:p>
            <a:pPr algn="ctr"/>
            <a:endParaRPr lang="es-ES" sz="4000" b="1" dirty="0" smtClean="0">
              <a:latin typeface="Arial Black" pitchFamily="34" charset="0"/>
            </a:endParaRPr>
          </a:p>
        </p:txBody>
      </p:sp>
    </p:spTree>
  </p:cSld>
  <p:clrMapOvr>
    <a:masterClrMapping/>
  </p:clrMapOvr>
  <p:transition spd="slow" advTm="15000">
    <p:zoom/>
    <p:sndAc>
      <p:stSnd>
        <p:snd r:embed="rId2" name="z-los pekenikes - arena calient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par>
                          <p:cTn id="19" fill="hold">
                            <p:stCondLst>
                              <p:cond delay="4000"/>
                            </p:stCondLst>
                            <p:childTnLst>
                              <p:par>
                                <p:cTn id="20" presetID="4" presetClass="exit" presetSubtype="32" fill="hold" nodeType="afterEffect">
                                  <p:stCondLst>
                                    <p:cond delay="0"/>
                                  </p:stCondLst>
                                  <p:childTnLst>
                                    <p:animEffect transition="out" filter="box(out)">
                                      <p:cBhvr>
                                        <p:cTn id="21" dur="5000"/>
                                        <p:tgtEl>
                                          <p:spTgt spid="25"/>
                                        </p:tgtEl>
                                      </p:cBhvr>
                                    </p:animEffect>
                                    <p:set>
                                      <p:cBhvr>
                                        <p:cTn id="22" dur="1" fill="hold">
                                          <p:stCondLst>
                                            <p:cond delay="4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309131" y="3071810"/>
            <a:ext cx="5572784" cy="2862322"/>
          </a:xfrm>
          <a:prstGeom prst="rect">
            <a:avLst/>
          </a:prstGeom>
        </p:spPr>
        <p:txBody>
          <a:bodyPr wrap="square">
            <a:spAutoFit/>
          </a:bodyPr>
          <a:lstStyle/>
          <a:p>
            <a:r>
              <a:rPr lang="es-ES" sz="3600" b="1" dirty="0">
                <a:latin typeface="Agency FB" pitchFamily="34" charset="0"/>
              </a:rPr>
              <a:t>Descubre </a:t>
            </a:r>
            <a:r>
              <a:rPr lang="es-ES" sz="3600" b="1" dirty="0" smtClean="0">
                <a:latin typeface="Agency FB" pitchFamily="34" charset="0"/>
              </a:rPr>
              <a:t>cosas </a:t>
            </a:r>
            <a:r>
              <a:rPr lang="es-ES" sz="3600" b="1" dirty="0">
                <a:latin typeface="Agency FB" pitchFamily="34" charset="0"/>
              </a:rPr>
              <a:t>que probablemente no sabías de las flatulencias. Por ejemplo, ¿has oído hablar del horno </a:t>
            </a:r>
            <a:r>
              <a:rPr lang="es-ES" sz="3600" b="1" dirty="0" smtClean="0">
                <a:latin typeface="Agency FB" pitchFamily="34" charset="0"/>
              </a:rPr>
              <a:t>holandés.</a:t>
            </a:r>
            <a:endParaRPr lang="es-ES" sz="3600" b="1" dirty="0" smtClean="0">
              <a:latin typeface="Agency FB" pitchFamily="34" charset="0"/>
            </a:endParaRPr>
          </a:p>
          <a:p>
            <a:endParaRPr lang="es-ES" dirty="0" smtClean="0"/>
          </a:p>
          <a:p>
            <a:endParaRPr lang="es-ES" dirty="0"/>
          </a:p>
        </p:txBody>
      </p:sp>
      <p:pic>
        <p:nvPicPr>
          <p:cNvPr id="4" name="Picture 4" descr="http://33.media.tumblr.com/48b03f9658bd47dc5715f8d43ce68e0d/tumblr_nftqun4zIX1sb5osho1_500.gif"/>
          <p:cNvPicPr>
            <a:picLocks noChangeAspect="1" noChangeArrowheads="1" noCrop="1"/>
          </p:cNvPicPr>
          <p:nvPr/>
        </p:nvPicPr>
        <p:blipFill>
          <a:blip r:embed="rId2"/>
          <a:srcRect/>
          <a:stretch>
            <a:fillRect/>
          </a:stretch>
        </p:blipFill>
        <p:spPr bwMode="auto">
          <a:xfrm>
            <a:off x="0" y="0"/>
            <a:ext cx="10190163" cy="6858000"/>
          </a:xfrm>
          <a:prstGeom prst="rect">
            <a:avLst/>
          </a:prstGeom>
          <a:noFill/>
        </p:spPr>
      </p:pic>
    </p:spTree>
  </p:cSld>
  <p:clrMapOvr>
    <a:masterClrMapping/>
  </p:clrMapOvr>
  <p:transition spd="slow" advTm="1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afterEffect">
                                  <p:stCondLst>
                                    <p:cond delay="0"/>
                                  </p:stCondLst>
                                  <p:childTnLst>
                                    <p:animEffect transition="out" filter="box(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18 Rectángulo"/>
          <p:cNvSpPr/>
          <p:nvPr/>
        </p:nvSpPr>
        <p:spPr>
          <a:xfrm>
            <a:off x="4403565" y="2500307"/>
            <a:ext cx="3000242" cy="1200329"/>
          </a:xfrm>
          <a:prstGeom prst="rect">
            <a:avLst/>
          </a:prstGeom>
        </p:spPr>
        <p:txBody>
          <a:bodyPr wrap="square">
            <a:spAutoFit/>
          </a:bodyPr>
          <a:lstStyle/>
          <a:p>
            <a:pPr algn="ctr"/>
            <a:endParaRPr lang="es-ES" sz="72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477632" y="285728"/>
            <a:ext cx="2706781" cy="1142984"/>
          </a:xfrm>
          <a:prstGeom prst="rect">
            <a:avLst/>
          </a:prstGeom>
        </p:spPr>
        <p:txBody>
          <a:bodyPr wrap="none" fromWordArt="1">
            <a:prstTxWarp prst="textPlain">
              <a:avLst>
                <a:gd name="adj" fmla="val 50000"/>
              </a:avLst>
            </a:prstTxWarp>
          </a:bodyPr>
          <a:lstStyle/>
          <a:p>
            <a:pPr algn="ctr"/>
            <a:r>
              <a:rPr lang="es-ES" sz="4400" kern="10" dirty="0" smtClean="0">
                <a:ln w="19050">
                  <a:solidFill>
                    <a:srgbClr val="0000FF"/>
                  </a:solidFill>
                  <a:round/>
                  <a:headEnd/>
                  <a:tailEnd/>
                </a:ln>
                <a:solidFill>
                  <a:srgbClr val="FFFF00"/>
                </a:solidFill>
                <a:latin typeface="Rockwell Extra Bold" pitchFamily="18" charset="0"/>
              </a:rPr>
              <a:t>Diez  pedos </a:t>
            </a:r>
          </a:p>
          <a:p>
            <a:pPr algn="ctr"/>
            <a:r>
              <a:rPr lang="es-ES" sz="4400" kern="10" dirty="0" smtClean="0">
                <a:ln w="19050">
                  <a:solidFill>
                    <a:srgbClr val="0000FF"/>
                  </a:solidFill>
                  <a:round/>
                  <a:headEnd/>
                  <a:tailEnd/>
                </a:ln>
                <a:solidFill>
                  <a:srgbClr val="FFFF00"/>
                </a:solidFill>
                <a:latin typeface="Rockwell Extra Bold" pitchFamily="18" charset="0"/>
              </a:rPr>
              <a:t>por  persona</a:t>
            </a:r>
            <a:endParaRPr lang="es-ES" sz="4400" kern="10" dirty="0">
              <a:ln w="19050">
                <a:solidFill>
                  <a:srgbClr val="0000FF"/>
                </a:solidFill>
                <a:round/>
                <a:headEnd/>
                <a:tailEnd/>
              </a:ln>
              <a:solidFill>
                <a:srgbClr val="FFFF00"/>
              </a:solidFill>
              <a:latin typeface="Rockwell Extra Bold" pitchFamily="18" charset="0"/>
            </a:endParaRPr>
          </a:p>
        </p:txBody>
      </p:sp>
      <p:sp>
        <p:nvSpPr>
          <p:cNvPr id="17" name="16 Rectángulo"/>
          <p:cNvSpPr/>
          <p:nvPr/>
        </p:nvSpPr>
        <p:spPr>
          <a:xfrm>
            <a:off x="2627134" y="3143248"/>
            <a:ext cx="5095082" cy="707886"/>
          </a:xfrm>
          <a:prstGeom prst="rect">
            <a:avLst/>
          </a:prstGeom>
        </p:spPr>
        <p:txBody>
          <a:bodyPr>
            <a:spAutoFit/>
          </a:bodyPr>
          <a:lstStyle/>
          <a:p>
            <a:pPr algn="ctr"/>
            <a:endParaRPr lang="es-ES" sz="4000" b="1" dirty="0" smtClean="0">
              <a:latin typeface="Arial Black" pitchFamily="34" charset="0"/>
            </a:endParaRPr>
          </a:p>
        </p:txBody>
      </p:sp>
      <p:pic>
        <p:nvPicPr>
          <p:cNvPr id="20" name="Picture 2" descr="a"/>
          <p:cNvPicPr>
            <a:picLocks noChangeAspect="1" noChangeArrowheads="1"/>
          </p:cNvPicPr>
          <p:nvPr/>
        </p:nvPicPr>
        <p:blipFill>
          <a:blip r:embed="rId2"/>
          <a:srcRect l="22024" t="6250" r="22130" b="4166"/>
          <a:stretch>
            <a:fillRect/>
          </a:stretch>
        </p:blipFill>
        <p:spPr bwMode="auto">
          <a:xfrm>
            <a:off x="2865968" y="428604"/>
            <a:ext cx="5652396" cy="6143668"/>
          </a:xfrm>
          <a:prstGeom prst="flowChartConnector">
            <a:avLst/>
          </a:prstGeom>
          <a:noFill/>
        </p:spPr>
      </p:pic>
    </p:spTree>
  </p:cSld>
  <p:clrMapOvr>
    <a:masterClrMapping/>
  </p:clrMapOvr>
  <p:transition spd="slow" advTm="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706745" y="1928802"/>
            <a:ext cx="6766935" cy="3785652"/>
          </a:xfrm>
          <a:prstGeom prst="rect">
            <a:avLst/>
          </a:prstGeom>
        </p:spPr>
        <p:txBody>
          <a:bodyPr wrap="square">
            <a:spAutoFit/>
          </a:bodyPr>
          <a:lstStyle/>
          <a:p>
            <a:r>
              <a:rPr lang="es-ES" sz="2400" b="1" dirty="0">
                <a:latin typeface="Agency FB" pitchFamily="34" charset="0"/>
              </a:rPr>
              <a:t>‘Quien lo huele, debajo lo tiene”. Seguro que lo has escuchado en más de una ocasión, después de que un sospechoso olor acapare por completo la estancia, ya sea en el salón de casa, en clase o incluso en un bar con amigos. Salvo ese típico amigo con muy poca vergüenza, que todos tenemos en nuestro grupo, nadie suele reconocer su autoría. Sin embargo, las flatulencias son inevitables y al cabo del día, tanto tú como él/ella se </a:t>
            </a:r>
            <a:r>
              <a:rPr lang="es-ES" sz="2400" b="1" dirty="0" smtClean="0">
                <a:latin typeface="Agency FB" pitchFamily="34" charset="0"/>
              </a:rPr>
              <a:t>tira alrededor </a:t>
            </a:r>
            <a:r>
              <a:rPr lang="es-ES" sz="2400" b="1" dirty="0">
                <a:latin typeface="Agency FB" pitchFamily="34" charset="0"/>
              </a:rPr>
              <a:t>de diez pedos. Eso, llevado a términos anuales, nos haría hablar de una cifra superior a las 3.000 ventosidades.</a:t>
            </a:r>
          </a:p>
        </p:txBody>
      </p:sp>
      <p:pic>
        <p:nvPicPr>
          <p:cNvPr id="3" name="Picture 2" descr="imagenes"/>
          <p:cNvPicPr>
            <a:picLocks noChangeAspect="1" noChangeArrowheads="1" noCrop="1"/>
          </p:cNvPicPr>
          <p:nvPr/>
        </p:nvPicPr>
        <p:blipFill>
          <a:blip r:embed="rId2"/>
          <a:srcRect/>
          <a:stretch>
            <a:fillRect/>
          </a:stretch>
        </p:blipFill>
        <p:spPr bwMode="auto">
          <a:xfrm>
            <a:off x="0" y="0"/>
            <a:ext cx="10190163" cy="7215214"/>
          </a:xfrm>
          <a:prstGeom prst="rect">
            <a:avLst/>
          </a:prstGeom>
          <a:noFill/>
        </p:spPr>
      </p:pic>
    </p:spTree>
  </p:cSld>
  <p:clrMapOvr>
    <a:masterClrMapping/>
  </p:clrMapOvr>
  <p:transition spd="slow" advTm="4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afterEffect">
                                  <p:stCondLst>
                                    <p:cond delay="0"/>
                                  </p:stCondLst>
                                  <p:childTnLst>
                                    <p:animEffect transition="out" filter="strips(downLef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http://www.gentiuno.com/gt1media/2015/06/Cara-de-asco.jpg"/>
          <p:cNvPicPr>
            <a:picLocks noChangeAspect="1" noChangeArrowheads="1"/>
          </p:cNvPicPr>
          <p:nvPr/>
        </p:nvPicPr>
        <p:blipFill>
          <a:blip r:embed="rId2"/>
          <a:srcRect/>
          <a:stretch>
            <a:fillRect/>
          </a:stretch>
        </p:blipFill>
        <p:spPr bwMode="auto">
          <a:xfrm>
            <a:off x="0" y="0"/>
            <a:ext cx="10339676" cy="7143776"/>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http://www.pagina12.com.ar/fotos/20150715/notas/na07fo01.jpg"/>
          <p:cNvPicPr>
            <a:picLocks noChangeAspect="1" noChangeArrowheads="1"/>
          </p:cNvPicPr>
          <p:nvPr/>
        </p:nvPicPr>
        <p:blipFill>
          <a:blip r:embed="rId2"/>
          <a:srcRect/>
          <a:stretch>
            <a:fillRect/>
          </a:stretch>
        </p:blipFill>
        <p:spPr bwMode="auto">
          <a:xfrm>
            <a:off x="-1" y="-1"/>
            <a:ext cx="10190164" cy="6907501"/>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nes"/>
          <p:cNvPicPr>
            <a:picLocks noChangeAspect="1" noChangeArrowheads="1" noCrop="1"/>
          </p:cNvPicPr>
          <p:nvPr/>
        </p:nvPicPr>
        <p:blipFill>
          <a:blip r:embed="rId2"/>
          <a:srcRect/>
          <a:stretch>
            <a:fillRect/>
          </a:stretch>
        </p:blipFill>
        <p:spPr bwMode="auto">
          <a:xfrm>
            <a:off x="0" y="0"/>
            <a:ext cx="10190163" cy="7215214"/>
          </a:xfrm>
          <a:prstGeom prst="rect">
            <a:avLst/>
          </a:prstGeom>
          <a:noFill/>
        </p:spPr>
      </p:pic>
      <p:pic>
        <p:nvPicPr>
          <p:cNvPr id="3" name="Picture 2" descr="http://csimg.ciao.com/srvprd/ES/1179975/T/210x210/C/FFFFFF/url/product.jpg"/>
          <p:cNvPicPr>
            <a:picLocks noChangeAspect="1" noChangeArrowheads="1"/>
          </p:cNvPicPr>
          <p:nvPr/>
        </p:nvPicPr>
        <p:blipFill>
          <a:blip r:embed="rId3"/>
          <a:srcRect l="2247" t="14607" r="2247" b="14606"/>
          <a:stretch>
            <a:fillRect/>
          </a:stretch>
        </p:blipFill>
        <p:spPr bwMode="auto">
          <a:xfrm>
            <a:off x="1751411" y="1285860"/>
            <a:ext cx="6766952" cy="4500594"/>
          </a:xfrm>
          <a:prstGeom prst="rect">
            <a:avLst/>
          </a:prstGeom>
          <a:noFill/>
        </p:spPr>
      </p:pic>
    </p:spTree>
  </p:cSld>
  <p:clrMapOvr>
    <a:masterClrMapping/>
  </p:clrMapOvr>
  <p:transition spd="slow" advTm="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afterEffect">
                                  <p:stCondLst>
                                    <p:cond delay="0"/>
                                  </p:stCondLst>
                                  <p:childTnLst>
                                    <p:animEffect transition="out" filter="strips(down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http://thumbs.dreamstime.com/t/disgusted-man-smth-stinks-closeup-side-view-portrait-young-disgust-his-face-pinches-his-nose-something-very-bad-smell-37955241.jpg"/>
          <p:cNvPicPr>
            <a:picLocks noChangeAspect="1" noChangeArrowheads="1"/>
          </p:cNvPicPr>
          <p:nvPr/>
        </p:nvPicPr>
        <p:blipFill>
          <a:blip r:embed="rId2"/>
          <a:srcRect/>
          <a:stretch>
            <a:fillRect/>
          </a:stretch>
        </p:blipFill>
        <p:spPr bwMode="auto">
          <a:xfrm>
            <a:off x="0" y="0"/>
            <a:ext cx="10286994"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b"/>
          <p:cNvPicPr>
            <a:picLocks noChangeAspect="1" noChangeArrowheads="1"/>
          </p:cNvPicPr>
          <p:nvPr/>
        </p:nvPicPr>
        <p:blipFill>
          <a:blip r:embed="rId2"/>
          <a:srcRect/>
          <a:stretch>
            <a:fillRect/>
          </a:stretch>
        </p:blipFill>
        <p:spPr bwMode="auto">
          <a:xfrm>
            <a:off x="0" y="0"/>
            <a:ext cx="10986311" cy="6858000"/>
          </a:xfrm>
          <a:prstGeom prst="rect">
            <a:avLst/>
          </a:prstGeom>
          <a:noFill/>
        </p:spPr>
      </p:pic>
      <p:sp>
        <p:nvSpPr>
          <p:cNvPr id="19" name="18 Rectángulo"/>
          <p:cNvSpPr/>
          <p:nvPr/>
        </p:nvSpPr>
        <p:spPr>
          <a:xfrm>
            <a:off x="4403565" y="2500307"/>
            <a:ext cx="3000242" cy="1200329"/>
          </a:xfrm>
          <a:prstGeom prst="rect">
            <a:avLst/>
          </a:prstGeom>
        </p:spPr>
        <p:txBody>
          <a:bodyPr wrap="square">
            <a:spAutoFit/>
          </a:bodyPr>
          <a:lstStyle/>
          <a:p>
            <a:pPr algn="ctr"/>
            <a:endParaRPr lang="es-ES" sz="72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398020" y="428604"/>
            <a:ext cx="2706781" cy="1428712"/>
          </a:xfrm>
          <a:prstGeom prst="rect">
            <a:avLst/>
          </a:prstGeom>
        </p:spPr>
        <p:txBody>
          <a:bodyPr wrap="none" fromWordArt="1">
            <a:prstTxWarp prst="textPlain">
              <a:avLst>
                <a:gd name="adj" fmla="val 50000"/>
              </a:avLst>
            </a:prstTxWarp>
          </a:bodyPr>
          <a:lstStyle/>
          <a:p>
            <a:pPr algn="ctr"/>
            <a:r>
              <a:rPr lang="es-ES" sz="4400" kern="10" dirty="0" smtClean="0">
                <a:ln w="19050">
                  <a:solidFill>
                    <a:srgbClr val="0000FF"/>
                  </a:solidFill>
                  <a:round/>
                  <a:headEnd/>
                  <a:tailEnd/>
                </a:ln>
                <a:solidFill>
                  <a:srgbClr val="FFFF00"/>
                </a:solidFill>
                <a:latin typeface="Rockwell Extra Bold" pitchFamily="18" charset="0"/>
              </a:rPr>
              <a:t>Dime en que</a:t>
            </a:r>
          </a:p>
          <a:p>
            <a:pPr algn="ctr"/>
            <a:r>
              <a:rPr lang="es-ES" sz="4400" kern="10" dirty="0" smtClean="0">
                <a:ln w="19050">
                  <a:solidFill>
                    <a:srgbClr val="0000FF"/>
                  </a:solidFill>
                  <a:round/>
                  <a:headEnd/>
                  <a:tailEnd/>
                </a:ln>
                <a:solidFill>
                  <a:srgbClr val="FFFF00"/>
                </a:solidFill>
                <a:latin typeface="Rockwell Extra Bold" pitchFamily="18" charset="0"/>
              </a:rPr>
              <a:t>Ciudad vives y</a:t>
            </a:r>
          </a:p>
          <a:p>
            <a:pPr algn="ctr"/>
            <a:r>
              <a:rPr lang="es-ES" sz="4400" kern="10" dirty="0" smtClean="0">
                <a:ln w="19050">
                  <a:solidFill>
                    <a:srgbClr val="0000FF"/>
                  </a:solidFill>
                  <a:round/>
                  <a:headEnd/>
                  <a:tailEnd/>
                </a:ln>
                <a:solidFill>
                  <a:srgbClr val="FFFF00"/>
                </a:solidFill>
                <a:latin typeface="Rockwell Extra Bold" pitchFamily="18" charset="0"/>
              </a:rPr>
              <a:t> te diré cuantos</a:t>
            </a:r>
          </a:p>
          <a:p>
            <a:pPr algn="ctr"/>
            <a:r>
              <a:rPr lang="es-ES" sz="4400" kern="10" dirty="0" smtClean="0">
                <a:ln w="19050">
                  <a:solidFill>
                    <a:srgbClr val="0000FF"/>
                  </a:solidFill>
                  <a:round/>
                  <a:headEnd/>
                  <a:tailEnd/>
                </a:ln>
                <a:solidFill>
                  <a:srgbClr val="FFFF00"/>
                </a:solidFill>
                <a:latin typeface="Rockwell Extra Bold" pitchFamily="18" charset="0"/>
              </a:rPr>
              <a:t>Pedos Te tiras</a:t>
            </a:r>
            <a:endParaRPr lang="es-ES" sz="4400" kern="10" dirty="0">
              <a:ln w="19050">
                <a:solidFill>
                  <a:srgbClr val="0000FF"/>
                </a:solidFill>
                <a:round/>
                <a:headEnd/>
                <a:tailEnd/>
              </a:ln>
              <a:solidFill>
                <a:srgbClr val="FFFF00"/>
              </a:solidFill>
              <a:latin typeface="Rockwell Extra Bold" pitchFamily="18" charset="0"/>
            </a:endParaRPr>
          </a:p>
        </p:txBody>
      </p:sp>
      <p:sp>
        <p:nvSpPr>
          <p:cNvPr id="17" name="16 Rectángulo"/>
          <p:cNvSpPr/>
          <p:nvPr/>
        </p:nvSpPr>
        <p:spPr>
          <a:xfrm>
            <a:off x="2627134" y="3143248"/>
            <a:ext cx="5095082" cy="707886"/>
          </a:xfrm>
          <a:prstGeom prst="rect">
            <a:avLst/>
          </a:prstGeom>
        </p:spPr>
        <p:txBody>
          <a:bodyPr>
            <a:spAutoFit/>
          </a:bodyPr>
          <a:lstStyle/>
          <a:p>
            <a:pPr algn="ctr"/>
            <a:endParaRPr lang="es-ES" sz="4000" b="1" dirty="0" smtClean="0">
              <a:latin typeface="Arial Black" pitchFamily="34" charset="0"/>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706745" y="1071547"/>
            <a:ext cx="6846546" cy="4524315"/>
          </a:xfrm>
          <a:prstGeom prst="rect">
            <a:avLst/>
          </a:prstGeom>
        </p:spPr>
        <p:txBody>
          <a:bodyPr wrap="square">
            <a:spAutoFit/>
          </a:bodyPr>
          <a:lstStyle/>
          <a:p>
            <a:r>
              <a:rPr lang="es-ES" sz="2400" b="1" dirty="0">
                <a:latin typeface="Agency FB" pitchFamily="34" charset="0"/>
              </a:rPr>
              <a:t>Aunque pueda parecer extraño, tu ciudad también determina el número de ventosidades que expulsas a lo largo del día. Por ejemplo, no es lo mismo que vivas en Madrid que lo hagas en Valencia. ¿Por qué? Distintos estudios han demostrado que a mayor nivel de altitud, mayor número de flatulencias.</a:t>
            </a:r>
          </a:p>
          <a:p>
            <a:r>
              <a:rPr lang="es-ES" sz="2400" b="1" dirty="0">
                <a:latin typeface="Agency FB" pitchFamily="34" charset="0"/>
              </a:rPr>
              <a:t>Por ejemplo, una persona sana que reside en una localidad costera puede llegar a tirarse alrededor de 10-15 pedos al día, mientras que en Madrid -que se encuentra a 646 metros sobre el nivel del mar- tendríamos que sumar alguna que otra ventosidad más a las 24 horas. ¿Y en </a:t>
            </a:r>
            <a:r>
              <a:rPr lang="es-ES" sz="2400" b="1" dirty="0" err="1">
                <a:latin typeface="Agency FB" pitchFamily="34" charset="0"/>
              </a:rPr>
              <a:t>Guadalix</a:t>
            </a:r>
            <a:r>
              <a:rPr lang="es-ES" sz="2400" b="1" dirty="0">
                <a:latin typeface="Agency FB" pitchFamily="34" charset="0"/>
              </a:rPr>
              <a:t> de la Sierra? A </a:t>
            </a:r>
            <a:r>
              <a:rPr lang="es-ES" sz="2400" b="1" dirty="0" err="1">
                <a:latin typeface="Agency FB" pitchFamily="34" charset="0"/>
              </a:rPr>
              <a:t>Niedziela</a:t>
            </a:r>
            <a:r>
              <a:rPr lang="es-ES" sz="2400" b="1" dirty="0">
                <a:latin typeface="Agency FB" pitchFamily="34" charset="0"/>
              </a:rPr>
              <a:t> le dio mucha vergüenza reconocer que se había tirado un pedo durante su paso por ‘Gran Hermano 16′.</a:t>
            </a:r>
          </a:p>
        </p:txBody>
      </p:sp>
      <p:pic>
        <p:nvPicPr>
          <p:cNvPr id="3" name="Picture 2" descr="flasheros"/>
          <p:cNvPicPr>
            <a:picLocks noChangeAspect="1" noChangeArrowheads="1" noCrop="1"/>
          </p:cNvPicPr>
          <p:nvPr/>
        </p:nvPicPr>
        <p:blipFill>
          <a:blip r:embed="rId3"/>
          <a:srcRect/>
          <a:stretch>
            <a:fillRect/>
          </a:stretch>
        </p:blipFill>
        <p:spPr bwMode="auto">
          <a:xfrm>
            <a:off x="0" y="0"/>
            <a:ext cx="10190163" cy="6858000"/>
          </a:xfrm>
          <a:prstGeom prst="rect">
            <a:avLst/>
          </a:prstGeom>
          <a:noFill/>
        </p:spPr>
      </p:pic>
    </p:spTree>
  </p:cSld>
  <p:clrMapOvr>
    <a:masterClrMapping/>
  </p:clrMapOvr>
  <p:transition spd="slow" advTm="50000">
    <p:zoom/>
    <p:sndAc>
      <p:stSnd>
        <p:snd r:embed="rId2" name="los pequeniques - recuerdos de la alhambra(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afterEffect">
                                  <p:stCondLst>
                                    <p:cond delay="0"/>
                                  </p:stCondLst>
                                  <p:childTnLst>
                                    <p:animEffect transition="out" filter="wedge">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5www.ecestaticos.com/imagestatic/clipping/ea5/7bd/bed/ea57bdbed481cd57a6264e3f403bc855/un-medidor-de-pedos-y-ventosidades-para-jueces-y-fiscales.jpg?mtime=1449763077"/>
          <p:cNvPicPr>
            <a:picLocks noChangeAspect="1" noChangeArrowheads="1"/>
          </p:cNvPicPr>
          <p:nvPr/>
        </p:nvPicPr>
        <p:blipFill>
          <a:blip r:embed="rId2"/>
          <a:srcRect/>
          <a:stretch>
            <a:fillRect/>
          </a:stretch>
        </p:blipFill>
        <p:spPr bwMode="auto">
          <a:xfrm>
            <a:off x="-1831093" y="0"/>
            <a:ext cx="12021256"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http://fotos00.diarioinformacion.com/2016/02/24/646x260/por-que-los-pedos-huelen-tan-mal.jpg"/>
          <p:cNvPicPr>
            <a:picLocks noChangeAspect="1" noChangeArrowheads="1"/>
          </p:cNvPicPr>
          <p:nvPr/>
        </p:nvPicPr>
        <p:blipFill>
          <a:blip r:embed="rId2"/>
          <a:srcRect/>
          <a:stretch>
            <a:fillRect/>
          </a:stretch>
        </p:blipFill>
        <p:spPr bwMode="auto">
          <a:xfrm>
            <a:off x="0" y="0"/>
            <a:ext cx="10310976"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
          <p:cNvPicPr>
            <a:picLocks noChangeAspect="1" noChangeArrowheads="1"/>
          </p:cNvPicPr>
          <p:nvPr/>
        </p:nvPicPr>
        <p:blipFill>
          <a:blip r:embed="rId2"/>
          <a:srcRect/>
          <a:stretch>
            <a:fillRect/>
          </a:stretch>
        </p:blipFill>
        <p:spPr bwMode="auto">
          <a:xfrm>
            <a:off x="-11514" y="0"/>
            <a:ext cx="10201677" cy="6867770"/>
          </a:xfrm>
          <a:prstGeom prst="rect">
            <a:avLst/>
          </a:prstGeom>
          <a:noFill/>
        </p:spPr>
      </p:pic>
      <p:sp>
        <p:nvSpPr>
          <p:cNvPr id="19" name="18 Rectángulo"/>
          <p:cNvSpPr/>
          <p:nvPr/>
        </p:nvSpPr>
        <p:spPr>
          <a:xfrm>
            <a:off x="4403565" y="2500307"/>
            <a:ext cx="3000242" cy="1200329"/>
          </a:xfrm>
          <a:prstGeom prst="rect">
            <a:avLst/>
          </a:prstGeom>
        </p:spPr>
        <p:txBody>
          <a:bodyPr wrap="square">
            <a:spAutoFit/>
          </a:bodyPr>
          <a:lstStyle/>
          <a:p>
            <a:pPr algn="ctr"/>
            <a:endParaRPr lang="es-ES" sz="72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3952073" y="285728"/>
            <a:ext cx="3357586" cy="1285860"/>
          </a:xfrm>
          <a:prstGeom prst="rect">
            <a:avLst/>
          </a:prstGeom>
        </p:spPr>
        <p:txBody>
          <a:bodyPr wrap="none" fromWordArt="1">
            <a:prstTxWarp prst="textPlain">
              <a:avLst>
                <a:gd name="adj" fmla="val 50000"/>
              </a:avLst>
            </a:prstTxWarp>
          </a:bodyPr>
          <a:lstStyle/>
          <a:p>
            <a:pPr algn="ctr"/>
            <a:r>
              <a:rPr lang="es-ES" sz="4400" kern="10" dirty="0" smtClean="0">
                <a:ln w="19050">
                  <a:solidFill>
                    <a:srgbClr val="0000FF"/>
                  </a:solidFill>
                  <a:round/>
                  <a:headEnd/>
                  <a:tailEnd/>
                </a:ln>
                <a:solidFill>
                  <a:srgbClr val="FFFF00"/>
                </a:solidFill>
                <a:latin typeface="Rockwell Extra Bold" pitchFamily="18" charset="0"/>
              </a:rPr>
              <a:t>Aquí no hay </a:t>
            </a:r>
          </a:p>
          <a:p>
            <a:pPr algn="ctr"/>
            <a:r>
              <a:rPr lang="es-ES" sz="4400" kern="10" dirty="0" smtClean="0">
                <a:ln w="19050">
                  <a:solidFill>
                    <a:srgbClr val="0000FF"/>
                  </a:solidFill>
                  <a:round/>
                  <a:headEnd/>
                  <a:tailEnd/>
                </a:ln>
                <a:solidFill>
                  <a:srgbClr val="FFFF00"/>
                </a:solidFill>
                <a:latin typeface="Rockwell Extra Bold" pitchFamily="18" charset="0"/>
              </a:rPr>
              <a:t>distinción </a:t>
            </a:r>
          </a:p>
          <a:p>
            <a:pPr algn="ctr"/>
            <a:r>
              <a:rPr lang="es-ES" sz="4400" kern="10" dirty="0" smtClean="0">
                <a:ln w="19050">
                  <a:solidFill>
                    <a:srgbClr val="0000FF"/>
                  </a:solidFill>
                  <a:round/>
                  <a:headEnd/>
                  <a:tailEnd/>
                </a:ln>
                <a:solidFill>
                  <a:srgbClr val="FFFF00"/>
                </a:solidFill>
                <a:latin typeface="Rockwell Extra Bold" pitchFamily="18" charset="0"/>
              </a:rPr>
              <a:t>de géneros</a:t>
            </a:r>
            <a:endParaRPr lang="es-ES" sz="4400" kern="10" dirty="0">
              <a:ln w="19050">
                <a:solidFill>
                  <a:srgbClr val="0000FF"/>
                </a:solidFill>
                <a:round/>
                <a:headEnd/>
                <a:tailEnd/>
              </a:ln>
              <a:solidFill>
                <a:srgbClr val="FFFF00"/>
              </a:solidFill>
              <a:latin typeface="Rockwell Extra Bold" pitchFamily="18" charset="0"/>
            </a:endParaRPr>
          </a:p>
        </p:txBody>
      </p:sp>
      <p:sp>
        <p:nvSpPr>
          <p:cNvPr id="17" name="16 Rectángulo"/>
          <p:cNvSpPr/>
          <p:nvPr/>
        </p:nvSpPr>
        <p:spPr>
          <a:xfrm>
            <a:off x="2627134" y="3143248"/>
            <a:ext cx="5095082" cy="707886"/>
          </a:xfrm>
          <a:prstGeom prst="rect">
            <a:avLst/>
          </a:prstGeom>
        </p:spPr>
        <p:txBody>
          <a:bodyPr>
            <a:spAutoFit/>
          </a:bodyPr>
          <a:lstStyle/>
          <a:p>
            <a:pPr algn="ctr"/>
            <a:endParaRPr lang="es-ES" sz="4000" b="1" dirty="0" smtClean="0">
              <a:latin typeface="Arial Black" pitchFamily="34" charset="0"/>
            </a:endParaRPr>
          </a:p>
        </p:txBody>
      </p:sp>
    </p:spTree>
  </p:cSld>
  <p:clrMapOvr>
    <a:masterClrMapping/>
  </p:clrMapOvr>
  <p:transition spd="slow" advTm="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380437" y="2357430"/>
            <a:ext cx="7262448" cy="3785652"/>
          </a:xfrm>
          <a:prstGeom prst="rect">
            <a:avLst/>
          </a:prstGeom>
        </p:spPr>
        <p:txBody>
          <a:bodyPr wrap="square">
            <a:spAutoFit/>
          </a:bodyPr>
          <a:lstStyle/>
          <a:p>
            <a:r>
              <a:rPr lang="es-ES" sz="2400" b="1" dirty="0">
                <a:latin typeface="Agency FB" pitchFamily="34" charset="0"/>
              </a:rPr>
              <a:t>Existe la creencia de que los hombres se tiran más pedos que las mujeres. Sin embargo, como otras muchas diferencias que se intentan establecer entre ambos sexos, si tu pareja expulsa más flatulencias que tú, no depende de que sea hombre o mujer.</a:t>
            </a:r>
          </a:p>
          <a:p>
            <a:r>
              <a:rPr lang="es-ES" sz="2400" b="1" dirty="0">
                <a:latin typeface="Agency FB" pitchFamily="34" charset="0"/>
              </a:rPr>
              <a:t>El mito de que los hombres son más ‘pedorros’ procede en realidad de una imposición social más. Parece que está peor visto que una mujer se tire un pedo en público a que lo haga un hombre. Por suerte, cada vez son más quienes tratan de extinguir estos clichés y entienden que, por muy incómodo que pueda llegar a ser, es algo natural tanto en ellas como en ellos.</a:t>
            </a:r>
          </a:p>
        </p:txBody>
      </p:sp>
      <p:pic>
        <p:nvPicPr>
          <p:cNvPr id="3" name="Picture 2" descr="imagenes"/>
          <p:cNvPicPr>
            <a:picLocks noChangeAspect="1" noChangeArrowheads="1" noCrop="1"/>
          </p:cNvPicPr>
          <p:nvPr/>
        </p:nvPicPr>
        <p:blipFill>
          <a:blip r:embed="rId2"/>
          <a:srcRect/>
          <a:stretch>
            <a:fillRect/>
          </a:stretch>
        </p:blipFill>
        <p:spPr bwMode="auto">
          <a:xfrm>
            <a:off x="0" y="0"/>
            <a:ext cx="10190163" cy="6858000"/>
          </a:xfrm>
          <a:prstGeom prst="rect">
            <a:avLst/>
          </a:prstGeom>
          <a:noFill/>
        </p:spPr>
      </p:pic>
    </p:spTree>
  </p:cSld>
  <p:clrMapOvr>
    <a:masterClrMapping/>
  </p:clrMapOvr>
  <p:transition spd="slow" advTm="4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d"/>
          <p:cNvPicPr>
            <a:picLocks noChangeAspect="1" noChangeArrowheads="1"/>
          </p:cNvPicPr>
          <p:nvPr/>
        </p:nvPicPr>
        <p:blipFill>
          <a:blip r:embed="rId2"/>
          <a:srcRect/>
          <a:stretch>
            <a:fillRect/>
          </a:stretch>
        </p:blipFill>
        <p:spPr bwMode="auto">
          <a:xfrm>
            <a:off x="-1" y="0"/>
            <a:ext cx="10053259" cy="6858000"/>
          </a:xfrm>
          <a:prstGeom prst="rect">
            <a:avLst/>
          </a:prstGeom>
          <a:noFill/>
        </p:spPr>
      </p:pic>
      <p:sp>
        <p:nvSpPr>
          <p:cNvPr id="19" name="18 Rectángulo"/>
          <p:cNvSpPr/>
          <p:nvPr/>
        </p:nvSpPr>
        <p:spPr>
          <a:xfrm>
            <a:off x="4403565" y="2500307"/>
            <a:ext cx="3000242" cy="1200329"/>
          </a:xfrm>
          <a:prstGeom prst="rect">
            <a:avLst/>
          </a:prstGeom>
        </p:spPr>
        <p:txBody>
          <a:bodyPr wrap="square">
            <a:spAutoFit/>
          </a:bodyPr>
          <a:lstStyle/>
          <a:p>
            <a:pPr algn="ctr"/>
            <a:endParaRPr lang="es-ES" sz="72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477632" y="285728"/>
            <a:ext cx="2706781" cy="1142984"/>
          </a:xfrm>
          <a:prstGeom prst="rect">
            <a:avLst/>
          </a:prstGeom>
        </p:spPr>
        <p:txBody>
          <a:bodyPr wrap="none" fromWordArt="1">
            <a:prstTxWarp prst="textPlain">
              <a:avLst>
                <a:gd name="adj" fmla="val 50000"/>
              </a:avLst>
            </a:prstTxWarp>
          </a:bodyPr>
          <a:lstStyle/>
          <a:p>
            <a:pPr algn="ctr"/>
            <a:r>
              <a:rPr lang="es-ES" sz="4400" kern="10" dirty="0" smtClean="0">
                <a:ln w="19050">
                  <a:solidFill>
                    <a:srgbClr val="0000FF"/>
                  </a:solidFill>
                  <a:round/>
                  <a:headEnd/>
                  <a:tailEnd/>
                </a:ln>
                <a:solidFill>
                  <a:srgbClr val="FFFF00"/>
                </a:solidFill>
                <a:latin typeface="Rockwell Extra Bold" pitchFamily="18" charset="0"/>
              </a:rPr>
              <a:t>Cuidado con la compañía </a:t>
            </a:r>
          </a:p>
        </p:txBody>
      </p:sp>
      <p:sp>
        <p:nvSpPr>
          <p:cNvPr id="17" name="16 Rectángulo"/>
          <p:cNvSpPr/>
          <p:nvPr/>
        </p:nvSpPr>
        <p:spPr>
          <a:xfrm>
            <a:off x="2627134" y="3143248"/>
            <a:ext cx="5095082" cy="707886"/>
          </a:xfrm>
          <a:prstGeom prst="rect">
            <a:avLst/>
          </a:prstGeom>
        </p:spPr>
        <p:txBody>
          <a:bodyPr>
            <a:spAutoFit/>
          </a:bodyPr>
          <a:lstStyle/>
          <a:p>
            <a:pPr algn="ctr"/>
            <a:endParaRPr lang="es-ES" sz="4000" b="1" dirty="0" smtClean="0">
              <a:latin typeface="Arial Black" pitchFamily="34" charset="0"/>
            </a:endParaRPr>
          </a:p>
        </p:txBody>
      </p:sp>
    </p:spTree>
  </p:cSld>
  <p:clrMapOvr>
    <a:masterClrMapping/>
  </p:clrMapOvr>
  <p:transition spd="slow" advTm="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380437" y="1785926"/>
            <a:ext cx="7262448" cy="4524315"/>
          </a:xfrm>
          <a:prstGeom prst="rect">
            <a:avLst/>
          </a:prstGeom>
        </p:spPr>
        <p:txBody>
          <a:bodyPr wrap="square">
            <a:spAutoFit/>
          </a:bodyPr>
          <a:lstStyle/>
          <a:p>
            <a:r>
              <a:rPr lang="es-ES" sz="2400" b="1" dirty="0" err="1">
                <a:latin typeface="Agency FB" pitchFamily="34" charset="0"/>
              </a:rPr>
              <a:t>Bea</a:t>
            </a:r>
            <a:r>
              <a:rPr lang="es-ES" sz="2400" b="1" dirty="0">
                <a:latin typeface="Agency FB" pitchFamily="34" charset="0"/>
              </a:rPr>
              <a:t>, más conocida como ‘La legionaria’, popularizó tras su paso por ‘Gran Hermano’ aquello de “si quiero tirarme un pedo aquí, me lo tiro”. Sin embargo, pese a que sus compañeros tuvieran que aguantar su comportamiento, en la calle eso no es muy recomendable.</a:t>
            </a:r>
          </a:p>
          <a:p>
            <a:r>
              <a:rPr lang="es-ES" sz="2400" b="1" dirty="0">
                <a:latin typeface="Agency FB" pitchFamily="34" charset="0"/>
              </a:rPr>
              <a:t>Por ejemplo, hace unas semanas conocíamos que un pedo -sí, como lo oyes- había desencadenado un tiroteo que dejó cuatro heridos en Valencia. Desde la misma capital del Turia nos llega otra noticia de lo más curiosa. En aquella ocasión, dos comerciantes habían sido multados con 600 euros por expulsar ventosidades delante de los agentes de policía, además de todo tipo de improperios por los que incurrieron en menosprecio a la autoridad.</a:t>
            </a:r>
          </a:p>
        </p:txBody>
      </p:sp>
      <p:pic>
        <p:nvPicPr>
          <p:cNvPr id="3" name="Picture 2" descr="Gifs super Psicodélicos"/>
          <p:cNvPicPr>
            <a:picLocks noChangeAspect="1" noChangeArrowheads="1" noCrop="1"/>
          </p:cNvPicPr>
          <p:nvPr/>
        </p:nvPicPr>
        <p:blipFill>
          <a:blip r:embed="rId2"/>
          <a:srcRect/>
          <a:stretch>
            <a:fillRect/>
          </a:stretch>
        </p:blipFill>
        <p:spPr bwMode="auto">
          <a:xfrm>
            <a:off x="0" y="0"/>
            <a:ext cx="10190163" cy="6858000"/>
          </a:xfrm>
          <a:prstGeom prst="rect">
            <a:avLst/>
          </a:prstGeom>
          <a:noFill/>
        </p:spPr>
      </p:pic>
    </p:spTree>
  </p:cSld>
  <p:clrMapOvr>
    <a:masterClrMapping/>
  </p:clrMapOvr>
  <p:transition spd="slow" advTm="4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https://encrypted-tbn3.gstatic.com/images?q=tbn:ANd9GcRIK4cQnSQsqdaVxqmJez9yKPzPNRro0g-0hywb5DxtJBuFT-Ag2w"/>
          <p:cNvPicPr>
            <a:picLocks noChangeAspect="1" noChangeArrowheads="1"/>
          </p:cNvPicPr>
          <p:nvPr/>
        </p:nvPicPr>
        <p:blipFill>
          <a:blip r:embed="rId2"/>
          <a:srcRect/>
          <a:stretch>
            <a:fillRect/>
          </a:stretch>
        </p:blipFill>
        <p:spPr bwMode="auto">
          <a:xfrm>
            <a:off x="-1" y="0"/>
            <a:ext cx="10190164" cy="6854057"/>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www.risasinmas.com/wp-content/uploads/2015/06/Pedo-ninja-600x370.jpg"/>
          <p:cNvPicPr>
            <a:picLocks noChangeAspect="1" noChangeArrowheads="1"/>
          </p:cNvPicPr>
          <p:nvPr/>
        </p:nvPicPr>
        <p:blipFill>
          <a:blip r:embed="rId2"/>
          <a:srcRect/>
          <a:stretch>
            <a:fillRect/>
          </a:stretch>
        </p:blipFill>
        <p:spPr bwMode="auto">
          <a:xfrm>
            <a:off x="-1" y="0"/>
            <a:ext cx="10327894"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e"/>
          <p:cNvPicPr>
            <a:picLocks noChangeAspect="1" noChangeArrowheads="1"/>
          </p:cNvPicPr>
          <p:nvPr/>
        </p:nvPicPr>
        <p:blipFill>
          <a:blip r:embed="rId2"/>
          <a:srcRect/>
          <a:stretch>
            <a:fillRect/>
          </a:stretch>
        </p:blipFill>
        <p:spPr bwMode="auto">
          <a:xfrm>
            <a:off x="-1" y="0"/>
            <a:ext cx="10183821" cy="6858000"/>
          </a:xfrm>
          <a:prstGeom prst="rect">
            <a:avLst/>
          </a:prstGeom>
          <a:noFill/>
        </p:spPr>
      </p:pic>
      <p:sp>
        <p:nvSpPr>
          <p:cNvPr id="19" name="18 Rectángulo"/>
          <p:cNvSpPr/>
          <p:nvPr/>
        </p:nvSpPr>
        <p:spPr>
          <a:xfrm>
            <a:off x="4403565" y="2500307"/>
            <a:ext cx="3000242" cy="1200329"/>
          </a:xfrm>
          <a:prstGeom prst="rect">
            <a:avLst/>
          </a:prstGeom>
        </p:spPr>
        <p:txBody>
          <a:bodyPr wrap="square">
            <a:spAutoFit/>
          </a:bodyPr>
          <a:lstStyle/>
          <a:p>
            <a:pPr algn="ctr"/>
            <a:endParaRPr lang="es-ES" sz="72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308735" y="500042"/>
            <a:ext cx="3929090" cy="1142984"/>
          </a:xfrm>
          <a:prstGeom prst="rect">
            <a:avLst/>
          </a:prstGeom>
        </p:spPr>
        <p:txBody>
          <a:bodyPr wrap="none" fromWordArt="1">
            <a:prstTxWarp prst="textPlain">
              <a:avLst>
                <a:gd name="adj" fmla="val 50000"/>
              </a:avLst>
            </a:prstTxWarp>
          </a:bodyPr>
          <a:lstStyle/>
          <a:p>
            <a:pPr algn="ctr"/>
            <a:r>
              <a:rPr lang="es-ES" sz="4400" kern="10" dirty="0" smtClean="0">
                <a:ln w="19050">
                  <a:solidFill>
                    <a:srgbClr val="0000FF"/>
                  </a:solidFill>
                  <a:round/>
                  <a:headEnd/>
                  <a:tailEnd/>
                </a:ln>
                <a:solidFill>
                  <a:srgbClr val="FFFF00"/>
                </a:solidFill>
                <a:latin typeface="Rockwell Extra Bold" pitchFamily="18" charset="0"/>
              </a:rPr>
              <a:t>Flatulencias post </a:t>
            </a:r>
            <a:r>
              <a:rPr lang="es-ES" sz="4400" kern="10" dirty="0" err="1" smtClean="0">
                <a:ln w="19050">
                  <a:solidFill>
                    <a:srgbClr val="0000FF"/>
                  </a:solidFill>
                  <a:round/>
                  <a:headEnd/>
                  <a:tailEnd/>
                </a:ln>
                <a:solidFill>
                  <a:srgbClr val="FFFF00"/>
                </a:solidFill>
                <a:latin typeface="Rockwell Extra Bold" pitchFamily="18" charset="0"/>
              </a:rPr>
              <a:t>morten</a:t>
            </a:r>
            <a:endParaRPr lang="es-ES" sz="4400" dirty="0" smtClean="0"/>
          </a:p>
          <a:p>
            <a:pPr algn="ctr"/>
            <a:endParaRPr lang="es-ES" sz="4400" kern="10" dirty="0">
              <a:ln w="19050">
                <a:solidFill>
                  <a:srgbClr val="0000FF"/>
                </a:solidFill>
                <a:round/>
                <a:headEnd/>
                <a:tailEnd/>
              </a:ln>
              <a:solidFill>
                <a:srgbClr val="FFFF00"/>
              </a:solidFill>
              <a:latin typeface="Rockwell Extra Bold" pitchFamily="18" charset="0"/>
            </a:endParaRPr>
          </a:p>
        </p:txBody>
      </p:sp>
      <p:sp>
        <p:nvSpPr>
          <p:cNvPr id="17" name="16 Rectángulo"/>
          <p:cNvSpPr/>
          <p:nvPr/>
        </p:nvSpPr>
        <p:spPr>
          <a:xfrm>
            <a:off x="2627134" y="3143248"/>
            <a:ext cx="5095082" cy="707886"/>
          </a:xfrm>
          <a:prstGeom prst="rect">
            <a:avLst/>
          </a:prstGeom>
        </p:spPr>
        <p:txBody>
          <a:bodyPr>
            <a:spAutoFit/>
          </a:bodyPr>
          <a:lstStyle/>
          <a:p>
            <a:pPr algn="ctr"/>
            <a:endParaRPr lang="es-ES" sz="4000" b="1" dirty="0" smtClean="0">
              <a:latin typeface="Arial Black" pitchFamily="34" charset="0"/>
            </a:endParaRPr>
          </a:p>
        </p:txBody>
      </p:sp>
    </p:spTree>
  </p:cSld>
  <p:clrMapOvr>
    <a:masterClrMapping/>
  </p:clrMapOvr>
  <p:transition spd="slow" advTm="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37693" y="2714620"/>
            <a:ext cx="6190878" cy="3416320"/>
          </a:xfrm>
          <a:prstGeom prst="rect">
            <a:avLst/>
          </a:prstGeom>
        </p:spPr>
        <p:txBody>
          <a:bodyPr wrap="square">
            <a:spAutoFit/>
          </a:bodyPr>
          <a:lstStyle/>
          <a:p>
            <a:r>
              <a:rPr lang="es-ES" sz="2400" b="1" dirty="0">
                <a:latin typeface="Agency FB" pitchFamily="34" charset="0"/>
              </a:rPr>
              <a:t>Sobre la muerte sobrevuelan todo tipo de creencias. Algunas son ciertas, otras no tanto. Entre las que no son un mito se sitúa aquella que habla de las flatulencias que puede expulsar un cadáver. De hecho, según distintos estudios, esto puede suceder incluso hasta 3 horas después de la muerte. Es un proceso natural y se produce porque todo el aire que se encuentra en el cuerpo termina siendo expulsado a través de los intestinos.</a:t>
            </a:r>
          </a:p>
        </p:txBody>
      </p:sp>
      <p:pic>
        <p:nvPicPr>
          <p:cNvPr id="3" name="Picture 2" descr="glfs"/>
          <p:cNvPicPr>
            <a:picLocks noChangeAspect="1" noChangeArrowheads="1" noCrop="1"/>
          </p:cNvPicPr>
          <p:nvPr/>
        </p:nvPicPr>
        <p:blipFill>
          <a:blip r:embed="rId3"/>
          <a:srcRect/>
          <a:stretch>
            <a:fillRect/>
          </a:stretch>
        </p:blipFill>
        <p:spPr bwMode="auto">
          <a:xfrm>
            <a:off x="0" y="0"/>
            <a:ext cx="10190163" cy="6858016"/>
          </a:xfrm>
          <a:prstGeom prst="rect">
            <a:avLst/>
          </a:prstGeom>
          <a:noFill/>
        </p:spPr>
      </p:pic>
    </p:spTree>
  </p:cSld>
  <p:clrMapOvr>
    <a:masterClrMapping/>
  </p:clrMapOvr>
  <p:transition spd="slow" advTm="32000">
    <p:zoom/>
    <p:sndAc>
      <p:stSnd>
        <p:snd r:embed="rId2" name="los pequeniques - los cuatro mulero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afterEffect">
                                  <p:stCondLst>
                                    <p:cond delay="0"/>
                                  </p:stCondLst>
                                  <p:childTnLst>
                                    <p:animEffect transition="out" filter="box(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s://s-media-cache-ak0.pinimg.com/736x/47/1c/1c/471c1ce93d8002f1b219a6c43edc6cf1.jpg"/>
          <p:cNvPicPr>
            <a:picLocks noChangeAspect="1" noChangeArrowheads="1"/>
          </p:cNvPicPr>
          <p:nvPr/>
        </p:nvPicPr>
        <p:blipFill>
          <a:blip r:embed="rId2"/>
          <a:srcRect/>
          <a:stretch>
            <a:fillRect/>
          </a:stretch>
        </p:blipFill>
        <p:spPr bwMode="auto">
          <a:xfrm>
            <a:off x="0" y="0"/>
            <a:ext cx="10217265" cy="6858000"/>
          </a:xfrm>
          <a:prstGeom prst="rect">
            <a:avLst/>
          </a:prstGeom>
          <a:noFill/>
        </p:spPr>
      </p:pic>
    </p:spTree>
  </p:cSld>
  <p:clrMapOvr>
    <a:masterClrMapping/>
  </p:clrMapOvr>
  <p:transition spd="slow" advTm="9000">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s://jevivoladores.files.wordpress.com/2011/07/tira0424.png?w=490&amp;h=490"/>
          <p:cNvPicPr>
            <a:picLocks noChangeAspect="1" noChangeArrowheads="1"/>
          </p:cNvPicPr>
          <p:nvPr/>
        </p:nvPicPr>
        <p:blipFill>
          <a:blip r:embed="rId2"/>
          <a:srcRect/>
          <a:stretch>
            <a:fillRect/>
          </a:stretch>
        </p:blipFill>
        <p:spPr bwMode="auto">
          <a:xfrm>
            <a:off x="1165991" y="0"/>
            <a:ext cx="7642621" cy="6858000"/>
          </a:xfrm>
          <a:prstGeom prst="rect">
            <a:avLst/>
          </a:prstGeom>
          <a:noFill/>
        </p:spPr>
      </p:pic>
    </p:spTree>
  </p:cSld>
  <p:clrMapOvr>
    <a:masterClrMapping/>
  </p:clrMapOvr>
  <p:transition spd="slow" advTm="12000">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f"/>
          <p:cNvPicPr>
            <a:picLocks noChangeAspect="1" noChangeArrowheads="1"/>
          </p:cNvPicPr>
          <p:nvPr/>
        </p:nvPicPr>
        <p:blipFill>
          <a:blip r:embed="rId2"/>
          <a:srcRect/>
          <a:stretch>
            <a:fillRect/>
          </a:stretch>
        </p:blipFill>
        <p:spPr bwMode="auto">
          <a:xfrm>
            <a:off x="-1" y="0"/>
            <a:ext cx="10377523" cy="6858000"/>
          </a:xfrm>
          <a:prstGeom prst="rect">
            <a:avLst/>
          </a:prstGeom>
          <a:noFill/>
        </p:spPr>
      </p:pic>
      <p:sp>
        <p:nvSpPr>
          <p:cNvPr id="19" name="18 Rectángulo"/>
          <p:cNvSpPr/>
          <p:nvPr/>
        </p:nvSpPr>
        <p:spPr>
          <a:xfrm>
            <a:off x="4403565" y="2500307"/>
            <a:ext cx="3000242" cy="1200329"/>
          </a:xfrm>
          <a:prstGeom prst="rect">
            <a:avLst/>
          </a:prstGeom>
        </p:spPr>
        <p:txBody>
          <a:bodyPr wrap="square">
            <a:spAutoFit/>
          </a:bodyPr>
          <a:lstStyle/>
          <a:p>
            <a:pPr algn="ctr"/>
            <a:endParaRPr lang="es-ES" sz="72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477632" y="285728"/>
            <a:ext cx="3188689" cy="1142984"/>
          </a:xfrm>
          <a:prstGeom prst="rect">
            <a:avLst/>
          </a:prstGeom>
        </p:spPr>
        <p:txBody>
          <a:bodyPr wrap="none" fromWordArt="1">
            <a:prstTxWarp prst="textPlain">
              <a:avLst>
                <a:gd name="adj" fmla="val 50000"/>
              </a:avLst>
            </a:prstTxWarp>
          </a:bodyPr>
          <a:lstStyle/>
          <a:p>
            <a:pPr algn="ctr"/>
            <a:r>
              <a:rPr lang="es-ES" sz="4400" kern="10" dirty="0" smtClean="0">
                <a:ln w="19050">
                  <a:solidFill>
                    <a:srgbClr val="0000FF"/>
                  </a:solidFill>
                  <a:round/>
                  <a:headEnd/>
                  <a:tailEnd/>
                </a:ln>
                <a:solidFill>
                  <a:srgbClr val="FFFF00"/>
                </a:solidFill>
                <a:latin typeface="Rockwell Extra Bold" pitchFamily="18" charset="0"/>
              </a:rPr>
              <a:t>¿Qué es la </a:t>
            </a:r>
            <a:r>
              <a:rPr lang="es-ES" sz="4400" kern="10" dirty="0" err="1" smtClean="0">
                <a:ln w="19050">
                  <a:solidFill>
                    <a:srgbClr val="0000FF"/>
                  </a:solidFill>
                  <a:round/>
                  <a:headEnd/>
                  <a:tailEnd/>
                </a:ln>
                <a:solidFill>
                  <a:srgbClr val="FFFF00"/>
                </a:solidFill>
                <a:latin typeface="Rockwell Extra Bold" pitchFamily="18" charset="0"/>
              </a:rPr>
              <a:t>eproctofilia</a:t>
            </a:r>
            <a:r>
              <a:rPr lang="es-ES" sz="4400" kern="10" dirty="0" smtClean="0">
                <a:ln w="19050">
                  <a:solidFill>
                    <a:srgbClr val="0000FF"/>
                  </a:solidFill>
                  <a:round/>
                  <a:headEnd/>
                  <a:tailEnd/>
                </a:ln>
                <a:solidFill>
                  <a:srgbClr val="FFFF00"/>
                </a:solidFill>
                <a:latin typeface="Rockwell Extra Bold" pitchFamily="18" charset="0"/>
              </a:rPr>
              <a:t>?</a:t>
            </a:r>
            <a:endParaRPr lang="es-ES" sz="4400" dirty="0" smtClean="0"/>
          </a:p>
          <a:p>
            <a:pPr algn="ctr"/>
            <a:endParaRPr lang="es-ES" sz="4400" kern="10" dirty="0">
              <a:ln w="19050">
                <a:solidFill>
                  <a:srgbClr val="0000FF"/>
                </a:solidFill>
                <a:round/>
                <a:headEnd/>
                <a:tailEnd/>
              </a:ln>
              <a:solidFill>
                <a:srgbClr val="FFFF00"/>
              </a:solidFill>
              <a:latin typeface="Rockwell Extra Bold" pitchFamily="18" charset="0"/>
            </a:endParaRPr>
          </a:p>
        </p:txBody>
      </p:sp>
      <p:sp>
        <p:nvSpPr>
          <p:cNvPr id="17" name="16 Rectángulo"/>
          <p:cNvSpPr/>
          <p:nvPr/>
        </p:nvSpPr>
        <p:spPr>
          <a:xfrm>
            <a:off x="2627134" y="3143248"/>
            <a:ext cx="5095082" cy="707886"/>
          </a:xfrm>
          <a:prstGeom prst="rect">
            <a:avLst/>
          </a:prstGeom>
        </p:spPr>
        <p:txBody>
          <a:bodyPr>
            <a:spAutoFit/>
          </a:bodyPr>
          <a:lstStyle/>
          <a:p>
            <a:pPr algn="ctr"/>
            <a:endParaRPr lang="es-ES" sz="4000" b="1" dirty="0" smtClean="0">
              <a:latin typeface="Arial Black" pitchFamily="34" charset="0"/>
            </a:endParaRPr>
          </a:p>
        </p:txBody>
      </p:sp>
    </p:spTree>
  </p:cSld>
  <p:clrMapOvr>
    <a:masterClrMapping/>
  </p:clrMapOvr>
  <p:transition spd="slow" advTm="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094817" y="2500306"/>
            <a:ext cx="6333754" cy="3416320"/>
          </a:xfrm>
          <a:prstGeom prst="rect">
            <a:avLst/>
          </a:prstGeom>
        </p:spPr>
        <p:txBody>
          <a:bodyPr wrap="square">
            <a:spAutoFit/>
          </a:bodyPr>
          <a:lstStyle/>
          <a:p>
            <a:r>
              <a:rPr lang="es-ES" sz="2400" b="1" dirty="0">
                <a:latin typeface="Agency FB" pitchFamily="34" charset="0"/>
              </a:rPr>
              <a:t>Seguro que has oído hablar de un sinfín de fijaciones sexuales de lo más extrañas, pero en ese apartado tienes que dejar sitio también para la </a:t>
            </a:r>
            <a:r>
              <a:rPr lang="es-ES" sz="2400" b="1" dirty="0" err="1">
                <a:latin typeface="Agency FB" pitchFamily="34" charset="0"/>
              </a:rPr>
              <a:t>eproctofilia</a:t>
            </a:r>
            <a:r>
              <a:rPr lang="es-ES" sz="2400" b="1" dirty="0">
                <a:latin typeface="Agency FB" pitchFamily="34" charset="0"/>
              </a:rPr>
              <a:t>, también conocida como pedofilia o </a:t>
            </a:r>
            <a:r>
              <a:rPr lang="es-ES" sz="2400" b="1" dirty="0" err="1">
                <a:latin typeface="Agency FB" pitchFamily="34" charset="0"/>
              </a:rPr>
              <a:t>flatofilia</a:t>
            </a:r>
            <a:r>
              <a:rPr lang="es-ES" sz="2400" b="1" dirty="0">
                <a:latin typeface="Agency FB" pitchFamily="34" charset="0"/>
              </a:rPr>
              <a:t>. Aunque jamás hayas pensado que pudiese ocurrir, hay personas que se excitan al inhalar el olor de las flatulencias. De esta forma, se conoce como </a:t>
            </a:r>
            <a:r>
              <a:rPr lang="es-ES" sz="2400" b="1" dirty="0" err="1">
                <a:latin typeface="Agency FB" pitchFamily="34" charset="0"/>
              </a:rPr>
              <a:t>eproctofilia</a:t>
            </a:r>
            <a:r>
              <a:rPr lang="es-ES" sz="2400" b="1" dirty="0">
                <a:latin typeface="Agency FB" pitchFamily="34" charset="0"/>
              </a:rPr>
              <a:t> a la fijación sexual que tiene como objeto fetiche a los pedos, más concretamente a su olor e incluso a su sonido</a:t>
            </a:r>
            <a:r>
              <a:rPr lang="es-ES" dirty="0"/>
              <a:t>.</a:t>
            </a:r>
          </a:p>
        </p:txBody>
      </p:sp>
      <p:pic>
        <p:nvPicPr>
          <p:cNvPr id="3" name="Picture 3" descr="imagenes"/>
          <p:cNvPicPr>
            <a:picLocks noChangeAspect="1" noChangeArrowheads="1" noCrop="1"/>
          </p:cNvPicPr>
          <p:nvPr/>
        </p:nvPicPr>
        <p:blipFill>
          <a:blip r:embed="rId2">
            <a:duotone>
              <a:prstClr val="black"/>
              <a:schemeClr val="accent3">
                <a:tint val="45000"/>
                <a:satMod val="400000"/>
              </a:schemeClr>
            </a:duotone>
          </a:blip>
          <a:srcRect/>
          <a:stretch>
            <a:fillRect/>
          </a:stretch>
        </p:blipFill>
        <p:spPr bwMode="auto">
          <a:xfrm>
            <a:off x="0" y="0"/>
            <a:ext cx="10190163" cy="6858000"/>
          </a:xfrm>
          <a:prstGeom prst="rect">
            <a:avLst/>
          </a:prstGeom>
          <a:noFill/>
        </p:spPr>
      </p:pic>
    </p:spTree>
  </p:cSld>
  <p:clrMapOvr>
    <a:masterClrMapping/>
  </p:clrMapOvr>
  <p:transition spd="slow" advTm="3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afterEffect">
                                  <p:stCondLst>
                                    <p:cond delay="0"/>
                                  </p:stCondLst>
                                  <p:childTnLst>
                                    <p:animEffect transition="out" filter="circle(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https://external-mad1-1.xx.fbcdn.net/safe_image.php?d=AQA2OYcgvmi2Xrhy&amp;w=470&amp;h=246&amp;url=http%3A%2F%2Fdifundir.org%2Fwp-content%2Fuploads%2F2016%2F03%2Fflatu.png&amp;cfs=1&amp;upscale=1&amp;ext=webp">
            <a:hlinkClick r:id="rId2"/>
          </p:cNvPr>
          <p:cNvSpPr>
            <a:spLocks noChangeAspect="1" noChangeArrowheads="1"/>
          </p:cNvSpPr>
          <p:nvPr/>
        </p:nvSpPr>
        <p:spPr bwMode="auto">
          <a:xfrm>
            <a:off x="477632" y="1714488"/>
            <a:ext cx="4148629" cy="2343150"/>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028" name="AutoShape 4" descr="https://external-mad1-1.xx.fbcdn.net/safe_image.php?d=AQA2OYcgvmi2Xrhy&amp;w=470&amp;h=246&amp;url=http%3A%2F%2Fdifundir.org%2Fwp-content%2Fuploads%2F2016%2F03%2Fflatu.png&amp;cfs=1&amp;upscale=1&amp;ext=webp">
            <a:hlinkClick r:id="rId2"/>
          </p:cNvPr>
          <p:cNvSpPr>
            <a:spLocks noChangeAspect="1" noChangeArrowheads="1"/>
          </p:cNvSpPr>
          <p:nvPr/>
        </p:nvSpPr>
        <p:spPr bwMode="auto">
          <a:xfrm>
            <a:off x="1831022" y="1857365"/>
            <a:ext cx="3617887" cy="234315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21506" name="Picture 2" descr="http://1.bp.blogspot.com/-VaWIsrsOTPA/T20Cl9vJFHI/AAAAAAAAP3o/fjTzt80pWOA/s400/meme-pedos-pedorros.gif"/>
          <p:cNvPicPr>
            <a:picLocks noChangeAspect="1" noChangeArrowheads="1"/>
          </p:cNvPicPr>
          <p:nvPr/>
        </p:nvPicPr>
        <p:blipFill>
          <a:blip r:embed="rId3"/>
          <a:srcRect/>
          <a:stretch>
            <a:fillRect/>
          </a:stretch>
        </p:blipFill>
        <p:spPr bwMode="auto">
          <a:xfrm>
            <a:off x="2023247" y="20989"/>
            <a:ext cx="5572164" cy="6837011"/>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3.bp.blogspot.com/-QCMHyjJZUt8/TrZZblBY1iI/AAAAAAAAFVY/xA4H43avWCY/s1600/pedo_agua.jpg"/>
          <p:cNvPicPr>
            <a:picLocks noChangeAspect="1" noChangeArrowheads="1"/>
          </p:cNvPicPr>
          <p:nvPr/>
        </p:nvPicPr>
        <p:blipFill>
          <a:blip r:embed="rId2"/>
          <a:srcRect/>
          <a:stretch>
            <a:fillRect/>
          </a:stretch>
        </p:blipFill>
        <p:spPr bwMode="auto">
          <a:xfrm>
            <a:off x="0" y="0"/>
            <a:ext cx="10190163" cy="6866592"/>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g"/>
          <p:cNvPicPr>
            <a:picLocks noChangeAspect="1" noChangeArrowheads="1"/>
          </p:cNvPicPr>
          <p:nvPr/>
        </p:nvPicPr>
        <p:blipFill>
          <a:blip r:embed="rId2"/>
          <a:srcRect/>
          <a:stretch>
            <a:fillRect/>
          </a:stretch>
        </p:blipFill>
        <p:spPr bwMode="auto">
          <a:xfrm>
            <a:off x="-1" y="0"/>
            <a:ext cx="10183821" cy="6858000"/>
          </a:xfrm>
          <a:prstGeom prst="rect">
            <a:avLst/>
          </a:prstGeom>
          <a:noFill/>
        </p:spPr>
      </p:pic>
      <p:sp>
        <p:nvSpPr>
          <p:cNvPr id="19" name="18 Rectángulo"/>
          <p:cNvSpPr/>
          <p:nvPr/>
        </p:nvSpPr>
        <p:spPr>
          <a:xfrm>
            <a:off x="4403565" y="2500307"/>
            <a:ext cx="3000242" cy="1200329"/>
          </a:xfrm>
          <a:prstGeom prst="rect">
            <a:avLst/>
          </a:prstGeom>
        </p:spPr>
        <p:txBody>
          <a:bodyPr wrap="square">
            <a:spAutoFit/>
          </a:bodyPr>
          <a:lstStyle/>
          <a:p>
            <a:pPr algn="ctr"/>
            <a:endParaRPr lang="es-ES" sz="72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3309131" y="428604"/>
            <a:ext cx="3786214" cy="714356"/>
          </a:xfrm>
          <a:prstGeom prst="rect">
            <a:avLst/>
          </a:prstGeom>
        </p:spPr>
        <p:txBody>
          <a:bodyPr wrap="none" fromWordArt="1">
            <a:prstTxWarp prst="textPlain">
              <a:avLst>
                <a:gd name="adj" fmla="val 50000"/>
              </a:avLst>
            </a:prstTxWarp>
          </a:bodyPr>
          <a:lstStyle/>
          <a:p>
            <a:pPr algn="ctr"/>
            <a:r>
              <a:rPr lang="es-ES" sz="4400" kern="10" dirty="0" smtClean="0">
                <a:ln w="19050">
                  <a:solidFill>
                    <a:srgbClr val="0000FF"/>
                  </a:solidFill>
                  <a:round/>
                  <a:headEnd/>
                  <a:tailEnd/>
                </a:ln>
                <a:solidFill>
                  <a:srgbClr val="FFFF00"/>
                </a:solidFill>
                <a:latin typeface="Rockwell Extra Bold" pitchFamily="18" charset="0"/>
              </a:rPr>
              <a:t>El peor ataque en la cama</a:t>
            </a:r>
            <a:endParaRPr lang="es-ES" sz="4400" kern="10" dirty="0">
              <a:ln w="19050">
                <a:solidFill>
                  <a:srgbClr val="0000FF"/>
                </a:solidFill>
                <a:round/>
                <a:headEnd/>
                <a:tailEnd/>
              </a:ln>
              <a:solidFill>
                <a:srgbClr val="FFFF00"/>
              </a:solidFill>
              <a:latin typeface="Rockwell Extra Bold" pitchFamily="18" charset="0"/>
            </a:endParaRPr>
          </a:p>
        </p:txBody>
      </p:sp>
      <p:sp>
        <p:nvSpPr>
          <p:cNvPr id="17" name="16 Rectángulo"/>
          <p:cNvSpPr/>
          <p:nvPr/>
        </p:nvSpPr>
        <p:spPr>
          <a:xfrm>
            <a:off x="2627134" y="3143248"/>
            <a:ext cx="5095082" cy="707886"/>
          </a:xfrm>
          <a:prstGeom prst="rect">
            <a:avLst/>
          </a:prstGeom>
        </p:spPr>
        <p:txBody>
          <a:bodyPr>
            <a:spAutoFit/>
          </a:bodyPr>
          <a:lstStyle/>
          <a:p>
            <a:pPr algn="ctr"/>
            <a:endParaRPr lang="es-ES" sz="4000" b="1" dirty="0" smtClean="0">
              <a:latin typeface="Arial Black" pitchFamily="34" charset="0"/>
            </a:endParaRPr>
          </a:p>
        </p:txBody>
      </p:sp>
    </p:spTree>
  </p:cSld>
  <p:clrMapOvr>
    <a:masterClrMapping/>
  </p:clrMapOvr>
  <p:transition spd="slow" advTm="9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737627" y="1928802"/>
            <a:ext cx="6799318" cy="4154984"/>
          </a:xfrm>
          <a:prstGeom prst="rect">
            <a:avLst/>
          </a:prstGeom>
        </p:spPr>
        <p:txBody>
          <a:bodyPr wrap="square">
            <a:spAutoFit/>
          </a:bodyPr>
          <a:lstStyle/>
          <a:p>
            <a:r>
              <a:rPr lang="es-ES" sz="2400" b="1" dirty="0">
                <a:latin typeface="Agency FB" pitchFamily="34" charset="0"/>
              </a:rPr>
              <a:t>Y si la </a:t>
            </a:r>
            <a:r>
              <a:rPr lang="es-ES" sz="2400" b="1" dirty="0" err="1">
                <a:latin typeface="Agency FB" pitchFamily="34" charset="0"/>
              </a:rPr>
              <a:t>eproctofilia</a:t>
            </a:r>
            <a:r>
              <a:rPr lang="es-ES" sz="2400" b="1" dirty="0">
                <a:latin typeface="Agency FB" pitchFamily="34" charset="0"/>
              </a:rPr>
              <a:t> os ha parecido extraño -que lo es-, no podéis </a:t>
            </a:r>
            <a:r>
              <a:rPr lang="es-ES" sz="2400" b="1" dirty="0" err="1">
                <a:latin typeface="Agency FB" pitchFamily="34" charset="0"/>
              </a:rPr>
              <a:t>perderdetalle</a:t>
            </a:r>
            <a:r>
              <a:rPr lang="es-ES" sz="2400" b="1" dirty="0">
                <a:latin typeface="Agency FB" pitchFamily="34" charset="0"/>
              </a:rPr>
              <a:t> de ‘El horno holandés’, sobre todo para no caer en la trampa si tu pareja ha visto la película ‘Requisitos para ser una persona normal’ y te propone entrar en este particular y desagradable horno bajo las sábanas.</a:t>
            </a:r>
          </a:p>
          <a:p>
            <a:r>
              <a:rPr lang="es-ES" sz="2400" b="1" dirty="0">
                <a:latin typeface="Agency FB" pitchFamily="34" charset="0"/>
              </a:rPr>
              <a:t>En la película protagonizada y dirigida por Leticia </a:t>
            </a:r>
            <a:r>
              <a:rPr lang="es-ES" sz="2400" b="1" dirty="0" err="1">
                <a:latin typeface="Agency FB" pitchFamily="34" charset="0"/>
              </a:rPr>
              <a:t>Dolera</a:t>
            </a:r>
            <a:r>
              <a:rPr lang="es-ES" sz="2400" b="1" dirty="0">
                <a:latin typeface="Agency FB" pitchFamily="34" charset="0"/>
              </a:rPr>
              <a:t>, su personaje pierde una apuesta y tiene que hacer un ‘horno holandés’. ¿En qué consiste? Te tiras un pedo y te tapas con el edredón para crear un microclima. En la visita de la actriz a ‘Zapeando’, Anna </a:t>
            </a:r>
            <a:r>
              <a:rPr lang="es-ES" sz="2400" b="1" dirty="0" err="1">
                <a:latin typeface="Agency FB" pitchFamily="34" charset="0"/>
              </a:rPr>
              <a:t>Simon</a:t>
            </a:r>
            <a:r>
              <a:rPr lang="es-ES" sz="2400" b="1" dirty="0">
                <a:latin typeface="Agency FB" pitchFamily="34" charset="0"/>
              </a:rPr>
              <a:t> reconocía que “por supuesto que he hecho un ‘horno holandés’, pero sola</a:t>
            </a:r>
            <a:r>
              <a:rPr lang="es-ES" sz="2400" b="1" dirty="0" smtClean="0">
                <a:latin typeface="Agency FB" pitchFamily="34" charset="0"/>
              </a:rPr>
              <a:t>”.</a:t>
            </a:r>
            <a:endParaRPr lang="es-ES" sz="2400" b="1" dirty="0">
              <a:latin typeface="Agency FB" pitchFamily="34" charset="0"/>
            </a:endParaRPr>
          </a:p>
        </p:txBody>
      </p:sp>
      <p:pic>
        <p:nvPicPr>
          <p:cNvPr id="3" name="Picture 2" descr="http://23.253.163.107/wp-content/uploads/2010/10/lsdgif33333.gif"/>
          <p:cNvPicPr>
            <a:picLocks noChangeAspect="1" noChangeArrowheads="1"/>
          </p:cNvPicPr>
          <p:nvPr/>
        </p:nvPicPr>
        <p:blipFill>
          <a:blip r:embed="rId3"/>
          <a:srcRect/>
          <a:stretch>
            <a:fillRect/>
          </a:stretch>
        </p:blipFill>
        <p:spPr bwMode="auto">
          <a:xfrm>
            <a:off x="0" y="0"/>
            <a:ext cx="10349421" cy="6858000"/>
          </a:xfrm>
          <a:prstGeom prst="rect">
            <a:avLst/>
          </a:prstGeom>
          <a:noFill/>
        </p:spPr>
      </p:pic>
    </p:spTree>
  </p:cSld>
  <p:clrMapOvr>
    <a:masterClrMapping/>
  </p:clrMapOvr>
  <p:transition spd="slow" advTm="54000">
    <p:zoom/>
    <p:sndAc>
      <p:stSnd>
        <p:snd r:embed="rId2" name="los pequeniques - el concierto de aranjuez.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afterEffect">
                                  <p:stCondLst>
                                    <p:cond delay="0"/>
                                  </p:stCondLst>
                                  <p:childTnLst>
                                    <p:anim calcmode="lin" valueType="num">
                                      <p:cBhvr>
                                        <p:cTn id="6" dur="5000"/>
                                        <p:tgtEl>
                                          <p:spTgt spid="3"/>
                                        </p:tgtEl>
                                        <p:attrNameLst>
                                          <p:attrName>ppt_w</p:attrName>
                                        </p:attrNameLst>
                                      </p:cBhvr>
                                      <p:tavLst>
                                        <p:tav tm="0">
                                          <p:val>
                                            <p:strVal val="ppt_w"/>
                                          </p:val>
                                        </p:tav>
                                        <p:tav tm="100000">
                                          <p:val>
                                            <p:fltVal val="0"/>
                                          </p:val>
                                        </p:tav>
                                      </p:tavLst>
                                    </p:anim>
                                    <p:anim calcmode="lin" valueType="num">
                                      <p:cBhvr>
                                        <p:cTn id="7" dur="5000"/>
                                        <p:tgtEl>
                                          <p:spTgt spid="3"/>
                                        </p:tgtEl>
                                        <p:attrNameLst>
                                          <p:attrName>ppt_h</p:attrName>
                                        </p:attrNameLst>
                                      </p:cBhvr>
                                      <p:tavLst>
                                        <p:tav tm="0">
                                          <p:val>
                                            <p:strVal val="ppt_h"/>
                                          </p:val>
                                        </p:tav>
                                        <p:tav tm="100000">
                                          <p:val>
                                            <p:strVal val="ppt_h"/>
                                          </p:val>
                                        </p:tav>
                                      </p:tavLst>
                                    </p:anim>
                                    <p:set>
                                      <p:cBhvr>
                                        <p:cTn id="8"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www.trollea.com/imagenes/una-camara-de-gas-en-un-pais-pobre.jpg"/>
          <p:cNvPicPr>
            <a:picLocks noChangeAspect="1" noChangeArrowheads="1"/>
          </p:cNvPicPr>
          <p:nvPr/>
        </p:nvPicPr>
        <p:blipFill>
          <a:blip r:embed="rId2"/>
          <a:srcRect/>
          <a:stretch>
            <a:fillRect/>
          </a:stretch>
        </p:blipFill>
        <p:spPr bwMode="auto">
          <a:xfrm>
            <a:off x="0" y="0"/>
            <a:ext cx="10190163" cy="6858000"/>
          </a:xfrm>
          <a:prstGeom prst="rect">
            <a:avLst/>
          </a:prstGeom>
          <a:noFill/>
        </p:spPr>
      </p:pic>
    </p:spTree>
  </p:cSld>
  <p:clrMapOvr>
    <a:masterClrMapping/>
  </p:clrMapOvr>
  <p:transition spd="slow" advTm="8000">
    <p:zo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http://www.megachistes.com/fotos/chistes/1453718460-chistes.jpg"/>
          <p:cNvPicPr>
            <a:picLocks noChangeAspect="1" noChangeArrowheads="1"/>
          </p:cNvPicPr>
          <p:nvPr/>
        </p:nvPicPr>
        <p:blipFill>
          <a:blip r:embed="rId2"/>
          <a:srcRect/>
          <a:stretch>
            <a:fillRect/>
          </a:stretch>
        </p:blipFill>
        <p:spPr bwMode="auto">
          <a:xfrm>
            <a:off x="-1" y="0"/>
            <a:ext cx="10190164" cy="7170372"/>
          </a:xfrm>
          <a:prstGeom prst="rect">
            <a:avLst/>
          </a:prstGeom>
          <a:noFill/>
        </p:spPr>
      </p:pic>
    </p:spTree>
  </p:cSld>
  <p:clrMapOvr>
    <a:masterClrMapping/>
  </p:clrMapOvr>
  <p:transition spd="slow" advTm="15000">
    <p:zo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
          <p:cNvPicPr>
            <a:picLocks noChangeAspect="1" noChangeArrowheads="1"/>
          </p:cNvPicPr>
          <p:nvPr/>
        </p:nvPicPr>
        <p:blipFill>
          <a:blip r:embed="rId2"/>
          <a:srcRect/>
          <a:stretch>
            <a:fillRect/>
          </a:stretch>
        </p:blipFill>
        <p:spPr bwMode="auto">
          <a:xfrm>
            <a:off x="0" y="0"/>
            <a:ext cx="10183822" cy="6858000"/>
          </a:xfrm>
          <a:prstGeom prst="rect">
            <a:avLst/>
          </a:prstGeom>
          <a:noFill/>
        </p:spPr>
      </p:pic>
      <p:sp>
        <p:nvSpPr>
          <p:cNvPr id="19" name="18 Rectángulo"/>
          <p:cNvSpPr/>
          <p:nvPr/>
        </p:nvSpPr>
        <p:spPr>
          <a:xfrm>
            <a:off x="4403565" y="2500307"/>
            <a:ext cx="3000242" cy="1200329"/>
          </a:xfrm>
          <a:prstGeom prst="rect">
            <a:avLst/>
          </a:prstGeom>
        </p:spPr>
        <p:txBody>
          <a:bodyPr wrap="square">
            <a:spAutoFit/>
          </a:bodyPr>
          <a:lstStyle/>
          <a:p>
            <a:pPr algn="ctr"/>
            <a:endParaRPr lang="es-ES" sz="72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477632" y="714356"/>
            <a:ext cx="2706781" cy="714356"/>
          </a:xfrm>
          <a:prstGeom prst="rect">
            <a:avLst/>
          </a:prstGeom>
        </p:spPr>
        <p:txBody>
          <a:bodyPr wrap="none" fromWordArt="1">
            <a:prstTxWarp prst="textPlain">
              <a:avLst>
                <a:gd name="adj" fmla="val 50000"/>
              </a:avLst>
            </a:prstTxWarp>
          </a:bodyPr>
          <a:lstStyle/>
          <a:p>
            <a:pPr algn="ctr"/>
            <a:r>
              <a:rPr lang="es-ES" sz="4400" kern="10" dirty="0" smtClean="0">
                <a:ln w="19050">
                  <a:solidFill>
                    <a:srgbClr val="0000FF"/>
                  </a:solidFill>
                  <a:round/>
                  <a:headEnd/>
                  <a:tailEnd/>
                </a:ln>
                <a:solidFill>
                  <a:srgbClr val="FFFF00"/>
                </a:solidFill>
                <a:latin typeface="Rockwell Extra Bold" pitchFamily="18" charset="0"/>
              </a:rPr>
              <a:t>Son inflamables</a:t>
            </a:r>
            <a:endParaRPr lang="es-ES" sz="4400" kern="10" dirty="0">
              <a:ln w="19050">
                <a:solidFill>
                  <a:srgbClr val="0000FF"/>
                </a:solidFill>
                <a:round/>
                <a:headEnd/>
                <a:tailEnd/>
              </a:ln>
              <a:solidFill>
                <a:srgbClr val="FFFF00"/>
              </a:solidFill>
              <a:latin typeface="Rockwell Extra Bold" pitchFamily="18" charset="0"/>
            </a:endParaRPr>
          </a:p>
        </p:txBody>
      </p:sp>
      <p:sp>
        <p:nvSpPr>
          <p:cNvPr id="17" name="16 Rectángulo"/>
          <p:cNvSpPr/>
          <p:nvPr/>
        </p:nvSpPr>
        <p:spPr>
          <a:xfrm>
            <a:off x="2627134" y="3143248"/>
            <a:ext cx="5095082" cy="707886"/>
          </a:xfrm>
          <a:prstGeom prst="rect">
            <a:avLst/>
          </a:prstGeom>
        </p:spPr>
        <p:txBody>
          <a:bodyPr>
            <a:spAutoFit/>
          </a:bodyPr>
          <a:lstStyle/>
          <a:p>
            <a:pPr algn="ctr"/>
            <a:endParaRPr lang="es-ES" sz="4000" b="1" dirty="0" smtClean="0">
              <a:latin typeface="Arial Black" pitchFamily="34" charset="0"/>
            </a:endParaRPr>
          </a:p>
        </p:txBody>
      </p:sp>
    </p:spTree>
  </p:cSld>
  <p:clrMapOvr>
    <a:masterClrMapping/>
  </p:clrMapOvr>
  <p:transition spd="slow" advTm="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451875" y="2000240"/>
            <a:ext cx="7244602" cy="3785652"/>
          </a:xfrm>
          <a:prstGeom prst="rect">
            <a:avLst/>
          </a:prstGeom>
        </p:spPr>
        <p:txBody>
          <a:bodyPr wrap="square">
            <a:spAutoFit/>
          </a:bodyPr>
          <a:lstStyle/>
          <a:p>
            <a:r>
              <a:rPr lang="es-ES" sz="2400" b="1" dirty="0">
                <a:latin typeface="Agency FB" pitchFamily="34" charset="0"/>
              </a:rPr>
              <a:t>En </a:t>
            </a:r>
            <a:r>
              <a:rPr lang="es-ES" sz="2400" b="1" dirty="0" err="1">
                <a:latin typeface="Agency FB" pitchFamily="34" charset="0"/>
              </a:rPr>
              <a:t>Youtube</a:t>
            </a:r>
            <a:r>
              <a:rPr lang="es-ES" sz="2400" b="1" dirty="0">
                <a:latin typeface="Agency FB" pitchFamily="34" charset="0"/>
              </a:rPr>
              <a:t> encontramos un sinfín de vídeos en los que sus protagonistas deciden hacer un soplete con tan solo un mechero y una potente flatulencia. Dada la peligrosidad de la acción, hay muchas personas que no terminan de creerse que un pedo pueda arder. Sin embargo, pese a que también podamos encontrar varios montajes en la red, es cierto que las ventosidades son inflamables.</a:t>
            </a:r>
          </a:p>
          <a:p>
            <a:r>
              <a:rPr lang="es-ES" sz="2400" b="1" dirty="0">
                <a:latin typeface="Agency FB" pitchFamily="34" charset="0"/>
              </a:rPr>
              <a:t>Los pedos tienen altos niveles de metano e hidrógeno por lo que se pueden producir explosiones por acumulación de gases. Precisamente por esta razón no se recomienda aguantarse las flatulencias durante un prolongado espacio de tiempo.</a:t>
            </a:r>
          </a:p>
        </p:txBody>
      </p:sp>
      <p:pic>
        <p:nvPicPr>
          <p:cNvPr id="3" name="Picture 2" descr="Gifs super Psicodélicos"/>
          <p:cNvPicPr>
            <a:picLocks noChangeAspect="1" noChangeArrowheads="1"/>
          </p:cNvPicPr>
          <p:nvPr/>
        </p:nvPicPr>
        <p:blipFill>
          <a:blip r:embed="rId2">
            <a:duotone>
              <a:prstClr val="black"/>
              <a:schemeClr val="accent2">
                <a:tint val="45000"/>
                <a:satMod val="400000"/>
              </a:schemeClr>
            </a:duotone>
            <a:lum bright="-12000" contrast="63000"/>
          </a:blip>
          <a:srcRect/>
          <a:stretch>
            <a:fillRect/>
          </a:stretch>
        </p:blipFill>
        <p:spPr bwMode="auto">
          <a:xfrm>
            <a:off x="0" y="0"/>
            <a:ext cx="10190163" cy="7000900"/>
          </a:xfrm>
          <a:prstGeom prst="rect">
            <a:avLst/>
          </a:prstGeom>
          <a:noFill/>
        </p:spPr>
      </p:pic>
    </p:spTree>
  </p:cSld>
  <p:clrMapOvr>
    <a:masterClrMapping/>
  </p:clrMapOvr>
  <p:transition spd="slow" advTm="4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withEffect">
                                  <p:stCondLst>
                                    <p:cond delay="0"/>
                                  </p:stCondLst>
                                  <p:childTnLst>
                                    <p:animEffect transition="out" filter="wheel(8)">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k60.kn3.net/taringa/B/1/7/0/1/4/RafaelRecarte/7C0.jpg"/>
          <p:cNvPicPr>
            <a:picLocks noChangeAspect="1" noChangeArrowheads="1"/>
          </p:cNvPicPr>
          <p:nvPr/>
        </p:nvPicPr>
        <p:blipFill>
          <a:blip r:embed="rId3"/>
          <a:srcRect/>
          <a:stretch>
            <a:fillRect/>
          </a:stretch>
        </p:blipFill>
        <p:spPr bwMode="auto">
          <a:xfrm>
            <a:off x="0" y="0"/>
            <a:ext cx="10234465" cy="6858000"/>
          </a:xfrm>
          <a:prstGeom prst="rect">
            <a:avLst/>
          </a:prstGeom>
          <a:noFill/>
        </p:spPr>
      </p:pic>
    </p:spTree>
  </p:cSld>
  <p:clrMapOvr>
    <a:masterClrMapping/>
  </p:clrMapOvr>
  <p:transition spd="slow" advTm="6000">
    <p:zoom/>
    <p:sndAc>
      <p:stSnd>
        <p:snd r:embed="rId2" name="109 los pequeniques - palomitas de maiz.wav"/>
      </p:stSnd>
    </p:sndAc>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6" name="Picture 10" descr="http://nuevoydivertido.com/wp-content/uploads/2014/05/el-exito-es-como-los-pedos-se-molestan-si-no-es-suyo.jpg"/>
          <p:cNvPicPr>
            <a:picLocks noChangeAspect="1" noChangeArrowheads="1"/>
          </p:cNvPicPr>
          <p:nvPr/>
        </p:nvPicPr>
        <p:blipFill>
          <a:blip r:embed="rId2"/>
          <a:srcRect/>
          <a:stretch>
            <a:fillRect/>
          </a:stretch>
        </p:blipFill>
        <p:spPr bwMode="auto">
          <a:xfrm>
            <a:off x="-1" y="0"/>
            <a:ext cx="10190164" cy="6864723"/>
          </a:xfrm>
          <a:prstGeom prst="rect">
            <a:avLst/>
          </a:prstGeom>
          <a:noFill/>
        </p:spPr>
      </p:pic>
    </p:spTree>
  </p:cSld>
  <p:clrMapOvr>
    <a:masterClrMapping/>
  </p:clrMapOvr>
  <p:transition spd="slow" advTm="12000">
    <p:zo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https://s-media-cache-ak0.pinimg.com/736x/67/ac/e1/67ace1b3d6a20dcdf2a54911b05e2a70.jpg"/>
          <p:cNvPicPr>
            <a:picLocks noChangeAspect="1" noChangeArrowheads="1"/>
          </p:cNvPicPr>
          <p:nvPr/>
        </p:nvPicPr>
        <p:blipFill>
          <a:blip r:embed="rId2"/>
          <a:srcRect t="24272" b="29126"/>
          <a:stretch>
            <a:fillRect/>
          </a:stretch>
        </p:blipFill>
        <p:spPr bwMode="auto">
          <a:xfrm>
            <a:off x="380173" y="0"/>
            <a:ext cx="9504179" cy="6858000"/>
          </a:xfrm>
          <a:prstGeom prst="rect">
            <a:avLst/>
          </a:prstGeom>
          <a:noFill/>
        </p:spPr>
      </p:pic>
    </p:spTree>
  </p:cSld>
  <p:clrMapOvr>
    <a:masterClrMapping/>
  </p:clrMapOvr>
  <p:transition spd="slow" advTm="14000">
    <p:zo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i"/>
          <p:cNvPicPr>
            <a:picLocks noChangeAspect="1" noChangeArrowheads="1"/>
          </p:cNvPicPr>
          <p:nvPr/>
        </p:nvPicPr>
        <p:blipFill>
          <a:blip r:embed="rId2"/>
          <a:srcRect/>
          <a:stretch>
            <a:fillRect/>
          </a:stretch>
        </p:blipFill>
        <p:spPr bwMode="auto">
          <a:xfrm>
            <a:off x="-1" y="0"/>
            <a:ext cx="10183821" cy="6858000"/>
          </a:xfrm>
          <a:prstGeom prst="rect">
            <a:avLst/>
          </a:prstGeom>
          <a:noFill/>
        </p:spPr>
      </p:pic>
      <p:sp>
        <p:nvSpPr>
          <p:cNvPr id="19" name="18 Rectángulo"/>
          <p:cNvSpPr/>
          <p:nvPr/>
        </p:nvSpPr>
        <p:spPr>
          <a:xfrm>
            <a:off x="4403565" y="2500307"/>
            <a:ext cx="3000242" cy="1200329"/>
          </a:xfrm>
          <a:prstGeom prst="rect">
            <a:avLst/>
          </a:prstGeom>
        </p:spPr>
        <p:txBody>
          <a:bodyPr wrap="square">
            <a:spAutoFit/>
          </a:bodyPr>
          <a:lstStyle/>
          <a:p>
            <a:pPr algn="ctr"/>
            <a:endParaRPr lang="es-ES" sz="72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523049" y="571480"/>
            <a:ext cx="3929090" cy="1428712"/>
          </a:xfrm>
          <a:prstGeom prst="rect">
            <a:avLst/>
          </a:prstGeom>
        </p:spPr>
        <p:txBody>
          <a:bodyPr wrap="none" fromWordArt="1">
            <a:prstTxWarp prst="textPlain">
              <a:avLst>
                <a:gd name="adj" fmla="val 50000"/>
              </a:avLst>
            </a:prstTxWarp>
          </a:bodyPr>
          <a:lstStyle/>
          <a:p>
            <a:pPr algn="ctr"/>
            <a:r>
              <a:rPr lang="es-ES" sz="4400" kern="10" dirty="0" smtClean="0">
                <a:ln w="19050">
                  <a:solidFill>
                    <a:srgbClr val="0000FF"/>
                  </a:solidFill>
                  <a:round/>
                  <a:headEnd/>
                  <a:tailEnd/>
                </a:ln>
                <a:solidFill>
                  <a:srgbClr val="FFFF00"/>
                </a:solidFill>
                <a:latin typeface="Rockwell Extra Bold" pitchFamily="18" charset="0"/>
              </a:rPr>
              <a:t>El espacio no es lugar de pedos</a:t>
            </a:r>
          </a:p>
          <a:p>
            <a:pPr algn="ctr"/>
            <a:endParaRPr lang="es-ES" sz="4400" dirty="0" smtClean="0"/>
          </a:p>
        </p:txBody>
      </p:sp>
      <p:sp>
        <p:nvSpPr>
          <p:cNvPr id="17" name="16 Rectángulo"/>
          <p:cNvSpPr/>
          <p:nvPr/>
        </p:nvSpPr>
        <p:spPr>
          <a:xfrm>
            <a:off x="2627134" y="3143248"/>
            <a:ext cx="5095082" cy="707886"/>
          </a:xfrm>
          <a:prstGeom prst="rect">
            <a:avLst/>
          </a:prstGeom>
        </p:spPr>
        <p:txBody>
          <a:bodyPr>
            <a:spAutoFit/>
          </a:bodyPr>
          <a:lstStyle/>
          <a:p>
            <a:pPr algn="ctr"/>
            <a:endParaRPr lang="es-ES" sz="4000" b="1" dirty="0" smtClean="0">
              <a:latin typeface="Arial Black" pitchFamily="34" charset="0"/>
            </a:endParaRPr>
          </a:p>
        </p:txBody>
      </p:sp>
    </p:spTree>
  </p:cSld>
  <p:clrMapOvr>
    <a:masterClrMapping/>
  </p:clrMapOvr>
  <p:transition spd="slow" advTm="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451875" y="1571612"/>
            <a:ext cx="7333886" cy="4524315"/>
          </a:xfrm>
          <a:prstGeom prst="rect">
            <a:avLst/>
          </a:prstGeom>
        </p:spPr>
        <p:txBody>
          <a:bodyPr wrap="square">
            <a:spAutoFit/>
          </a:bodyPr>
          <a:lstStyle/>
          <a:p>
            <a:r>
              <a:rPr lang="es-ES" sz="2400" b="1" dirty="0">
                <a:latin typeface="Agency FB" pitchFamily="34" charset="0"/>
              </a:rPr>
              <a:t>Tirarse un pedo no suele ser peligroso, ¿verdad? Por muy mal que pueda llegar a oler, lo único que tienes que hacer es aguantar la respiración hasta que puedas abandonar la estancia o abrir una ventana para que la ventilación haga el resto. Sin embargo, en el espacio no resulta tan sencillo.</a:t>
            </a:r>
          </a:p>
          <a:p>
            <a:r>
              <a:rPr lang="es-ES" sz="2400" b="1" dirty="0">
                <a:latin typeface="Agency FB" pitchFamily="34" charset="0"/>
              </a:rPr>
              <a:t>Ya que las ventosidades son inflamables, como hemos visto en el punto anterior, no suponen una buena compañía para los astronautas cuando se encuentran en una cápsula presurizada.</a:t>
            </a:r>
          </a:p>
          <a:p>
            <a:r>
              <a:rPr lang="es-ES" sz="2400" b="1" dirty="0">
                <a:latin typeface="Agency FB" pitchFamily="34" charset="0"/>
              </a:rPr>
              <a:t>Hace unos años </a:t>
            </a:r>
            <a:r>
              <a:rPr lang="es-ES" sz="2400" b="1" dirty="0" err="1">
                <a:latin typeface="Agency FB" pitchFamily="34" charset="0"/>
              </a:rPr>
              <a:t>Discovery</a:t>
            </a:r>
            <a:r>
              <a:rPr lang="es-ES" sz="2400" b="1" dirty="0">
                <a:latin typeface="Agency FB" pitchFamily="34" charset="0"/>
              </a:rPr>
              <a:t> hacía referencia a un artículo publicado en los años 60 en el que se analizaba el tipo de dieta a la que debían someterse los astronautas para rebajar sus flatulencias.</a:t>
            </a:r>
          </a:p>
        </p:txBody>
      </p:sp>
      <p:pic>
        <p:nvPicPr>
          <p:cNvPr id="3" name="Picture 2" descr="sicodelicos"/>
          <p:cNvPicPr>
            <a:picLocks noChangeAspect="1" noChangeArrowheads="1" noCrop="1"/>
          </p:cNvPicPr>
          <p:nvPr/>
        </p:nvPicPr>
        <p:blipFill>
          <a:blip r:embed="rId2">
            <a:duotone>
              <a:prstClr val="black"/>
              <a:schemeClr val="accent4">
                <a:tint val="45000"/>
                <a:satMod val="400000"/>
              </a:schemeClr>
            </a:duotone>
            <a:lum bright="-24000" contrast="33000"/>
          </a:blip>
          <a:srcRect/>
          <a:stretch>
            <a:fillRect/>
          </a:stretch>
        </p:blipFill>
        <p:spPr bwMode="auto">
          <a:xfrm>
            <a:off x="0" y="0"/>
            <a:ext cx="10190163" cy="6858000"/>
          </a:xfrm>
          <a:prstGeom prst="rect">
            <a:avLst/>
          </a:prstGeom>
          <a:noFill/>
        </p:spPr>
      </p:pic>
    </p:spTree>
  </p:cSld>
  <p:clrMapOvr>
    <a:masterClrMapping/>
  </p:clrMapOvr>
  <p:transition spd="slow" advTm="5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afterEffect">
                                  <p:stCondLst>
                                    <p:cond delay="0"/>
                                  </p:stCondLst>
                                  <p:childTnLst>
                                    <p:animEffect transition="out" filter="strips(downLef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img.desmotivaciones.es/201012/pedospalsss.jpg"/>
          <p:cNvPicPr>
            <a:picLocks noChangeAspect="1" noChangeArrowheads="1"/>
          </p:cNvPicPr>
          <p:nvPr/>
        </p:nvPicPr>
        <p:blipFill>
          <a:blip r:embed="rId2"/>
          <a:srcRect/>
          <a:stretch>
            <a:fillRect/>
          </a:stretch>
        </p:blipFill>
        <p:spPr bwMode="auto">
          <a:xfrm>
            <a:off x="1034910" y="-1996"/>
            <a:ext cx="8040696" cy="6859996"/>
          </a:xfrm>
          <a:prstGeom prst="rect">
            <a:avLst/>
          </a:prstGeom>
          <a:noFill/>
        </p:spPr>
      </p:pic>
    </p:spTree>
  </p:cSld>
  <p:clrMapOvr>
    <a:masterClrMapping/>
  </p:clrMapOvr>
  <p:transition spd="slow" advTm="12000">
    <p:zo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http://4.bp.blogspot.com/-ciFvx0VO_Iw/T20Ca6cr1UI/AAAAAAAAP3g/CgDMLrx_xzs/s400/meme-pedos-energia.gif"/>
          <p:cNvPicPr>
            <a:picLocks noChangeAspect="1" noChangeArrowheads="1"/>
          </p:cNvPicPr>
          <p:nvPr/>
        </p:nvPicPr>
        <p:blipFill>
          <a:blip r:embed="rId2"/>
          <a:srcRect/>
          <a:stretch>
            <a:fillRect/>
          </a:stretch>
        </p:blipFill>
        <p:spPr bwMode="auto">
          <a:xfrm>
            <a:off x="-1" y="0"/>
            <a:ext cx="10190164" cy="6858000"/>
          </a:xfrm>
          <a:prstGeom prst="rect">
            <a:avLst/>
          </a:prstGeom>
          <a:noFill/>
        </p:spPr>
      </p:pic>
    </p:spTree>
  </p:cSld>
  <p:clrMapOvr>
    <a:masterClrMapping/>
  </p:clrMapOvr>
  <p:transition spd="slow" advTm="20000">
    <p:zo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j"/>
          <p:cNvPicPr>
            <a:picLocks noChangeAspect="1" noChangeArrowheads="1"/>
          </p:cNvPicPr>
          <p:nvPr/>
        </p:nvPicPr>
        <p:blipFill>
          <a:blip r:embed="rId2"/>
          <a:srcRect/>
          <a:stretch>
            <a:fillRect/>
          </a:stretch>
        </p:blipFill>
        <p:spPr bwMode="auto">
          <a:xfrm>
            <a:off x="-1" y="0"/>
            <a:ext cx="10183821" cy="6858000"/>
          </a:xfrm>
          <a:prstGeom prst="rect">
            <a:avLst/>
          </a:prstGeom>
          <a:noFill/>
        </p:spPr>
      </p:pic>
      <p:sp>
        <p:nvSpPr>
          <p:cNvPr id="19" name="18 Rectángulo"/>
          <p:cNvSpPr/>
          <p:nvPr/>
        </p:nvSpPr>
        <p:spPr>
          <a:xfrm>
            <a:off x="4403565" y="2500307"/>
            <a:ext cx="3000242" cy="1200329"/>
          </a:xfrm>
          <a:prstGeom prst="rect">
            <a:avLst/>
          </a:prstGeom>
        </p:spPr>
        <p:txBody>
          <a:bodyPr wrap="square">
            <a:spAutoFit/>
          </a:bodyPr>
          <a:lstStyle/>
          <a:p>
            <a:pPr algn="ctr"/>
            <a:endParaRPr lang="es-ES" sz="72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451611" y="571480"/>
            <a:ext cx="3903069" cy="1142984"/>
          </a:xfrm>
          <a:prstGeom prst="rect">
            <a:avLst/>
          </a:prstGeom>
        </p:spPr>
        <p:txBody>
          <a:bodyPr wrap="none" fromWordArt="1">
            <a:prstTxWarp prst="textPlain">
              <a:avLst>
                <a:gd name="adj" fmla="val 50000"/>
              </a:avLst>
            </a:prstTxWarp>
          </a:bodyPr>
          <a:lstStyle/>
          <a:p>
            <a:pPr algn="ctr"/>
            <a:r>
              <a:rPr lang="es-ES" sz="4400" kern="10" dirty="0" smtClean="0">
                <a:ln w="19050">
                  <a:solidFill>
                    <a:srgbClr val="0000FF"/>
                  </a:solidFill>
                  <a:round/>
                  <a:headEnd/>
                  <a:tailEnd/>
                </a:ln>
                <a:solidFill>
                  <a:srgbClr val="FFFF00"/>
                </a:solidFill>
                <a:latin typeface="Rockwell Extra Bold" pitchFamily="18" charset="0"/>
              </a:rPr>
              <a:t>Las compañías aéreas </a:t>
            </a:r>
          </a:p>
          <a:p>
            <a:pPr algn="ctr"/>
            <a:r>
              <a:rPr lang="es-ES" sz="4400" kern="10" dirty="0" smtClean="0">
                <a:ln w="19050">
                  <a:solidFill>
                    <a:srgbClr val="0000FF"/>
                  </a:solidFill>
                  <a:round/>
                  <a:headEnd/>
                  <a:tailEnd/>
                </a:ln>
                <a:solidFill>
                  <a:srgbClr val="FFFF00"/>
                </a:solidFill>
                <a:latin typeface="Rockwell Extra Bold" pitchFamily="18" charset="0"/>
              </a:rPr>
              <a:t>combaten las flatulencias</a:t>
            </a:r>
            <a:endParaRPr lang="es-ES" sz="4400" kern="10" dirty="0">
              <a:ln w="19050">
                <a:solidFill>
                  <a:srgbClr val="0000FF"/>
                </a:solidFill>
                <a:round/>
                <a:headEnd/>
                <a:tailEnd/>
              </a:ln>
              <a:solidFill>
                <a:srgbClr val="FFFF00"/>
              </a:solidFill>
              <a:latin typeface="Rockwell Extra Bold" pitchFamily="18" charset="0"/>
            </a:endParaRPr>
          </a:p>
        </p:txBody>
      </p:sp>
      <p:sp>
        <p:nvSpPr>
          <p:cNvPr id="17" name="16 Rectángulo"/>
          <p:cNvSpPr/>
          <p:nvPr/>
        </p:nvSpPr>
        <p:spPr>
          <a:xfrm>
            <a:off x="2627134" y="3143248"/>
            <a:ext cx="5095082" cy="707886"/>
          </a:xfrm>
          <a:prstGeom prst="rect">
            <a:avLst/>
          </a:prstGeom>
        </p:spPr>
        <p:txBody>
          <a:bodyPr>
            <a:spAutoFit/>
          </a:bodyPr>
          <a:lstStyle/>
          <a:p>
            <a:pPr algn="ctr"/>
            <a:endParaRPr lang="es-ES" sz="4000" b="1" dirty="0" smtClean="0">
              <a:latin typeface="Arial Black" pitchFamily="34" charset="0"/>
            </a:endParaRPr>
          </a:p>
        </p:txBody>
      </p:sp>
    </p:spTree>
  </p:cSld>
  <p:clrMapOvr>
    <a:masterClrMapping/>
  </p:clrMapOvr>
  <p:transition spd="slow" advTm="9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23313" y="1785926"/>
            <a:ext cx="7119572" cy="4154984"/>
          </a:xfrm>
          <a:prstGeom prst="rect">
            <a:avLst/>
          </a:prstGeom>
        </p:spPr>
        <p:txBody>
          <a:bodyPr wrap="square">
            <a:spAutoFit/>
          </a:bodyPr>
          <a:lstStyle/>
          <a:p>
            <a:r>
              <a:rPr lang="es-ES" sz="2400" b="1" dirty="0">
                <a:latin typeface="Agency FB" pitchFamily="34" charset="0"/>
              </a:rPr>
              <a:t>Como hemos detallado en los apartados anteriores, cada persona expulsa más de una decena de ventosidades al día. Sin embargo, puede que hayas observado cómo aumentan sospechosamente tus gases cuando vuelas en un avión. Esto se debe a que la altitud incide en el número de flatulencias que expulsamos y estando a una altura de 33.000 pies, lógicamente, se multiplican notablemente.</a:t>
            </a:r>
          </a:p>
          <a:p>
            <a:r>
              <a:rPr lang="es-ES" sz="2400" b="1" dirty="0">
                <a:latin typeface="Agency FB" pitchFamily="34" charset="0"/>
              </a:rPr>
              <a:t>Por ello, el servicio de catering que suelen ofrecer las compañías aéreas tiene en cuenta este aspecto e incluye alimentos de fácil digestión. Por ejemplo, no esperes comerte una fabada mientras cruzas al otro lado del Atlántico.</a:t>
            </a:r>
          </a:p>
        </p:txBody>
      </p:sp>
      <p:pic>
        <p:nvPicPr>
          <p:cNvPr id="3" name="Picture 2" descr="http://www.mispps.com/almacen/images/2013/11/29/hmwI4.gif"/>
          <p:cNvPicPr>
            <a:picLocks noChangeAspect="1" noChangeArrowheads="1" noCrop="1"/>
          </p:cNvPicPr>
          <p:nvPr/>
        </p:nvPicPr>
        <p:blipFill>
          <a:blip r:embed="rId2">
            <a:duotone>
              <a:prstClr val="black"/>
              <a:schemeClr val="accent1">
                <a:tint val="45000"/>
                <a:satMod val="400000"/>
              </a:schemeClr>
            </a:duotone>
            <a:lum bright="-36000" contrast="48000"/>
          </a:blip>
          <a:srcRect/>
          <a:stretch>
            <a:fillRect/>
          </a:stretch>
        </p:blipFill>
        <p:spPr bwMode="auto">
          <a:xfrm>
            <a:off x="-1" y="0"/>
            <a:ext cx="10190164" cy="6858000"/>
          </a:xfrm>
          <a:prstGeom prst="rect">
            <a:avLst/>
          </a:prstGeom>
          <a:noFill/>
        </p:spPr>
      </p:pic>
    </p:spTree>
  </p:cSld>
  <p:clrMapOvr>
    <a:masterClrMapping/>
  </p:clrMapOvr>
  <p:transition spd="slow" advTm="4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afterEffect">
                                  <p:stCondLst>
                                    <p:cond delay="0"/>
                                  </p:stCondLst>
                                  <p:childTnLst>
                                    <p:animEffect transition="out" filter="circle(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http://4.bp.blogspot.com/-4ctgN9e5iAI/ToEN1uNKYjI/AAAAAAAALrc/gEkCWTxjVoQ/s320/meme-triste-pedos.gif"/>
          <p:cNvPicPr>
            <a:picLocks noChangeAspect="1" noChangeArrowheads="1"/>
          </p:cNvPicPr>
          <p:nvPr/>
        </p:nvPicPr>
        <p:blipFill>
          <a:blip r:embed="rId3"/>
          <a:srcRect/>
          <a:stretch>
            <a:fillRect/>
          </a:stretch>
        </p:blipFill>
        <p:spPr bwMode="auto">
          <a:xfrm>
            <a:off x="0" y="357166"/>
            <a:ext cx="10211606" cy="6143668"/>
          </a:xfrm>
          <a:prstGeom prst="rect">
            <a:avLst/>
          </a:prstGeom>
          <a:noFill/>
        </p:spPr>
      </p:pic>
    </p:spTree>
  </p:cSld>
  <p:clrMapOvr>
    <a:masterClrMapping/>
  </p:clrMapOvr>
  <p:transition spd="slow" advTm="23000">
    <p:zoom/>
    <p:sndAc>
      <p:stSnd>
        <p:snd r:embed="rId2" name="los pekeniques - hilo de seda.wav"/>
      </p:stSnd>
    </p:sndAc>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http://img.desmotivaciones.es/201212/1321990473306ee09125edb2168663a30c2e523bcd.jpg"/>
          <p:cNvPicPr>
            <a:picLocks noChangeAspect="1" noChangeArrowheads="1"/>
          </p:cNvPicPr>
          <p:nvPr/>
        </p:nvPicPr>
        <p:blipFill>
          <a:blip r:embed="rId2"/>
          <a:srcRect l="6140" t="5484" r="5013" b="21846"/>
          <a:stretch>
            <a:fillRect/>
          </a:stretch>
        </p:blipFill>
        <p:spPr bwMode="auto">
          <a:xfrm>
            <a:off x="-1" y="0"/>
            <a:ext cx="10190164"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h"/>
          <p:cNvPicPr>
            <a:picLocks noChangeAspect="1" noChangeArrowheads="1"/>
          </p:cNvPicPr>
          <p:nvPr/>
        </p:nvPicPr>
        <p:blipFill>
          <a:blip r:embed="rId2"/>
          <a:srcRect/>
          <a:stretch>
            <a:fillRect/>
          </a:stretch>
        </p:blipFill>
        <p:spPr bwMode="auto">
          <a:xfrm>
            <a:off x="0" y="0"/>
            <a:ext cx="10183822" cy="6858000"/>
          </a:xfrm>
          <a:prstGeom prst="rect">
            <a:avLst/>
          </a:prstGeom>
          <a:noFill/>
        </p:spPr>
      </p:pic>
      <p:sp>
        <p:nvSpPr>
          <p:cNvPr id="6" name="5 Rectángulo"/>
          <p:cNvSpPr/>
          <p:nvPr/>
        </p:nvSpPr>
        <p:spPr>
          <a:xfrm>
            <a:off x="2451875" y="285728"/>
            <a:ext cx="7513944" cy="3046970"/>
          </a:xfrm>
          <a:prstGeom prst="rect">
            <a:avLst/>
          </a:prstGeom>
        </p:spPr>
        <p:txBody>
          <a:bodyPr wrap="square" lIns="91422" tIns="45711" rIns="91422" bIns="45711">
            <a:spAutoFit/>
          </a:bodyPr>
          <a:lstStyle/>
          <a:p>
            <a:pPr lvl="1" algn="ctr">
              <a:defRPr/>
            </a:pPr>
            <a:r>
              <a:rPr lang="es-ES" sz="4800" b="1" i="1" kern="10" dirty="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Comic Sans MS" pitchFamily="66" charset="0"/>
                <a:cs typeface="Times New Roman"/>
              </a:rPr>
              <a:t>UN </a:t>
            </a:r>
            <a:r>
              <a:rPr lang="es-ES" sz="4800" b="1" i="1" kern="10" dirty="0" smtClean="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Comic Sans MS" pitchFamily="66" charset="0"/>
                <a:cs typeface="Times New Roman"/>
              </a:rPr>
              <a:t>FUERTE</a:t>
            </a:r>
          </a:p>
          <a:p>
            <a:pPr lvl="1" algn="ctr">
              <a:defRPr/>
            </a:pPr>
            <a:r>
              <a:rPr lang="es-ES" sz="4800" b="1" i="1" kern="10" dirty="0" smtClean="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Comic Sans MS" pitchFamily="66" charset="0"/>
                <a:cs typeface="Times New Roman"/>
              </a:rPr>
              <a:t> ABRAZO,</a:t>
            </a:r>
          </a:p>
          <a:p>
            <a:pPr lvl="1" algn="ctr">
              <a:defRPr/>
            </a:pPr>
            <a:r>
              <a:rPr lang="es-ES" sz="4800" b="1" i="1" kern="10" dirty="0" smtClean="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Comic Sans MS" pitchFamily="66" charset="0"/>
                <a:cs typeface="Times New Roman"/>
              </a:rPr>
              <a:t> </a:t>
            </a:r>
            <a:r>
              <a:rPr lang="es-ES" sz="4800" b="1" i="1" kern="10" dirty="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Comic Sans MS" pitchFamily="66" charset="0"/>
                <a:cs typeface="Times New Roman"/>
              </a:rPr>
              <a:t>QUE TENGAS </a:t>
            </a:r>
            <a:endParaRPr lang="es-ES" sz="4800" b="1" i="1" kern="10" dirty="0" smtClean="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Comic Sans MS" pitchFamily="66" charset="0"/>
              <a:cs typeface="Times New Roman"/>
            </a:endParaRPr>
          </a:p>
          <a:p>
            <a:pPr lvl="1" algn="ctr">
              <a:defRPr/>
            </a:pPr>
            <a:r>
              <a:rPr lang="es-ES" sz="4800" b="1" i="1" kern="10" dirty="0" smtClean="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Comic Sans MS" pitchFamily="66" charset="0"/>
                <a:cs typeface="Times New Roman"/>
              </a:rPr>
              <a:t>UN BUEN </a:t>
            </a:r>
            <a:r>
              <a:rPr lang="es-ES" sz="4800" b="1" i="1" kern="10" dirty="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Comic Sans MS" pitchFamily="66"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10190163"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10190163"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0079" y="3390079"/>
            <a:ext cx="6858000" cy="77842"/>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6722242" y="3390079"/>
            <a:ext cx="6858000" cy="77842"/>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email"/>
          <a:srcRect/>
          <a:stretch>
            <a:fillRect/>
          </a:stretch>
        </p:blipFill>
        <p:spPr bwMode="auto">
          <a:xfrm>
            <a:off x="398021" y="5357826"/>
            <a:ext cx="992202" cy="1052512"/>
          </a:xfrm>
          <a:prstGeom prst="rect">
            <a:avLst/>
          </a:prstGeom>
          <a:noFill/>
          <a:ln w="38100">
            <a:solidFill>
              <a:srgbClr val="1CDEF8"/>
            </a:solidFill>
            <a:miter lim="800000"/>
            <a:headEnd/>
            <a:tailEnd/>
          </a:ln>
        </p:spPr>
      </p:pic>
      <p:sp>
        <p:nvSpPr>
          <p:cNvPr id="15" name="14 Rectángulo"/>
          <p:cNvSpPr/>
          <p:nvPr/>
        </p:nvSpPr>
        <p:spPr>
          <a:xfrm>
            <a:off x="1432966" y="5929330"/>
            <a:ext cx="3423282" cy="523220"/>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LUIS</a:t>
            </a:r>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par>
                          <p:cTn id="12" fill="hold">
                            <p:stCondLst>
                              <p:cond delay="850"/>
                            </p:stCondLst>
                            <p:childTnLst>
                              <p:par>
                                <p:cTn id="13" presetID="41" presetClass="entr" presetSubtype="0" fill="hold" nodeType="afterEffect">
                                  <p:stCondLst>
                                    <p:cond delay="0"/>
                                  </p:stCondLst>
                                  <p:iterate type="lt">
                                    <p:tmPct val="10000"/>
                                  </p:iterate>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500" fill="hold"/>
                                        <p:tgtEl>
                                          <p:spTgt spid="6">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6">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6">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6">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6">
                                            <p:txEl>
                                              <p:pRg st="1" end="1"/>
                                            </p:txEl>
                                          </p:spTgt>
                                        </p:tgtEl>
                                      </p:cBhvr>
                                    </p:animEffect>
                                  </p:childTnLst>
                                </p:cTn>
                              </p:par>
                            </p:childTnLst>
                          </p:cTn>
                        </p:par>
                        <p:par>
                          <p:cTn id="20" fill="hold">
                            <p:stCondLst>
                              <p:cond delay="1650"/>
                            </p:stCondLst>
                            <p:childTnLst>
                              <p:par>
                                <p:cTn id="21" presetID="41" presetClass="entr" presetSubtype="0" fill="hold" nodeType="afterEffect">
                                  <p:stCondLst>
                                    <p:cond delay="0"/>
                                  </p:stCondLst>
                                  <p:iterate type="lt">
                                    <p:tmPct val="10000"/>
                                  </p:iterate>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p:cTn id="23" dur="500" fill="hold"/>
                                        <p:tgtEl>
                                          <p:spTgt spid="6">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6">
                                            <p:txEl>
                                              <p:pRg st="2" end="2"/>
                                            </p:txEl>
                                          </p:spTgt>
                                        </p:tgtEl>
                                        <p:attrNameLst>
                                          <p:attrName>ppt_y</p:attrName>
                                        </p:attrNameLst>
                                      </p:cBhvr>
                                      <p:tavLst>
                                        <p:tav tm="0">
                                          <p:val>
                                            <p:strVal val="#ppt_y"/>
                                          </p:val>
                                        </p:tav>
                                        <p:tav tm="100000">
                                          <p:val>
                                            <p:strVal val="#ppt_y"/>
                                          </p:val>
                                        </p:tav>
                                      </p:tavLst>
                                    </p:anim>
                                    <p:anim calcmode="lin" valueType="num">
                                      <p:cBhvr>
                                        <p:cTn id="25" dur="500" fill="hold"/>
                                        <p:tgtEl>
                                          <p:spTgt spid="6">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6">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6">
                                            <p:txEl>
                                              <p:pRg st="2" end="2"/>
                                            </p:txEl>
                                          </p:spTgt>
                                        </p:tgtEl>
                                      </p:cBhvr>
                                    </p:animEffect>
                                  </p:childTnLst>
                                </p:cTn>
                              </p:par>
                            </p:childTnLst>
                          </p:cTn>
                        </p:par>
                        <p:par>
                          <p:cTn id="28" fill="hold">
                            <p:stCondLst>
                              <p:cond delay="2550"/>
                            </p:stCondLst>
                            <p:childTnLst>
                              <p:par>
                                <p:cTn id="29" presetID="41" presetClass="entr" presetSubtype="0" fill="hold" nodeType="afterEffect">
                                  <p:stCondLst>
                                    <p:cond delay="0"/>
                                  </p:stCondLst>
                                  <p:iterate type="lt">
                                    <p:tmPct val="10000"/>
                                  </p:iterate>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p:cTn id="31" dur="500" fill="hold"/>
                                        <p:tgtEl>
                                          <p:spTgt spid="6">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6">
                                            <p:txEl>
                                              <p:pRg st="3" end="3"/>
                                            </p:txEl>
                                          </p:spTgt>
                                        </p:tgtEl>
                                        <p:attrNameLst>
                                          <p:attrName>ppt_y</p:attrName>
                                        </p:attrNameLst>
                                      </p:cBhvr>
                                      <p:tavLst>
                                        <p:tav tm="0">
                                          <p:val>
                                            <p:strVal val="#ppt_y"/>
                                          </p:val>
                                        </p:tav>
                                        <p:tav tm="100000">
                                          <p:val>
                                            <p:strVal val="#ppt_y"/>
                                          </p:val>
                                        </p:tav>
                                      </p:tavLst>
                                    </p:anim>
                                    <p:anim calcmode="lin" valueType="num">
                                      <p:cBhvr>
                                        <p:cTn id="33" dur="500" fill="hold"/>
                                        <p:tgtEl>
                                          <p:spTgt spid="6">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6">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190163"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0190163"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207868" y="0"/>
            <a:ext cx="5434754" cy="1562100"/>
          </a:xfrm>
          <a:prstGeom prst="rect">
            <a:avLst/>
          </a:prstGeom>
          <a:noFill/>
        </p:spPr>
      </p:pic>
      <p:sp>
        <p:nvSpPr>
          <p:cNvPr id="4104" name="Text Box 8"/>
          <p:cNvSpPr txBox="1">
            <a:spLocks noChangeArrowheads="1"/>
          </p:cNvSpPr>
          <p:nvPr/>
        </p:nvSpPr>
        <p:spPr bwMode="auto">
          <a:xfrm>
            <a:off x="0" y="1905001"/>
            <a:ext cx="10190163"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273770" y="4724402"/>
            <a:ext cx="2972131"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283935" y="4191000"/>
            <a:ext cx="2632459"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500656" y="4876800"/>
            <a:ext cx="1358688"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94426"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94426"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94426"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94426"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FLATULENCI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FLATULENCIAS</Template>
  <TotalTime>2</TotalTime>
  <Words>364</Words>
  <Application>Microsoft Office PowerPoint</Application>
  <PresentationFormat>Personalizado</PresentationFormat>
  <Paragraphs>50</Paragraphs>
  <Slides>45</Slides>
  <Notes>0</Notes>
  <HiddenSlides>0</HiddenSlides>
  <MMClips>0</MMClips>
  <ScaleCrop>false</ScaleCrop>
  <HeadingPairs>
    <vt:vector size="4" baseType="variant">
      <vt:variant>
        <vt:lpstr>Tema</vt:lpstr>
      </vt:variant>
      <vt:variant>
        <vt:i4>2</vt:i4>
      </vt:variant>
      <vt:variant>
        <vt:lpstr>Títulos de diapositiva</vt:lpstr>
      </vt:variant>
      <vt:variant>
        <vt:i4>45</vt:i4>
      </vt:variant>
    </vt:vector>
  </HeadingPairs>
  <TitlesOfParts>
    <vt:vector size="47" baseType="lpstr">
      <vt:lpstr>FLATULENCIAS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2016-03-17T13:57:11Z</dcterms:created>
  <dcterms:modified xsi:type="dcterms:W3CDTF">2016-03-17T13:59:21Z</dcterms:modified>
</cp:coreProperties>
</file>