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77" r:id="rId3"/>
    <p:sldId id="267" r:id="rId4"/>
    <p:sldId id="363" r:id="rId5"/>
    <p:sldId id="257" r:id="rId6"/>
    <p:sldId id="283" r:id="rId7"/>
    <p:sldId id="285" r:id="rId8"/>
    <p:sldId id="286" r:id="rId9"/>
    <p:sldId id="287" r:id="rId10"/>
    <p:sldId id="355" r:id="rId11"/>
    <p:sldId id="261" r:id="rId12"/>
    <p:sldId id="318" r:id="rId13"/>
    <p:sldId id="319" r:id="rId14"/>
    <p:sldId id="320" r:id="rId15"/>
    <p:sldId id="301" r:id="rId16"/>
    <p:sldId id="362" r:id="rId17"/>
    <p:sldId id="258" r:id="rId18"/>
    <p:sldId id="356" r:id="rId19"/>
    <p:sldId id="259" r:id="rId20"/>
    <p:sldId id="350" r:id="rId21"/>
    <p:sldId id="332" r:id="rId22"/>
    <p:sldId id="333" r:id="rId23"/>
    <p:sldId id="334" r:id="rId24"/>
    <p:sldId id="343" r:id="rId25"/>
    <p:sldId id="270" r:id="rId26"/>
    <p:sldId id="358" r:id="rId27"/>
    <p:sldId id="284" r:id="rId28"/>
    <p:sldId id="274" r:id="rId29"/>
    <p:sldId id="276" r:id="rId30"/>
    <p:sldId id="277" r:id="rId31"/>
    <p:sldId id="288" r:id="rId32"/>
    <p:sldId id="289" r:id="rId33"/>
    <p:sldId id="292" r:id="rId34"/>
    <p:sldId id="357" r:id="rId35"/>
    <p:sldId id="314" r:id="rId36"/>
    <p:sldId id="306" r:id="rId37"/>
    <p:sldId id="346" r:id="rId38"/>
    <p:sldId id="337" r:id="rId39"/>
    <p:sldId id="347" r:id="rId40"/>
    <p:sldId id="348" r:id="rId41"/>
    <p:sldId id="354" r:id="rId42"/>
    <p:sldId id="339" r:id="rId43"/>
    <p:sldId id="305" r:id="rId44"/>
    <p:sldId id="359" r:id="rId45"/>
    <p:sldId id="280" r:id="rId46"/>
    <p:sldId id="290" r:id="rId47"/>
    <p:sldId id="291" r:id="rId48"/>
    <p:sldId id="268" r:id="rId49"/>
    <p:sldId id="282" r:id="rId50"/>
    <p:sldId id="352" r:id="rId51"/>
    <p:sldId id="367" r:id="rId52"/>
    <p:sldId id="263" r:id="rId53"/>
    <p:sldId id="364" r:id="rId54"/>
    <p:sldId id="382" r:id="rId55"/>
    <p:sldId id="365" r:id="rId56"/>
    <p:sldId id="368" r:id="rId57"/>
    <p:sldId id="369" r:id="rId58"/>
    <p:sldId id="372" r:id="rId59"/>
    <p:sldId id="374" r:id="rId60"/>
    <p:sldId id="376" r:id="rId61"/>
    <p:sldId id="383" r:id="rId62"/>
    <p:sldId id="262" r:id="rId63"/>
    <p:sldId id="265" r:id="rId64"/>
    <p:sldId id="264" r:id="rId65"/>
    <p:sldId id="360" r:id="rId66"/>
    <p:sldId id="271" r:id="rId67"/>
    <p:sldId id="275" r:id="rId68"/>
    <p:sldId id="260" r:id="rId69"/>
    <p:sldId id="266" r:id="rId70"/>
    <p:sldId id="256" r:id="rId71"/>
    <p:sldId id="281" r:id="rId72"/>
    <p:sldId id="279" r:id="rId73"/>
    <p:sldId id="272" r:id="rId74"/>
    <p:sldId id="269" r:id="rId75"/>
    <p:sldId id="273" r:id="rId76"/>
    <p:sldId id="278" r:id="rId77"/>
    <p:sldId id="298" r:id="rId78"/>
    <p:sldId id="293" r:id="rId79"/>
    <p:sldId id="297" r:id="rId80"/>
    <p:sldId id="294" r:id="rId81"/>
    <p:sldId id="295" r:id="rId82"/>
    <p:sldId id="299" r:id="rId83"/>
    <p:sldId id="296" r:id="rId84"/>
    <p:sldId id="300" r:id="rId85"/>
    <p:sldId id="304" r:id="rId86"/>
    <p:sldId id="302" r:id="rId87"/>
    <p:sldId id="303" r:id="rId88"/>
    <p:sldId id="307" r:id="rId89"/>
    <p:sldId id="312" r:id="rId90"/>
    <p:sldId id="309" r:id="rId91"/>
    <p:sldId id="311" r:id="rId92"/>
    <p:sldId id="313" r:id="rId93"/>
    <p:sldId id="310" r:id="rId94"/>
    <p:sldId id="315" r:id="rId95"/>
    <p:sldId id="329" r:id="rId96"/>
    <p:sldId id="316" r:id="rId97"/>
    <p:sldId id="317" r:id="rId98"/>
    <p:sldId id="308" r:id="rId99"/>
    <p:sldId id="327" r:id="rId100"/>
    <p:sldId id="321" r:id="rId101"/>
    <p:sldId id="322" r:id="rId102"/>
    <p:sldId id="323" r:id="rId103"/>
    <p:sldId id="324" r:id="rId104"/>
    <p:sldId id="325" r:id="rId105"/>
    <p:sldId id="326" r:id="rId106"/>
    <p:sldId id="338" r:id="rId107"/>
    <p:sldId id="328" r:id="rId108"/>
    <p:sldId id="345" r:id="rId109"/>
    <p:sldId id="344" r:id="rId110"/>
    <p:sldId id="330" r:id="rId111"/>
    <p:sldId id="331" r:id="rId112"/>
    <p:sldId id="336" r:id="rId113"/>
    <p:sldId id="341" r:id="rId114"/>
    <p:sldId id="335" r:id="rId115"/>
    <p:sldId id="342" r:id="rId116"/>
    <p:sldId id="340" r:id="rId117"/>
    <p:sldId id="378" r:id="rId118"/>
    <p:sldId id="384" r:id="rId119"/>
  </p:sldIdLst>
  <p:sldSz cx="6985000" cy="1188085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1x9TLYm91krAoyxQvMvfA" hashData="dR5F4RawIITzuBQEciWmvJDfH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2280" y="-90"/>
      </p:cViewPr>
      <p:guideLst>
        <p:guide orient="horz" pos="3743"/>
        <p:guide pos="220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23875" y="3690765"/>
            <a:ext cx="5937250" cy="254668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47750" y="6732483"/>
            <a:ext cx="4889500" cy="3036217"/>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551767" y="7634547"/>
            <a:ext cx="5937250" cy="235966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1767" y="5035612"/>
            <a:ext cx="5937250" cy="259893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49250" y="2772200"/>
            <a:ext cx="3085042" cy="784081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3550708" y="2772200"/>
            <a:ext cx="3085042" cy="784081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49252" y="2659442"/>
            <a:ext cx="3086255" cy="11083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349252" y="3767768"/>
            <a:ext cx="3086255" cy="684524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3548285" y="2659442"/>
            <a:ext cx="3087467" cy="11083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3548285" y="3767768"/>
            <a:ext cx="3087467" cy="684524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49252" y="473035"/>
            <a:ext cx="2298017" cy="2013144"/>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2730943" y="473036"/>
            <a:ext cx="3904809" cy="1013997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349252" y="2486180"/>
            <a:ext cx="2298017" cy="812683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369109" y="8316596"/>
            <a:ext cx="4191000" cy="981821"/>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369109" y="1061577"/>
            <a:ext cx="4191000" cy="712851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369109" y="9298417"/>
            <a:ext cx="4191000" cy="13943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5064127" y="475786"/>
            <a:ext cx="1571625" cy="1013722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49250" y="475786"/>
            <a:ext cx="4598458" cy="1013722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04/05/2016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23875" y="3690765"/>
            <a:ext cx="5937250" cy="254668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47750" y="6732482"/>
            <a:ext cx="4889500" cy="3036217"/>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349250" y="475785"/>
            <a:ext cx="6286500" cy="1980142"/>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49250" y="2772200"/>
            <a:ext cx="6286500" cy="784081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349252" y="11011790"/>
            <a:ext cx="1629833" cy="632545"/>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04/05/2016</a:t>
            </a:fld>
            <a:endParaRPr lang="es-ES"/>
          </a:p>
        </p:txBody>
      </p:sp>
      <p:sp>
        <p:nvSpPr>
          <p:cNvPr id="5" name="4 Marcador de pie de página"/>
          <p:cNvSpPr>
            <a:spLocks noGrp="1"/>
          </p:cNvSpPr>
          <p:nvPr>
            <p:ph type="ftr" sz="quarter" idx="3"/>
          </p:nvPr>
        </p:nvSpPr>
        <p:spPr>
          <a:xfrm>
            <a:off x="2386544" y="11011790"/>
            <a:ext cx="2211917" cy="63254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5005919" y="11011790"/>
            <a:ext cx="1629833" cy="632545"/>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pull dir="r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349250" y="10819274"/>
            <a:ext cx="1629833" cy="82505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32.gif"/></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119.jpeg"/></Relationships>
</file>

<file path=ppt/slides/_rels/slide117.xml.rels><?xml version="1.0" encoding="UTF-8" standalone="yes"?>
<Relationships xmlns="http://schemas.openxmlformats.org/package/2006/relationships"><Relationship Id="rId8" Type="http://schemas.openxmlformats.org/officeDocument/2006/relationships/image" Target="../media/image123.png"/><Relationship Id="rId13" Type="http://schemas.openxmlformats.org/officeDocument/2006/relationships/hyperlink" Target="https://vk.com/mispps" TargetMode="External"/><Relationship Id="rId3" Type="http://schemas.openxmlformats.org/officeDocument/2006/relationships/image" Target="../media/image120.png"/><Relationship Id="rId7" Type="http://schemas.openxmlformats.org/officeDocument/2006/relationships/hyperlink" Target="https://www.facebook.com/mispps" TargetMode="External"/><Relationship Id="rId12" Type="http://schemas.openxmlformats.org/officeDocument/2006/relationships/image" Target="../media/image12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22.png"/><Relationship Id="rId11" Type="http://schemas.openxmlformats.org/officeDocument/2006/relationships/hyperlink" Target="https://plus.google.com/+Mispps/" TargetMode="External"/><Relationship Id="rId5" Type="http://schemas.openxmlformats.org/officeDocument/2006/relationships/image" Target="../media/image121.png"/><Relationship Id="rId10" Type="http://schemas.openxmlformats.org/officeDocument/2006/relationships/image" Target="../media/image1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3.bp.blogspot.com/_v3RWRrw_6jQ/S-ScJPLI-pI/AAAAAAAAAXM/3mL7Bdt2WGU/s1600/light-house+perfect.gif"/>
          <p:cNvPicPr>
            <a:picLocks noChangeAspect="1" noChangeArrowheads="1"/>
          </p:cNvPicPr>
          <p:nvPr/>
        </p:nvPicPr>
        <p:blipFill>
          <a:blip r:embed="rId3"/>
          <a:srcRect l="24778"/>
          <a:stretch>
            <a:fillRect/>
          </a:stretch>
        </p:blipFill>
        <p:spPr bwMode="auto">
          <a:xfrm>
            <a:off x="0" y="-1"/>
            <a:ext cx="7069629" cy="11880851"/>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5913839" y="5913850"/>
            <a:ext cx="11880850" cy="5317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1017991" y="5913850"/>
            <a:ext cx="11880850" cy="5317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6985000" cy="12042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11751462"/>
            <a:ext cx="6985000" cy="129390"/>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420666" y="9940953"/>
            <a:ext cx="1071570" cy="1328732"/>
          </a:xfrm>
          <a:prstGeom prst="rect">
            <a:avLst/>
          </a:prstGeom>
          <a:noFill/>
          <a:ln w="38100">
            <a:solidFill>
              <a:srgbClr val="1CDEF8"/>
            </a:solidFill>
            <a:miter lim="800000"/>
            <a:headEnd/>
            <a:tailEnd/>
          </a:ln>
        </p:spPr>
      </p:pic>
      <p:sp>
        <p:nvSpPr>
          <p:cNvPr id="19" name="18 Rectángulo"/>
          <p:cNvSpPr/>
          <p:nvPr/>
        </p:nvSpPr>
        <p:spPr>
          <a:xfrm>
            <a:off x="1512772" y="7920593"/>
            <a:ext cx="205656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63608" y="4083037"/>
            <a:ext cx="5143536" cy="826077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Faros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6">
            <a:duotone>
              <a:schemeClr val="accent6">
                <a:shade val="45000"/>
                <a:satMod val="135000"/>
              </a:schemeClr>
              <a:prstClr val="white"/>
            </a:duotone>
          </a:blip>
          <a:srcRect/>
          <a:stretch>
            <a:fillRect/>
          </a:stretch>
        </p:blipFill>
        <p:spPr bwMode="auto">
          <a:xfrm>
            <a:off x="1920864" y="9869515"/>
            <a:ext cx="1534528" cy="1618180"/>
          </a:xfrm>
          <a:prstGeom prst="rect">
            <a:avLst/>
          </a:prstGeom>
          <a:noFill/>
        </p:spPr>
      </p:pic>
    </p:spTree>
  </p:cSld>
  <p:clrMapOvr>
    <a:masterClrMapping/>
  </p:clrMapOvr>
  <p:transition spd="slow" advTm="10000">
    <p:split orient="vert"/>
    <p:sndAc>
      <p:stSnd>
        <p:snd r:embed="rId2" name="instrumental - ray conniff - la mer - música orquesta - grandes orquest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On the Rocks Lighthouse, Greece: "/>
          <p:cNvPicPr>
            <a:picLocks noChangeAspect="1" noChangeArrowheads="1"/>
          </p:cNvPicPr>
          <p:nvPr/>
        </p:nvPicPr>
        <p:blipFill>
          <a:blip r:embed="rId2"/>
          <a:srcRect/>
          <a:stretch>
            <a:fillRect/>
          </a:stretch>
        </p:blipFill>
        <p:spPr bwMode="auto">
          <a:xfrm>
            <a:off x="0" y="-1"/>
            <a:ext cx="7278986" cy="1222697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35046" y="6511929"/>
            <a:ext cx="4714908" cy="4832092"/>
          </a:xfrm>
          <a:prstGeom prst="rect">
            <a:avLst/>
          </a:prstGeom>
        </p:spPr>
        <p:txBody>
          <a:bodyPr wrap="square">
            <a:spAutoFit/>
          </a:bodyPr>
          <a:lstStyle/>
          <a:p>
            <a:pPr algn="ctr"/>
            <a:r>
              <a:rPr lang="es-ES" sz="2800" b="1" dirty="0" smtClean="0">
                <a:latin typeface="Agency FB" pitchFamily="34" charset="0"/>
              </a:rPr>
              <a:t>Construidos como torres de señalización luminosa, los faros fueron concebidos ante todo un elemento de seguridad marítima. Hoy en día los avances tecnológicos han restado importancia a su utilidad principal, pero su belleza y el misterio que emanan han posibilitado su reconversión a atracción turística, construcción hotelera o vivienda alternativa.</a:t>
            </a:r>
            <a:endParaRPr lang="es-ES" sz="2800" dirty="0">
              <a:latin typeface="Agency FB" pitchFamily="34" charset="0"/>
            </a:endParaRPr>
          </a:p>
        </p:txBody>
      </p:sp>
      <p:pic>
        <p:nvPicPr>
          <p:cNvPr id="3" name="Picture 2" descr="http://www.buques.org/Index/AniFaro.gif"/>
          <p:cNvPicPr>
            <a:picLocks noChangeAspect="1" noChangeArrowheads="1" noCrop="1"/>
          </p:cNvPicPr>
          <p:nvPr/>
        </p:nvPicPr>
        <p:blipFill>
          <a:blip r:embed="rId2"/>
          <a:srcRect/>
          <a:stretch>
            <a:fillRect/>
          </a:stretch>
        </p:blipFill>
        <p:spPr bwMode="auto">
          <a:xfrm>
            <a:off x="492104" y="511137"/>
            <a:ext cx="5857916" cy="5286412"/>
          </a:xfrm>
          <a:prstGeom prst="rect">
            <a:avLst/>
          </a:prstGeom>
          <a:noFill/>
        </p:spPr>
      </p:pic>
      <p:pic>
        <p:nvPicPr>
          <p:cNvPr id="4"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48000" contrast="61000"/>
          </a:blip>
          <a:srcRect/>
          <a:stretch>
            <a:fillRect/>
          </a:stretch>
        </p:blipFill>
        <p:spPr bwMode="auto">
          <a:xfrm>
            <a:off x="0" y="0"/>
            <a:ext cx="6985000" cy="5940425"/>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48000" contrast="61000"/>
          </a:blip>
          <a:srcRect/>
          <a:stretch>
            <a:fillRect/>
          </a:stretch>
        </p:blipFill>
        <p:spPr bwMode="auto">
          <a:xfrm flipH="1">
            <a:off x="0" y="5868987"/>
            <a:ext cx="6985000" cy="6011863"/>
          </a:xfrm>
          <a:prstGeom prst="rect">
            <a:avLst/>
          </a:prstGeom>
          <a:noFill/>
        </p:spPr>
      </p:pic>
    </p:spTree>
  </p:cSld>
  <p:clrMapOvr>
    <a:masterClrMapping/>
  </p:clrMapOvr>
  <p:transition spd="slow" advTm="25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1+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unset at the South Stack near Holyhead, Anglesey, Wales (by Joe Daniel Price on 500px): "/>
          <p:cNvPicPr>
            <a:picLocks noChangeAspect="1" noChangeArrowheads="1"/>
          </p:cNvPicPr>
          <p:nvPr/>
        </p:nvPicPr>
        <p:blipFill>
          <a:blip r:embed="rId2"/>
          <a:srcRect/>
          <a:stretch>
            <a:fillRect/>
          </a:stretch>
        </p:blipFill>
        <p:spPr bwMode="auto">
          <a:xfrm>
            <a:off x="0" y="-1"/>
            <a:ext cx="7055930"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Lighthouse.I want to go see this place one day.Please check out my website thanks. www.photopix.co.nz: "/>
          <p:cNvPicPr>
            <a:picLocks noChangeAspect="1" noChangeArrowheads="1"/>
          </p:cNvPicPr>
          <p:nvPr/>
        </p:nvPicPr>
        <p:blipFill>
          <a:blip r:embed="rId2"/>
          <a:srcRect/>
          <a:stretch>
            <a:fillRect/>
          </a:stretch>
        </p:blipFill>
        <p:spPr bwMode="auto">
          <a:xfrm>
            <a:off x="0" y="0"/>
            <a:ext cx="7159234"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Ludington, MI: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Beaver Head, MI: "/>
          <p:cNvPicPr>
            <a:picLocks noChangeAspect="1" noChangeArrowheads="1"/>
          </p:cNvPicPr>
          <p:nvPr/>
        </p:nvPicPr>
        <p:blipFill>
          <a:blip r:embed="rId2"/>
          <a:srcRect/>
          <a:stretch>
            <a:fillRect/>
          </a:stretch>
        </p:blipFill>
        <p:spPr bwMode="auto">
          <a:xfrm>
            <a:off x="0" y="-1"/>
            <a:ext cx="7023103"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Blackwell Island Lighthouse, New York - This 50-foot-tall, gray gneiss, Gothic-style lighthouse was built in 1872. It is not an official Coast Guard lighthouse. The lighthouse’s purpose was to “effectually light” the nearby New York City Insane Asylum for boats navigating the treacherous Hell Gate waters. It was designed by architect James Renwick, Jr., whose other works include Smallpox Hospital and St. Patrick’s Cathedral. Inmate labor was probably used in the city-run project..: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920732" y="7512061"/>
            <a:ext cx="5286412" cy="3970318"/>
          </a:xfrm>
          <a:prstGeom prst="rect">
            <a:avLst/>
          </a:prstGeom>
        </p:spPr>
        <p:txBody>
          <a:bodyPr wrap="square">
            <a:spAutoFit/>
          </a:bodyPr>
          <a:lstStyle/>
          <a:p>
            <a:pPr algn="ctr"/>
            <a:r>
              <a:rPr lang="es-ES" sz="2800" b="1" dirty="0">
                <a:latin typeface="Agency FB" pitchFamily="34" charset="0"/>
              </a:rPr>
              <a:t>Un faro es una torre de señalización luminosa situada en el litoral marítimo, como referencia y aviso costero para </a:t>
            </a:r>
            <a:r>
              <a:rPr lang="es-ES" sz="2800" b="1" dirty="0" smtClean="0">
                <a:latin typeface="Agency FB" pitchFamily="34" charset="0"/>
              </a:rPr>
              <a:t>navegantes.</a:t>
            </a:r>
            <a:r>
              <a:rPr lang="es-ES" sz="2800" b="1" baseline="30000" dirty="0" smtClean="0">
                <a:latin typeface="Agency FB" pitchFamily="34" charset="0"/>
              </a:rPr>
              <a:t> </a:t>
            </a:r>
            <a:r>
              <a:rPr lang="es-ES" sz="2800" b="1" dirty="0" smtClean="0">
                <a:latin typeface="Agency FB" pitchFamily="34" charset="0"/>
              </a:rPr>
              <a:t>Están </a:t>
            </a:r>
            <a:r>
              <a:rPr lang="es-ES" sz="2800" b="1" dirty="0">
                <a:latin typeface="Agency FB" pitchFamily="34" charset="0"/>
              </a:rPr>
              <a:t>coronados por una lámpara potente que sirve como guía. </a:t>
            </a:r>
            <a:endParaRPr lang="es-ES" sz="2800" b="1" dirty="0" smtClean="0">
              <a:latin typeface="Agency FB" pitchFamily="34" charset="0"/>
            </a:endParaRPr>
          </a:p>
          <a:p>
            <a:pPr algn="ctr"/>
            <a:r>
              <a:rPr lang="es-ES" sz="2800" b="1" dirty="0" smtClean="0">
                <a:latin typeface="Agency FB" pitchFamily="34" charset="0"/>
              </a:rPr>
              <a:t>El </a:t>
            </a:r>
            <a:r>
              <a:rPr lang="es-ES" sz="2800" b="1" dirty="0">
                <a:latin typeface="Agency FB" pitchFamily="34" charset="0"/>
              </a:rPr>
              <a:t>término español proviene del griego antiguo (</a:t>
            </a:r>
            <a:r>
              <a:rPr lang="es-ES" sz="2800" b="1" i="1" dirty="0" err="1">
                <a:latin typeface="Agency FB" pitchFamily="34" charset="0"/>
              </a:rPr>
              <a:t>pharos</a:t>
            </a:r>
            <a:r>
              <a:rPr lang="es-ES" sz="2800" b="1" dirty="0">
                <a:latin typeface="Agency FB" pitchFamily="34" charset="0"/>
              </a:rPr>
              <a:t>), haciendo referencia a la torre de señales de la isla de Faro, en Egipto</a:t>
            </a:r>
          </a:p>
        </p:txBody>
      </p:sp>
      <p:pic>
        <p:nvPicPr>
          <p:cNvPr id="4" name="Picture 2" descr="https://lh4.googleusercontent.com/-44EknnAU7J0/U_zyBS-h6dI/AAAAAAAAB1U/PHEbiEMBiWE/w633-h422-no/_DSC3409-Edit-gplusfb2048-MOTION.gif"/>
          <p:cNvPicPr>
            <a:picLocks noChangeAspect="1" noChangeArrowheads="1" noCrop="1"/>
          </p:cNvPicPr>
          <p:nvPr/>
        </p:nvPicPr>
        <p:blipFill>
          <a:blip r:embed="rId2"/>
          <a:srcRect/>
          <a:stretch>
            <a:fillRect/>
          </a:stretch>
        </p:blipFill>
        <p:spPr bwMode="auto">
          <a:xfrm>
            <a:off x="992170" y="368261"/>
            <a:ext cx="4951771" cy="6869119"/>
          </a:xfrm>
          <a:prstGeom prst="rect">
            <a:avLst/>
          </a:prstGeom>
          <a:noFill/>
        </p:spPr>
      </p:pic>
    </p:spTree>
  </p:cSld>
  <p:clrMapOvr>
    <a:masterClrMapping/>
  </p:clrMapOvr>
  <p:transition spd="slow" advTm="25000">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ighthouse: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Rising Moon Over Lighthouse: "/>
          <p:cNvPicPr>
            <a:picLocks noChangeAspect="1" noChangeArrowheads="1"/>
          </p:cNvPicPr>
          <p:nvPr/>
        </p:nvPicPr>
        <p:blipFill>
          <a:blip r:embed="rId2"/>
          <a:srcRect/>
          <a:stretch>
            <a:fillRect/>
          </a:stretch>
        </p:blipFill>
        <p:spPr bwMode="auto">
          <a:xfrm>
            <a:off x="0" y="-1"/>
            <a:ext cx="7008304"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Lighthouses: "/>
          <p:cNvPicPr>
            <a:picLocks noChangeAspect="1" noChangeArrowheads="1"/>
          </p:cNvPicPr>
          <p:nvPr/>
        </p:nvPicPr>
        <p:blipFill>
          <a:blip r:embed="rId2"/>
          <a:srcRect/>
          <a:stretch>
            <a:fillRect/>
          </a:stretch>
        </p:blipFill>
        <p:spPr bwMode="auto">
          <a:xfrm>
            <a:off x="0" y="0"/>
            <a:ext cx="7109104"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Point Reyes lighthouse .. located in Marin County along the Pacific coast of northern California: "/>
          <p:cNvPicPr>
            <a:picLocks noChangeAspect="1" noChangeArrowheads="1"/>
          </p:cNvPicPr>
          <p:nvPr/>
        </p:nvPicPr>
        <p:blipFill>
          <a:blip r:embed="rId2"/>
          <a:srcRect/>
          <a:stretch>
            <a:fillRect/>
          </a:stretch>
        </p:blipFill>
        <p:spPr bwMode="auto">
          <a:xfrm>
            <a:off x="-1" y="-917622"/>
            <a:ext cx="7098861" cy="1328746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Ice Beast of lake Michigan, South Haven, Michigan: "/>
          <p:cNvPicPr>
            <a:picLocks noChangeAspect="1" noChangeArrowheads="1"/>
          </p:cNvPicPr>
          <p:nvPr/>
        </p:nvPicPr>
        <p:blipFill>
          <a:blip r:embed="rId2"/>
          <a:srcRect/>
          <a:stretch>
            <a:fillRect/>
          </a:stretch>
        </p:blipFill>
        <p:spPr bwMode="auto">
          <a:xfrm>
            <a:off x="0" y="-1"/>
            <a:ext cx="6985000"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La escalera que sube al faro"/>
          <p:cNvPicPr>
            <a:picLocks noChangeAspect="1" noChangeArrowheads="1"/>
          </p:cNvPicPr>
          <p:nvPr/>
        </p:nvPicPr>
        <p:blipFill>
          <a:blip r:embed="rId2"/>
          <a:srcRect/>
          <a:stretch>
            <a:fillRect/>
          </a:stretch>
        </p:blipFill>
        <p:spPr bwMode="auto">
          <a:xfrm>
            <a:off x="492104" y="2511401"/>
            <a:ext cx="5709194" cy="6364499"/>
          </a:xfrm>
          <a:prstGeom prst="rect">
            <a:avLst/>
          </a:prstGeom>
          <a:noFill/>
        </p:spPr>
      </p:pic>
      <p:sp>
        <p:nvSpPr>
          <p:cNvPr id="3" name="2 CuadroTexto"/>
          <p:cNvSpPr txBox="1"/>
          <p:nvPr/>
        </p:nvSpPr>
        <p:spPr>
          <a:xfrm>
            <a:off x="2278054" y="9512325"/>
            <a:ext cx="2484976" cy="584775"/>
          </a:xfrm>
          <a:prstGeom prst="rect">
            <a:avLst/>
          </a:prstGeom>
          <a:noFill/>
        </p:spPr>
        <p:txBody>
          <a:bodyPr wrap="none" rtlCol="0">
            <a:spAutoFit/>
          </a:bodyPr>
          <a:lstStyle/>
          <a:p>
            <a:pPr algn="ctr"/>
            <a:r>
              <a:rPr lang="es-ES" sz="3200" b="1" dirty="0" smtClean="0">
                <a:latin typeface="Agency FB" pitchFamily="34" charset="0"/>
              </a:rPr>
              <a:t>Escalera de faro</a:t>
            </a:r>
            <a:endParaRPr lang="es-ES" sz="3200" b="1" dirty="0">
              <a:latin typeface="Agency FB" pitchFamily="34" charset="0"/>
            </a:endParaRPr>
          </a:p>
        </p:txBody>
      </p:sp>
      <p:pic>
        <p:nvPicPr>
          <p:cNvPr id="4" name="Picture 2" descr="http://salonkritik.net/10-11/lumiere00.gif"/>
          <p:cNvPicPr>
            <a:picLocks noChangeAspect="1" noChangeArrowheads="1" noCrop="1"/>
          </p:cNvPicPr>
          <p:nvPr/>
        </p:nvPicPr>
        <p:blipFill>
          <a:blip r:embed="rId3">
            <a:duotone>
              <a:prstClr val="black"/>
              <a:schemeClr val="accent5">
                <a:tint val="45000"/>
                <a:satMod val="400000"/>
              </a:schemeClr>
            </a:duotone>
            <a:lum bright="-35000" contrast="62000"/>
          </a:blip>
          <a:srcRect/>
          <a:stretch>
            <a:fillRect/>
          </a:stretch>
        </p:blipFill>
        <p:spPr bwMode="auto">
          <a:xfrm>
            <a:off x="0" y="0"/>
            <a:ext cx="6985000" cy="12144869"/>
          </a:xfrm>
          <a:prstGeom prst="rect">
            <a:avLst/>
          </a:prstGeom>
          <a:noFill/>
        </p:spPr>
      </p:pic>
    </p:spTree>
  </p:cSld>
  <p:clrMapOvr>
    <a:masterClrMapping/>
  </p:clrMapOvr>
  <p:transition spd="slow" advTm="11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fltVal val="0"/>
                                          </p:val>
                                        </p:tav>
                                      </p:tavLst>
                                    </p:anim>
                                    <p:anim calcmode="lin" valueType="num">
                                      <p:cBhvr>
                                        <p:cTn id="7" dur="5000"/>
                                        <p:tgtEl>
                                          <p:spTgt spid="4"/>
                                        </p:tgtEl>
                                        <p:attrNameLst>
                                          <p:attrName>ppt_h</p:attrName>
                                        </p:attrNameLst>
                                      </p:cBhvr>
                                      <p:tavLst>
                                        <p:tav tm="0">
                                          <p:val>
                                            <p:strVal val="ppt_h"/>
                                          </p:val>
                                        </p:tav>
                                        <p:tav tm="100000">
                                          <p:val>
                                            <p:strVal val="ppt_h"/>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olorful light house: "/>
          <p:cNvPicPr>
            <a:picLocks noChangeAspect="1" noChangeArrowheads="1"/>
          </p:cNvPicPr>
          <p:nvPr/>
        </p:nvPicPr>
        <p:blipFill>
          <a:blip r:embed="rId2"/>
          <a:srcRect l="19059" b="13923"/>
          <a:stretch>
            <a:fillRect/>
          </a:stretch>
        </p:blipFill>
        <p:spPr bwMode="auto">
          <a:xfrm>
            <a:off x="0" y="0"/>
            <a:ext cx="6985000" cy="11841989"/>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35112" y="7654937"/>
            <a:ext cx="3857652" cy="3539430"/>
          </a:xfrm>
          <a:prstGeom prst="rect">
            <a:avLst/>
          </a:prstGeom>
        </p:spPr>
        <p:txBody>
          <a:bodyPr wrap="square">
            <a:spAutoFit/>
          </a:bodyPr>
          <a:lstStyle/>
          <a:p>
            <a:pPr algn="ctr"/>
            <a:r>
              <a:rPr lang="es-ES" sz="2800" b="1" dirty="0">
                <a:latin typeface="Agency FB" pitchFamily="34" charset="0"/>
              </a:rPr>
              <a:t>La torre de señales de la isla de Faro </a:t>
            </a:r>
            <a:r>
              <a:rPr lang="es-ES" sz="2800" b="1" dirty="0" smtClean="0">
                <a:latin typeface="Agency FB" pitchFamily="34" charset="0"/>
              </a:rPr>
              <a:t>en Alejandría</a:t>
            </a:r>
            <a:r>
              <a:rPr lang="es-ES" sz="2800" b="1" dirty="0">
                <a:latin typeface="Agency FB" pitchFamily="34" charset="0"/>
              </a:rPr>
              <a:t>, una de las Siete Maravillas del Mundo, en un grabado de finales del siglo XVII, presentado como “faro de Tolomeo, rey de Egipto”, en el </a:t>
            </a:r>
            <a:r>
              <a:rPr lang="es-ES" sz="2800" b="1" i="1" dirty="0">
                <a:latin typeface="Agency FB" pitchFamily="34" charset="0"/>
              </a:rPr>
              <a:t>Diccionario Geográfico</a:t>
            </a:r>
            <a:r>
              <a:rPr lang="es-ES" sz="2800" b="1" dirty="0">
                <a:latin typeface="Agency FB" pitchFamily="34" charset="0"/>
              </a:rPr>
              <a:t>.</a:t>
            </a:r>
          </a:p>
        </p:txBody>
      </p:sp>
      <p:pic>
        <p:nvPicPr>
          <p:cNvPr id="115714" name="Picture 2" descr="https://upload.wikimedia.org/wikipedia/commons/thumb/3/39/%D0%90%D0%BB%D0%B5%D0%BA%D1%81%D0%B0%D0%BD%D0%B4%D1%80%D0%B8%D0%B9%D1%81%D0%BA%D0%B8%D0%B9_%D0%BC%D0%B0%D1%8F%D0%BA.jpg/1024px-%D0%90%D0%BB%D0%B5%D0%BA%D1%81%D0%B0%D0%BD%D0%B4%D1%80%D0%B8%D0%B9%D1%81%D0%BA%D0%B8%D0%B9_%D0%BC%D0%B0%D1%8F%D0%BA.jpg"/>
          <p:cNvPicPr>
            <a:picLocks noChangeAspect="1" noChangeArrowheads="1"/>
          </p:cNvPicPr>
          <p:nvPr/>
        </p:nvPicPr>
        <p:blipFill>
          <a:blip r:embed="rId2"/>
          <a:srcRect/>
          <a:stretch>
            <a:fillRect/>
          </a:stretch>
        </p:blipFill>
        <p:spPr bwMode="auto">
          <a:xfrm>
            <a:off x="634980" y="511137"/>
            <a:ext cx="5937316" cy="5200462"/>
          </a:xfrm>
          <a:prstGeom prst="rect">
            <a:avLst/>
          </a:prstGeom>
          <a:noFill/>
        </p:spPr>
      </p:pic>
      <p:pic>
        <p:nvPicPr>
          <p:cNvPr id="4" name="Picture 2" descr="https://pinake.files.wordpress.com/2012/04/wheel.gif"/>
          <p:cNvPicPr>
            <a:picLocks noChangeAspect="1" noChangeArrowheads="1" noCrop="1"/>
          </p:cNvPicPr>
          <p:nvPr/>
        </p:nvPicPr>
        <p:blipFill>
          <a:blip r:embed="rId3"/>
          <a:srcRect/>
          <a:stretch>
            <a:fillRect/>
          </a:stretch>
        </p:blipFill>
        <p:spPr bwMode="auto">
          <a:xfrm>
            <a:off x="0" y="5726111"/>
            <a:ext cx="1928826" cy="1928826"/>
          </a:xfrm>
          <a:prstGeom prst="rect">
            <a:avLst/>
          </a:prstGeom>
          <a:noFill/>
        </p:spPr>
      </p:pic>
    </p:spTree>
  </p:cSld>
  <p:clrMapOvr>
    <a:masterClrMapping/>
  </p:clrMapOvr>
  <p:transition spd="slow" advTm="22000">
    <p:pull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Ponce Inlet Light House: "/>
          <p:cNvPicPr>
            <a:picLocks noChangeAspect="1" noChangeArrowheads="1"/>
          </p:cNvPicPr>
          <p:nvPr/>
        </p:nvPicPr>
        <p:blipFill>
          <a:blip r:embed="rId2"/>
          <a:srcRect/>
          <a:stretch>
            <a:fillRect/>
          </a:stretch>
        </p:blipFill>
        <p:spPr bwMode="auto">
          <a:xfrm>
            <a:off x="0" y="0"/>
            <a:ext cx="6985000" cy="11942573"/>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2" name="Picture 4" descr="https://upload.wikimedia.org/wikipedia/commons/thumb/3/37/ZaharaAtunes1119.jpg/800px-ZaharaAtunes1119.jpg"/>
          <p:cNvPicPr>
            <a:picLocks noChangeAspect="1" noChangeArrowheads="1"/>
          </p:cNvPicPr>
          <p:nvPr/>
        </p:nvPicPr>
        <p:blipFill>
          <a:blip r:embed="rId2"/>
          <a:srcRect/>
          <a:stretch>
            <a:fillRect/>
          </a:stretch>
        </p:blipFill>
        <p:spPr bwMode="auto">
          <a:xfrm>
            <a:off x="920732" y="725451"/>
            <a:ext cx="5278450" cy="7039136"/>
          </a:xfrm>
          <a:prstGeom prst="rect">
            <a:avLst/>
          </a:prstGeom>
          <a:noFill/>
        </p:spPr>
      </p:pic>
      <p:sp>
        <p:nvSpPr>
          <p:cNvPr id="4" name="3 Rectángulo"/>
          <p:cNvSpPr/>
          <p:nvPr/>
        </p:nvSpPr>
        <p:spPr>
          <a:xfrm>
            <a:off x="1849426" y="8512193"/>
            <a:ext cx="3492500" cy="2062103"/>
          </a:xfrm>
          <a:prstGeom prst="rect">
            <a:avLst/>
          </a:prstGeom>
        </p:spPr>
        <p:txBody>
          <a:bodyPr>
            <a:spAutoFit/>
          </a:bodyPr>
          <a:lstStyle/>
          <a:p>
            <a:pPr algn="ctr"/>
            <a:r>
              <a:rPr lang="es-ES" sz="3200" b="1" dirty="0">
                <a:latin typeface="Agency FB" pitchFamily="34" charset="0"/>
              </a:rPr>
              <a:t>El faro de </a:t>
            </a:r>
            <a:r>
              <a:rPr lang="es-ES" sz="3200" b="1" dirty="0" err="1">
                <a:latin typeface="Agency FB" pitchFamily="34" charset="0"/>
              </a:rPr>
              <a:t>Camarinal</a:t>
            </a:r>
            <a:r>
              <a:rPr lang="es-ES" sz="3200" b="1" dirty="0">
                <a:latin typeface="Agency FB" pitchFamily="34" charset="0"/>
              </a:rPr>
              <a:t>, probablemente del siglo XVI, tras su rehabilitación en 1989.</a:t>
            </a:r>
          </a:p>
        </p:txBody>
      </p:sp>
      <p:pic>
        <p:nvPicPr>
          <p:cNvPr id="5"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48000" contrast="61000"/>
          </a:blip>
          <a:srcRect/>
          <a:stretch>
            <a:fillRect/>
          </a:stretch>
        </p:blipFill>
        <p:spPr bwMode="auto">
          <a:xfrm>
            <a:off x="0" y="0"/>
            <a:ext cx="6985000" cy="5940425"/>
          </a:xfrm>
          <a:prstGeom prst="rect">
            <a:avLst/>
          </a:prstGeom>
          <a:noFill/>
        </p:spPr>
      </p:pic>
      <p:pic>
        <p:nvPicPr>
          <p:cNvPr id="6"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48000" contrast="61000"/>
          </a:blip>
          <a:srcRect/>
          <a:stretch>
            <a:fillRect/>
          </a:stretch>
        </p:blipFill>
        <p:spPr bwMode="auto">
          <a:xfrm flipH="1">
            <a:off x="0" y="5868987"/>
            <a:ext cx="6985000" cy="6011863"/>
          </a:xfrm>
          <a:prstGeom prst="rect">
            <a:avLst/>
          </a:prstGeom>
          <a:noFill/>
        </p:spPr>
      </p:pic>
    </p:spTree>
  </p:cSld>
  <p:clrMapOvr>
    <a:masterClrMapping/>
  </p:clrMapOvr>
  <p:transition spd="slow" advTm="13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Fort Boyard lighthouse [1858- Île d'Óleron, Aquitaine, France]: "/>
          <p:cNvPicPr>
            <a:picLocks noChangeAspect="1" noChangeArrowheads="1"/>
          </p:cNvPicPr>
          <p:nvPr/>
        </p:nvPicPr>
        <p:blipFill>
          <a:blip r:embed="rId3"/>
          <a:srcRect r="4980" b="5589"/>
          <a:stretch>
            <a:fillRect/>
          </a:stretch>
        </p:blipFill>
        <p:spPr bwMode="auto">
          <a:xfrm>
            <a:off x="-508028" y="-1"/>
            <a:ext cx="7493028" cy="11880851"/>
          </a:xfrm>
          <a:prstGeom prst="rect">
            <a:avLst/>
          </a:prstGeom>
          <a:noFill/>
        </p:spPr>
      </p:pic>
    </p:spTree>
  </p:cSld>
  <p:clrMapOvr>
    <a:masterClrMapping/>
  </p:clrMapOvr>
  <p:transition spd="slow" advTm="6000">
    <p:pull dir="rd"/>
    <p:sndAc>
      <p:stSnd>
        <p:snd r:embed="rId2" name="instrumental - ray conniff - la mer - música orquesta - grandes orquestas.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Lighthouse of Nice, France: "/>
          <p:cNvPicPr>
            <a:picLocks noChangeAspect="1" noChangeArrowheads="1"/>
          </p:cNvPicPr>
          <p:nvPr/>
        </p:nvPicPr>
        <p:blipFill>
          <a:blip r:embed="rId3"/>
          <a:srcRect/>
          <a:stretch>
            <a:fillRect/>
          </a:stretch>
        </p:blipFill>
        <p:spPr bwMode="auto">
          <a:xfrm>
            <a:off x="0" y="-1"/>
            <a:ext cx="7126611" cy="11880851"/>
          </a:xfrm>
          <a:prstGeom prst="rect">
            <a:avLst/>
          </a:prstGeom>
          <a:noFill/>
        </p:spPr>
      </p:pic>
    </p:spTree>
  </p:cSld>
  <p:clrMapOvr>
    <a:masterClrMapping/>
  </p:clrMapOvr>
  <p:transition spd="slow" advTm="6000">
    <p:pull dir="rd"/>
    <p:sndAc>
      <p:stSnd>
        <p:snd r:embed="rId2" name="09 jorge sepúlveda - mirando al mar.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Lighthouse and Houses Under Blanket of Snow on Top of Cliff at Split Rock, Minnesota: "/>
          <p:cNvPicPr>
            <a:picLocks noChangeAspect="1" noChangeArrowheads="1"/>
          </p:cNvPicPr>
          <p:nvPr/>
        </p:nvPicPr>
        <p:blipFill>
          <a:blip r:embed="rId2"/>
          <a:srcRect/>
          <a:stretch>
            <a:fillRect/>
          </a:stretch>
        </p:blipFill>
        <p:spPr bwMode="auto">
          <a:xfrm>
            <a:off x="0" y="-1"/>
            <a:ext cx="7070150"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Lighthouse in Morocco. CMFB: "/>
          <p:cNvPicPr>
            <a:picLocks noChangeAspect="1" noChangeArrowheads="1"/>
          </p:cNvPicPr>
          <p:nvPr/>
        </p:nvPicPr>
        <p:blipFill>
          <a:blip r:embed="rId2"/>
          <a:srcRect/>
          <a:stretch>
            <a:fillRect/>
          </a:stretch>
        </p:blipFill>
        <p:spPr bwMode="auto">
          <a:xfrm>
            <a:off x="0" y="0"/>
            <a:ext cx="6982534"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Lighthouse: "/>
          <p:cNvPicPr>
            <a:picLocks noChangeAspect="1" noChangeArrowheads="1"/>
          </p:cNvPicPr>
          <p:nvPr/>
        </p:nvPicPr>
        <p:blipFill>
          <a:blip r:embed="rId2"/>
          <a:srcRect/>
          <a:stretch>
            <a:fillRect/>
          </a:stretch>
        </p:blipFill>
        <p:spPr bwMode="auto">
          <a:xfrm>
            <a:off x="0" y="-774747"/>
            <a:ext cx="7077568" cy="14430475"/>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49426" y="8869383"/>
            <a:ext cx="3492500" cy="1754326"/>
          </a:xfrm>
          <a:prstGeom prst="rect">
            <a:avLst/>
          </a:prstGeom>
        </p:spPr>
        <p:txBody>
          <a:bodyPr>
            <a:spAutoFit/>
          </a:bodyPr>
          <a:lstStyle/>
          <a:p>
            <a:pPr algn="ctr"/>
            <a:r>
              <a:rPr lang="es-ES" sz="3600" b="1" dirty="0">
                <a:latin typeface="Agency FB" pitchFamily="34" charset="0"/>
              </a:rPr>
              <a:t>Lentes de </a:t>
            </a:r>
            <a:r>
              <a:rPr lang="es-ES" sz="3600" b="1" dirty="0" err="1">
                <a:latin typeface="Agency FB" pitchFamily="34" charset="0"/>
              </a:rPr>
              <a:t>Fresnel</a:t>
            </a:r>
            <a:r>
              <a:rPr lang="es-ES" sz="3600" b="1" dirty="0">
                <a:latin typeface="Agency FB" pitchFamily="34" charset="0"/>
              </a:rPr>
              <a:t> de un faro, Museo de la Marina, París.</a:t>
            </a:r>
          </a:p>
        </p:txBody>
      </p:sp>
      <p:pic>
        <p:nvPicPr>
          <p:cNvPr id="3" name="Picture 2" descr="https://upload.wikimedia.org/wikipedia/commons/thumb/c/c7/Lentille_de_fresnel.jpg/800px-Lentille_de_fresnel.jpg"/>
          <p:cNvPicPr>
            <a:picLocks noChangeAspect="1" noChangeArrowheads="1"/>
          </p:cNvPicPr>
          <p:nvPr/>
        </p:nvPicPr>
        <p:blipFill>
          <a:blip r:embed="rId2"/>
          <a:srcRect/>
          <a:stretch>
            <a:fillRect/>
          </a:stretch>
        </p:blipFill>
        <p:spPr bwMode="auto">
          <a:xfrm>
            <a:off x="849294" y="1225517"/>
            <a:ext cx="4857784" cy="6215106"/>
          </a:xfrm>
          <a:prstGeom prst="ellipse">
            <a:avLst/>
          </a:prstGeom>
          <a:noFill/>
          <a:effectLst>
            <a:softEdge rad="127000"/>
          </a:effectLst>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1">
                <a:tint val="45000"/>
                <a:satMod val="400000"/>
              </a:schemeClr>
            </a:duotone>
            <a:lum bright="-48000" contrast="79000"/>
          </a:blip>
          <a:srcRect/>
          <a:stretch>
            <a:fillRect/>
          </a:stretch>
        </p:blipFill>
        <p:spPr bwMode="auto">
          <a:xfrm>
            <a:off x="-1" y="0"/>
            <a:ext cx="6985001" cy="11880850"/>
          </a:xfrm>
          <a:prstGeom prst="rect">
            <a:avLst/>
          </a:prstGeom>
          <a:noFill/>
        </p:spPr>
      </p:pic>
    </p:spTree>
  </p:cSld>
  <p:clrMapOvr>
    <a:masterClrMapping/>
  </p:clrMapOvr>
  <p:transition spd="slow" advTm="11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fltVal val="0"/>
                                          </p:val>
                                        </p:tav>
                                      </p:tavLst>
                                    </p:anim>
                                    <p:anim calcmode="lin" valueType="num">
                                      <p:cBhvr>
                                        <p:cTn id="7" dur="5000"/>
                                        <p:tgtEl>
                                          <p:spTgt spid="4"/>
                                        </p:tgtEl>
                                        <p:attrNameLst>
                                          <p:attrName>ppt_h</p:attrName>
                                        </p:attrNameLst>
                                      </p:cBhvr>
                                      <p:tavLst>
                                        <p:tav tm="0">
                                          <p:val>
                                            <p:strVal val="ppt_h"/>
                                          </p:val>
                                        </p:tav>
                                        <p:tav tm="100000">
                                          <p:val>
                                            <p:strVal val="ppt_h"/>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Lighthouse: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Moncloa Lighthouse - Madrid, Spain: "/>
          <p:cNvPicPr>
            <a:picLocks noChangeAspect="1" noChangeArrowheads="1"/>
          </p:cNvPicPr>
          <p:nvPr/>
        </p:nvPicPr>
        <p:blipFill>
          <a:blip r:embed="rId2"/>
          <a:srcRect/>
          <a:stretch>
            <a:fillRect/>
          </a:stretch>
        </p:blipFill>
        <p:spPr bwMode="auto">
          <a:xfrm>
            <a:off x="0" y="-1"/>
            <a:ext cx="6985000"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Faro del Morro - This is a lighthouse built at the site of an old fortress on the sea which protected Habana, Cuba.: "/>
          <p:cNvPicPr>
            <a:picLocks noChangeAspect="1" noChangeArrowheads="1"/>
          </p:cNvPicPr>
          <p:nvPr/>
        </p:nvPicPr>
        <p:blipFill>
          <a:blip r:embed="rId2"/>
          <a:srcRect/>
          <a:stretch>
            <a:fillRect/>
          </a:stretch>
        </p:blipFill>
        <p:spPr bwMode="auto">
          <a:xfrm>
            <a:off x="0" y="0"/>
            <a:ext cx="70495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Fastnet Rock Lighthouse, the 2nd to be built on this site, is off the coast of Cork, Ireland.: "/>
          <p:cNvPicPr>
            <a:picLocks noChangeAspect="1" noChangeArrowheads="1"/>
          </p:cNvPicPr>
          <p:nvPr/>
        </p:nvPicPr>
        <p:blipFill>
          <a:blip r:embed="rId2"/>
          <a:srcRect/>
          <a:stretch>
            <a:fillRect/>
          </a:stretch>
        </p:blipFill>
        <p:spPr bwMode="auto">
          <a:xfrm>
            <a:off x="0" y="0"/>
            <a:ext cx="7144603"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Lake Minitare, Nebraska- One of just seven inland lighthouses in the United States. Built entirely of native stone, the tower has a winding stairway that ascends four stories to the top. There’s no light in the lighthouse, but it offers an impressive 360-degree view of the tree-lined lake and grounds. The Lake Minatare Lighthouse is a legacy of the Great Depression, built in the late 1930s by the Veterans Conservation Corps, a New Deal agency that provided jobs to unemployed veterans.: "/>
          <p:cNvPicPr>
            <a:picLocks noChangeAspect="1" noChangeArrowheads="1"/>
          </p:cNvPicPr>
          <p:nvPr/>
        </p:nvPicPr>
        <p:blipFill>
          <a:blip r:embed="rId2"/>
          <a:srcRect/>
          <a:stretch>
            <a:fillRect/>
          </a:stretch>
        </p:blipFill>
        <p:spPr bwMode="auto">
          <a:xfrm>
            <a:off x="0" y="-1"/>
            <a:ext cx="7198806"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Michigan Lighthouse: "/>
          <p:cNvPicPr>
            <a:picLocks noChangeAspect="1" noChangeArrowheads="1"/>
          </p:cNvPicPr>
          <p:nvPr/>
        </p:nvPicPr>
        <p:blipFill>
          <a:blip r:embed="rId2"/>
          <a:srcRect b="19032"/>
          <a:stretch>
            <a:fillRect/>
          </a:stretch>
        </p:blipFill>
        <p:spPr bwMode="auto">
          <a:xfrm>
            <a:off x="0" y="0"/>
            <a:ext cx="7059949" cy="1215553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Made of glass. Very cool.: "/>
          <p:cNvPicPr>
            <a:picLocks noChangeAspect="1" noChangeArrowheads="1"/>
          </p:cNvPicPr>
          <p:nvPr/>
        </p:nvPicPr>
        <p:blipFill>
          <a:blip r:embed="rId2"/>
          <a:srcRect/>
          <a:stretch>
            <a:fillRect/>
          </a:stretch>
        </p:blipFill>
        <p:spPr bwMode="auto">
          <a:xfrm>
            <a:off x="0" y="-1"/>
            <a:ext cx="6974071"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63608" y="2868591"/>
            <a:ext cx="5214974" cy="8586966"/>
          </a:xfrm>
          <a:prstGeom prst="rect">
            <a:avLst/>
          </a:prstGeom>
        </p:spPr>
        <p:txBody>
          <a:bodyPr wrap="square">
            <a:spAutoFit/>
          </a:bodyPr>
          <a:lstStyle/>
          <a:p>
            <a:pPr algn="ctr"/>
            <a:r>
              <a:rPr lang="es-ES" sz="2400" dirty="0">
                <a:latin typeface="Agency FB" pitchFamily="34" charset="0"/>
              </a:rPr>
              <a:t>La lámpara dispone de lentes de </a:t>
            </a:r>
            <a:r>
              <a:rPr lang="es-ES" sz="2400" dirty="0" err="1">
                <a:latin typeface="Agency FB" pitchFamily="34" charset="0"/>
              </a:rPr>
              <a:t>Fresnel</a:t>
            </a:r>
            <a:r>
              <a:rPr lang="es-ES" sz="2400" dirty="0">
                <a:latin typeface="Agency FB" pitchFamily="34" charset="0"/>
              </a:rPr>
              <a:t> cuyo número, ancho, color y separación varía según cada faro. Cuando en la oscuridad el faro se encuentra en funcionamiento, la lámpara emite haces de luz a través de las lentes, que giran en 360 grados.</a:t>
            </a:r>
          </a:p>
          <a:p>
            <a:pPr algn="ctr"/>
            <a:r>
              <a:rPr lang="es-ES" sz="2400" dirty="0">
                <a:latin typeface="Agency FB" pitchFamily="34" charset="0"/>
              </a:rPr>
              <a:t>Desde el mar los barcos no sólo ven la luz del faro, que les advierte de la proximidad de la costa, sino que también lo identifican por los intervalos y los colores de los haces de luz, de forma que pueden reconocer frente a qué punto de la costa se encuentran. Algunos faros también están equipados con sirenas, para emitir sonidos en días de niebla densa, cuando el haz luminoso no es efectivo.</a:t>
            </a:r>
          </a:p>
          <a:p>
            <a:pPr algn="ctr"/>
            <a:r>
              <a:rPr lang="es-ES" sz="2400" dirty="0">
                <a:latin typeface="Agency FB" pitchFamily="34" charset="0"/>
              </a:rPr>
              <a:t>Los modernos sistemas de navegación por satélite, como el GPS, han quitado importancia a los faros aunque siguen siendo de utilidad (seguridad) para la navegación nocturna ya que permite la verificación del posicionamiento en la carta de navegación.</a:t>
            </a:r>
          </a:p>
          <a:p>
            <a:pPr algn="ctr"/>
            <a:r>
              <a:rPr lang="es-ES" sz="2400" dirty="0">
                <a:latin typeface="Agency FB" pitchFamily="34" charset="0"/>
              </a:rPr>
              <a:t>En aguas restringidas como por ejemplo los canales de acceso, se sigue navegando por referencia a boyas y luces de tierra como enfilaciones dado que no es relevante la posición geográfica tanto como la posición relativa a los peligros circundantes.</a:t>
            </a:r>
          </a:p>
        </p:txBody>
      </p:sp>
      <p:sp>
        <p:nvSpPr>
          <p:cNvPr id="3" name="2 Rectángulo"/>
          <p:cNvSpPr/>
          <p:nvPr/>
        </p:nvSpPr>
        <p:spPr>
          <a:xfrm>
            <a:off x="2206616" y="1368393"/>
            <a:ext cx="4245073" cy="646331"/>
          </a:xfrm>
          <a:prstGeom prst="rect">
            <a:avLst/>
          </a:prstGeom>
        </p:spPr>
        <p:txBody>
          <a:bodyPr wrap="none">
            <a:spAutoFit/>
          </a:bodyPr>
          <a:lstStyle/>
          <a:p>
            <a:r>
              <a:rPr lang="es-ES" sz="3600" b="1" dirty="0">
                <a:latin typeface="Agency FB" pitchFamily="34" charset="0"/>
              </a:rPr>
              <a:t>Identificación de los faros</a:t>
            </a:r>
          </a:p>
        </p:txBody>
      </p:sp>
      <p:pic>
        <p:nvPicPr>
          <p:cNvPr id="4" name="Picture 2" descr="http://www.buques.org/Index/AniFaro.gif"/>
          <p:cNvPicPr>
            <a:picLocks noChangeAspect="1" noChangeArrowheads="1" noCrop="1"/>
          </p:cNvPicPr>
          <p:nvPr/>
        </p:nvPicPr>
        <p:blipFill>
          <a:blip r:embed="rId2"/>
          <a:srcRect/>
          <a:stretch>
            <a:fillRect/>
          </a:stretch>
        </p:blipFill>
        <p:spPr bwMode="auto">
          <a:xfrm>
            <a:off x="420666" y="511137"/>
            <a:ext cx="1428760" cy="2175002"/>
          </a:xfrm>
          <a:prstGeom prst="rect">
            <a:avLst/>
          </a:prstGeom>
          <a:noFill/>
        </p:spPr>
      </p:pic>
    </p:spTree>
  </p:cSld>
  <p:clrMapOvr>
    <a:masterClrMapping/>
  </p:clrMapOvr>
  <p:transition spd="slow" advTm="55000">
    <p:pull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Lighthouse by the full moon.: "/>
          <p:cNvPicPr>
            <a:picLocks noChangeAspect="1" noChangeArrowheads="1"/>
          </p:cNvPicPr>
          <p:nvPr/>
        </p:nvPicPr>
        <p:blipFill>
          <a:blip r:embed="rId2"/>
          <a:srcRect/>
          <a:stretch>
            <a:fillRect/>
          </a:stretch>
        </p:blipFill>
        <p:spPr bwMode="auto">
          <a:xfrm>
            <a:off x="-1" y="0"/>
            <a:ext cx="7012217"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Awesome: "/>
          <p:cNvPicPr>
            <a:picLocks noChangeAspect="1" noChangeArrowheads="1"/>
          </p:cNvPicPr>
          <p:nvPr/>
        </p:nvPicPr>
        <p:blipFill>
          <a:blip r:embed="rId2"/>
          <a:srcRect/>
          <a:stretch>
            <a:fillRect/>
          </a:stretch>
        </p:blipFill>
        <p:spPr bwMode="auto">
          <a:xfrm>
            <a:off x="0" y="-1"/>
            <a:ext cx="7055930"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Surf's Up!: "/>
          <p:cNvPicPr>
            <a:picLocks noChangeAspect="1" noChangeArrowheads="1"/>
          </p:cNvPicPr>
          <p:nvPr/>
        </p:nvPicPr>
        <p:blipFill>
          <a:blip r:embed="rId2"/>
          <a:srcRect/>
          <a:stretch>
            <a:fillRect/>
          </a:stretch>
        </p:blipFill>
        <p:spPr bwMode="auto">
          <a:xfrm>
            <a:off x="-1" y="-2"/>
            <a:ext cx="6973797"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Beautiful art deco style lighthouse in Kálfshamarsvík, Iceland, by Vilhjálmur Ingi Vilhjálmsson.: "/>
          <p:cNvPicPr>
            <a:picLocks noChangeAspect="1" noChangeArrowheads="1"/>
          </p:cNvPicPr>
          <p:nvPr/>
        </p:nvPicPr>
        <p:blipFill>
          <a:blip r:embed="rId2"/>
          <a:srcRect/>
          <a:stretch>
            <a:fillRect/>
          </a:stretch>
        </p:blipFill>
        <p:spPr bwMode="auto">
          <a:xfrm>
            <a:off x="-1" y="0"/>
            <a:ext cx="7007055"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from pure Michigan photo contest: "/>
          <p:cNvPicPr>
            <a:picLocks noChangeAspect="1" noChangeArrowheads="1"/>
          </p:cNvPicPr>
          <p:nvPr/>
        </p:nvPicPr>
        <p:blipFill>
          <a:blip r:embed="rId2"/>
          <a:srcRect/>
          <a:stretch>
            <a:fillRect/>
          </a:stretch>
        </p:blipFill>
        <p:spPr bwMode="auto">
          <a:xfrm>
            <a:off x="0" y="-2"/>
            <a:ext cx="6985000"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Sunset on the North Pier • St. Joseph, Michigan: "/>
          <p:cNvPicPr>
            <a:picLocks noChangeAspect="1" noChangeArrowheads="1"/>
          </p:cNvPicPr>
          <p:nvPr/>
        </p:nvPicPr>
        <p:blipFill>
          <a:blip r:embed="rId2"/>
          <a:srcRect b="13934"/>
          <a:stretch>
            <a:fillRect/>
          </a:stretch>
        </p:blipFill>
        <p:spPr bwMode="auto">
          <a:xfrm>
            <a:off x="0" y="0"/>
            <a:ext cx="3635376" cy="12512721"/>
          </a:xfrm>
          <a:prstGeom prst="rect">
            <a:avLst/>
          </a:prstGeom>
          <a:noFill/>
        </p:spPr>
      </p:pic>
      <p:pic>
        <p:nvPicPr>
          <p:cNvPr id="3" name="Picture 2" descr="Sunset on the North Pier • St. Joseph, Michigan: "/>
          <p:cNvPicPr>
            <a:picLocks noChangeAspect="1" noChangeArrowheads="1"/>
          </p:cNvPicPr>
          <p:nvPr/>
        </p:nvPicPr>
        <p:blipFill>
          <a:blip r:embed="rId2"/>
          <a:srcRect b="13442"/>
          <a:stretch>
            <a:fillRect/>
          </a:stretch>
        </p:blipFill>
        <p:spPr bwMode="auto">
          <a:xfrm flipH="1">
            <a:off x="3563938" y="0"/>
            <a:ext cx="3421062" cy="12584159"/>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ttp://olegif.com/bin/gifs/00/40/15.gif"/>
          <p:cNvPicPr>
            <a:picLocks noChangeAspect="1" noChangeArrowheads="1" noCrop="1"/>
          </p:cNvPicPr>
          <p:nvPr/>
        </p:nvPicPr>
        <p:blipFill>
          <a:blip r:embed="rId2"/>
          <a:srcRect/>
          <a:stretch>
            <a:fillRect/>
          </a:stretch>
        </p:blipFill>
        <p:spPr bwMode="auto">
          <a:xfrm>
            <a:off x="-1" y="0"/>
            <a:ext cx="7031091"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Lighthouse: "/>
          <p:cNvPicPr>
            <a:picLocks noChangeAspect="1" noChangeArrowheads="1"/>
          </p:cNvPicPr>
          <p:nvPr/>
        </p:nvPicPr>
        <p:blipFill>
          <a:blip r:embed="rId3"/>
          <a:srcRect t="12899"/>
          <a:stretch>
            <a:fillRect/>
          </a:stretch>
        </p:blipFill>
        <p:spPr bwMode="auto">
          <a:xfrm>
            <a:off x="-2222540" y="0"/>
            <a:ext cx="9223464" cy="11880849"/>
          </a:xfrm>
          <a:prstGeom prst="rect">
            <a:avLst/>
          </a:prstGeom>
          <a:noFill/>
        </p:spPr>
      </p:pic>
    </p:spTree>
  </p:cSld>
  <p:clrMapOvr>
    <a:masterClrMapping/>
  </p:clrMapOvr>
  <p:transition spd="slow" advTm="6000">
    <p:pull dir="rd"/>
    <p:sndAc>
      <p:stSnd>
        <p:snd r:embed="rId2" name="titanic(2).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Sunset at Yaquina Lighthouse, Newport, Oregon: "/>
          <p:cNvPicPr>
            <a:picLocks noChangeAspect="1" noChangeArrowheads="1"/>
          </p:cNvPicPr>
          <p:nvPr/>
        </p:nvPicPr>
        <p:blipFill>
          <a:blip r:embed="rId2"/>
          <a:srcRect/>
          <a:stretch>
            <a:fillRect/>
          </a:stretch>
        </p:blipFill>
        <p:spPr bwMode="auto">
          <a:xfrm>
            <a:off x="0" y="-274682"/>
            <a:ext cx="7031883" cy="1215553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0732" y="3154343"/>
            <a:ext cx="5143536" cy="7848302"/>
          </a:xfrm>
          <a:prstGeom prst="rect">
            <a:avLst/>
          </a:prstGeom>
        </p:spPr>
        <p:txBody>
          <a:bodyPr wrap="square">
            <a:spAutoFit/>
          </a:bodyPr>
          <a:lstStyle/>
          <a:p>
            <a:pPr algn="ctr"/>
            <a:r>
              <a:rPr lang="es-ES" sz="2400" dirty="0">
                <a:latin typeface="Agency FB" pitchFamily="34" charset="0"/>
              </a:rPr>
              <a:t>A principios del siglo XVIII aparecieron las primeras linternas metálicas, que aguantaban mejor el calor de las llamas, pero hubo que esperar hasta finales de siglo para que los faros conocieran avances tecnológicos significativos. </a:t>
            </a:r>
            <a:endParaRPr lang="es-ES" sz="2400" dirty="0" smtClean="0">
              <a:latin typeface="Agency FB" pitchFamily="34" charset="0"/>
            </a:endParaRPr>
          </a:p>
          <a:p>
            <a:pPr algn="ctr"/>
            <a:r>
              <a:rPr lang="es-ES" sz="2400" dirty="0" smtClean="0">
                <a:latin typeface="Agency FB" pitchFamily="34" charset="0"/>
              </a:rPr>
              <a:t>En 1786</a:t>
            </a:r>
            <a:r>
              <a:rPr lang="es-ES" sz="2400" dirty="0">
                <a:latin typeface="Agency FB" pitchFamily="34" charset="0"/>
              </a:rPr>
              <a:t> el ingeniero francés Joseph </a:t>
            </a:r>
            <a:r>
              <a:rPr lang="es-ES" sz="2400" dirty="0" err="1">
                <a:latin typeface="Agency FB" pitchFamily="34" charset="0"/>
              </a:rPr>
              <a:t>Teulère</a:t>
            </a:r>
            <a:r>
              <a:rPr lang="es-ES" sz="2400" dirty="0">
                <a:latin typeface="Agency FB" pitchFamily="34" charset="0"/>
              </a:rPr>
              <a:t> reemplazó tan imperfectos medios por lámparas compuestas por </a:t>
            </a:r>
            <a:r>
              <a:rPr lang="es-ES" sz="2400" dirty="0" smtClean="0">
                <a:latin typeface="Agency FB" pitchFamily="34" charset="0"/>
              </a:rPr>
              <a:t>un quinqué</a:t>
            </a:r>
            <a:r>
              <a:rPr lang="es-ES" sz="2400" dirty="0">
                <a:latin typeface="Agency FB" pitchFamily="34" charset="0"/>
              </a:rPr>
              <a:t> (inventado en 1784 por el suizo </a:t>
            </a:r>
            <a:r>
              <a:rPr lang="es-ES" sz="2400" dirty="0" err="1">
                <a:latin typeface="Agency FB" pitchFamily="34" charset="0"/>
              </a:rPr>
              <a:t>Ami</a:t>
            </a:r>
            <a:r>
              <a:rPr lang="es-ES" sz="2400" dirty="0">
                <a:latin typeface="Agency FB" pitchFamily="34" charset="0"/>
              </a:rPr>
              <a:t> </a:t>
            </a:r>
            <a:r>
              <a:rPr lang="es-ES" sz="2400" dirty="0" err="1">
                <a:latin typeface="Agency FB" pitchFamily="34" charset="0"/>
              </a:rPr>
              <a:t>Argand</a:t>
            </a:r>
            <a:r>
              <a:rPr lang="es-ES" sz="2400" dirty="0">
                <a:latin typeface="Agency FB" pitchFamily="34" charset="0"/>
              </a:rPr>
              <a:t>) rodeado de reflectores parabólicos de metal bruñido, e </a:t>
            </a:r>
            <a:r>
              <a:rPr lang="es-ES" sz="2400" dirty="0" err="1">
                <a:latin typeface="Agency FB" pitchFamily="34" charset="0"/>
              </a:rPr>
              <a:t>idoneó</a:t>
            </a:r>
            <a:r>
              <a:rPr lang="es-ES" sz="2400" dirty="0">
                <a:latin typeface="Agency FB" pitchFamily="34" charset="0"/>
              </a:rPr>
              <a:t> el primer sistema de rotación mecánico. Habían nacido los primeros aparatos </a:t>
            </a:r>
            <a:r>
              <a:rPr lang="es-ES" sz="2400" dirty="0" smtClean="0">
                <a:latin typeface="Agency FB" pitchFamily="34" charset="0"/>
              </a:rPr>
              <a:t>catóptricos</a:t>
            </a:r>
            <a:r>
              <a:rPr lang="es-ES" sz="2400" dirty="0">
                <a:latin typeface="Agency FB" pitchFamily="34" charset="0"/>
              </a:rPr>
              <a:t>,</a:t>
            </a:r>
            <a:r>
              <a:rPr lang="es-ES" sz="2400" dirty="0" smtClean="0">
                <a:latin typeface="Agency FB" pitchFamily="34" charset="0"/>
              </a:rPr>
              <a:t> </a:t>
            </a:r>
            <a:r>
              <a:rPr lang="es-ES" sz="2400" dirty="0">
                <a:latin typeface="Agency FB" pitchFamily="34" charset="0"/>
              </a:rPr>
              <a:t>y las primeras luces </a:t>
            </a:r>
            <a:r>
              <a:rPr lang="es-ES" sz="2400" dirty="0" smtClean="0">
                <a:latin typeface="Agency FB" pitchFamily="34" charset="0"/>
              </a:rPr>
              <a:t>giratorias.</a:t>
            </a:r>
            <a:r>
              <a:rPr lang="es-ES" sz="2400" dirty="0">
                <a:latin typeface="Agency FB" pitchFamily="34" charset="0"/>
              </a:rPr>
              <a:t> El primer verdadero aparato de destellos y eclipses fue instalado en </a:t>
            </a:r>
            <a:r>
              <a:rPr lang="es-ES" sz="2400" dirty="0" smtClean="0">
                <a:latin typeface="Agency FB" pitchFamily="34" charset="0"/>
              </a:rPr>
              <a:t>Suecia</a:t>
            </a:r>
            <a:r>
              <a:rPr lang="es-ES" sz="2400" dirty="0">
                <a:latin typeface="Agency FB" pitchFamily="34" charset="0"/>
              </a:rPr>
              <a:t>, en el faro de </a:t>
            </a:r>
            <a:r>
              <a:rPr lang="es-ES" sz="2400" dirty="0" err="1">
                <a:latin typeface="Agency FB" pitchFamily="34" charset="0"/>
              </a:rPr>
              <a:t>Marstrand</a:t>
            </a:r>
            <a:r>
              <a:rPr lang="es-ES" sz="2400" dirty="0">
                <a:latin typeface="Agency FB" pitchFamily="34" charset="0"/>
              </a:rPr>
              <a:t>. En el dispositivo de </a:t>
            </a:r>
            <a:r>
              <a:rPr lang="es-ES" sz="2400" dirty="0" err="1">
                <a:latin typeface="Agency FB" pitchFamily="34" charset="0"/>
              </a:rPr>
              <a:t>Teulère</a:t>
            </a:r>
            <a:r>
              <a:rPr lang="es-ES" sz="2400" dirty="0">
                <a:latin typeface="Agency FB" pitchFamily="34" charset="0"/>
              </a:rPr>
              <a:t> los espejos miraban hacia el centro del círculo donde estaba la lámpara; en el de </a:t>
            </a:r>
            <a:r>
              <a:rPr lang="es-ES" sz="2400" dirty="0" err="1">
                <a:latin typeface="Agency FB" pitchFamily="34" charset="0"/>
              </a:rPr>
              <a:t>Marstrand</a:t>
            </a:r>
            <a:r>
              <a:rPr lang="es-ES" sz="2400" dirty="0">
                <a:latin typeface="Agency FB" pitchFamily="34" charset="0"/>
              </a:rPr>
              <a:t> se dirigían hacia fuera. Pero se perdía mucha luz porque la superficie del metal absorbía parte de los rayos y se deterioraba por la acción de la sal marina</a:t>
            </a:r>
            <a:r>
              <a:rPr lang="es-ES" sz="2000" b="1" dirty="0" smtClean="0">
                <a:latin typeface="Agency FB" pitchFamily="34" charset="0"/>
              </a:rPr>
              <a:t>.</a:t>
            </a:r>
            <a:endParaRPr lang="es-ES" sz="2000" b="1" dirty="0">
              <a:latin typeface="Agency FB" pitchFamily="34" charset="0"/>
            </a:endParaRPr>
          </a:p>
        </p:txBody>
      </p:sp>
      <p:pic>
        <p:nvPicPr>
          <p:cNvPr id="4" name="Picture 2" descr="http://www.buques.org/Index/AniFaro.gif"/>
          <p:cNvPicPr>
            <a:picLocks noChangeAspect="1" noChangeArrowheads="1" noCrop="1"/>
          </p:cNvPicPr>
          <p:nvPr/>
        </p:nvPicPr>
        <p:blipFill>
          <a:blip r:embed="rId2"/>
          <a:srcRect/>
          <a:stretch>
            <a:fillRect/>
          </a:stretch>
        </p:blipFill>
        <p:spPr bwMode="auto">
          <a:xfrm>
            <a:off x="420666" y="511137"/>
            <a:ext cx="1428760" cy="2175002"/>
          </a:xfrm>
          <a:prstGeom prst="rect">
            <a:avLst/>
          </a:prstGeom>
          <a:noFill/>
        </p:spPr>
      </p:pic>
    </p:spTree>
  </p:cSld>
  <p:clrMapOvr>
    <a:masterClrMapping/>
  </p:clrMapOvr>
  <p:transition spd="slow" advTm="64000">
    <p:pull dir="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Lighthouse on The Coast of France: "/>
          <p:cNvPicPr>
            <a:picLocks noChangeAspect="1" noChangeArrowheads="1"/>
          </p:cNvPicPr>
          <p:nvPr/>
        </p:nvPicPr>
        <p:blipFill>
          <a:blip r:embed="rId2"/>
          <a:srcRect/>
          <a:stretch>
            <a:fillRect/>
          </a:stretch>
        </p:blipFill>
        <p:spPr bwMode="auto">
          <a:xfrm>
            <a:off x="0" y="0"/>
            <a:ext cx="7092428"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Lighthouse: "/>
          <p:cNvPicPr>
            <a:picLocks noChangeAspect="1" noChangeArrowheads="1"/>
          </p:cNvPicPr>
          <p:nvPr/>
        </p:nvPicPr>
        <p:blipFill>
          <a:blip r:embed="rId2"/>
          <a:srcRect/>
          <a:stretch>
            <a:fillRect/>
          </a:stretch>
        </p:blipFill>
        <p:spPr bwMode="auto">
          <a:xfrm>
            <a:off x="0" y="-1"/>
            <a:ext cx="7008304"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Unique Lighthouse: "/>
          <p:cNvPicPr>
            <a:picLocks noChangeAspect="1" noChangeArrowheads="1"/>
          </p:cNvPicPr>
          <p:nvPr/>
        </p:nvPicPr>
        <p:blipFill>
          <a:blip r:embed="rId2"/>
          <a:srcRect/>
          <a:stretch>
            <a:fillRect/>
          </a:stretch>
        </p:blipFill>
        <p:spPr bwMode="auto">
          <a:xfrm>
            <a:off x="-1" y="-1"/>
            <a:ext cx="7083433"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ace Rock Lighthouse, NY: "/>
          <p:cNvPicPr>
            <a:picLocks noChangeAspect="1" noChangeArrowheads="1"/>
          </p:cNvPicPr>
          <p:nvPr/>
        </p:nvPicPr>
        <p:blipFill>
          <a:blip r:embed="rId2"/>
          <a:srcRect/>
          <a:stretch>
            <a:fillRect/>
          </a:stretch>
        </p:blipFill>
        <p:spPr bwMode="auto">
          <a:xfrm>
            <a:off x="0" y="-1"/>
            <a:ext cx="7052529"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Lake Superior: "/>
          <p:cNvPicPr>
            <a:picLocks noChangeAspect="1" noChangeArrowheads="1"/>
          </p:cNvPicPr>
          <p:nvPr/>
        </p:nvPicPr>
        <p:blipFill>
          <a:blip r:embed="rId2"/>
          <a:srcRect/>
          <a:stretch>
            <a:fillRect/>
          </a:stretch>
        </p:blipFill>
        <p:spPr bwMode="auto">
          <a:xfrm>
            <a:off x="-1" y="-1"/>
            <a:ext cx="7009137" cy="1229840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http://www.gifsde.com/uploads/da8135_animated_lighthouse.gif"/>
          <p:cNvPicPr>
            <a:picLocks noChangeAspect="1" noChangeArrowheads="1" noCrop="1"/>
          </p:cNvPicPr>
          <p:nvPr/>
        </p:nvPicPr>
        <p:blipFill>
          <a:blip r:embed="rId2"/>
          <a:srcRect/>
          <a:stretch>
            <a:fillRect/>
          </a:stretch>
        </p:blipFill>
        <p:spPr bwMode="auto">
          <a:xfrm>
            <a:off x="-1651036" y="0"/>
            <a:ext cx="10501386"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Guille\Escritorio\faro\[El+faro+de+la+Jument+00028.jpg].jpg"/>
          <p:cNvPicPr>
            <a:picLocks noChangeAspect="1" noChangeArrowheads="1"/>
          </p:cNvPicPr>
          <p:nvPr/>
        </p:nvPicPr>
        <p:blipFill>
          <a:blip r:embed="rId2"/>
          <a:srcRect l="24816"/>
          <a:stretch>
            <a:fillRect/>
          </a:stretch>
        </p:blipFill>
        <p:spPr bwMode="auto">
          <a:xfrm>
            <a:off x="0" y="0"/>
            <a:ext cx="6985000" cy="11880850"/>
          </a:xfrm>
          <a:prstGeom prst="rect">
            <a:avLst/>
          </a:prstGeom>
          <a:noFill/>
          <a:ln w="9525">
            <a:noFill/>
            <a:miter lim="800000"/>
            <a:headEnd/>
            <a:tailEnd/>
          </a:ln>
        </p:spPr>
      </p:pic>
    </p:spTree>
  </p:cSld>
  <p:clrMapOvr>
    <a:masterClrMapping/>
  </p:clrMapOvr>
  <p:transition spd="slow" advTm="6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outHorizontal)">
                                      <p:cBhvr>
                                        <p:cTn id="7"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ighthouse: "/>
          <p:cNvPicPr>
            <a:picLocks noChangeAspect="1" noChangeArrowheads="1"/>
          </p:cNvPicPr>
          <p:nvPr/>
        </p:nvPicPr>
        <p:blipFill>
          <a:blip r:embed="rId2"/>
          <a:srcRect/>
          <a:stretch>
            <a:fillRect/>
          </a:stretch>
        </p:blipFill>
        <p:spPr bwMode="auto">
          <a:xfrm>
            <a:off x="0" y="-1"/>
            <a:ext cx="7009156"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849294" y="8155003"/>
            <a:ext cx="4929222" cy="3046988"/>
          </a:xfrm>
          <a:prstGeom prst="rect">
            <a:avLst/>
          </a:prstGeom>
        </p:spPr>
        <p:txBody>
          <a:bodyPr wrap="square">
            <a:spAutoFit/>
          </a:bodyPr>
          <a:lstStyle/>
          <a:p>
            <a:pPr algn="ctr"/>
            <a:r>
              <a:rPr lang="es-ES" sz="2400" dirty="0" smtClean="0">
                <a:latin typeface="Agency FB" pitchFamily="34" charset="0"/>
              </a:rPr>
              <a:t>¿</a:t>
            </a:r>
            <a:r>
              <a:rPr lang="es-ES" sz="2400" b="1" dirty="0" smtClean="0">
                <a:latin typeface="Agency FB" pitchFamily="34" charset="0"/>
              </a:rPr>
              <a:t>Cómo</a:t>
            </a:r>
            <a:r>
              <a:rPr lang="es-ES" sz="2400" dirty="0" smtClean="0">
                <a:latin typeface="Agency FB" pitchFamily="34" charset="0"/>
              </a:rPr>
              <a:t> se hizo esta foto? ¿</a:t>
            </a:r>
            <a:r>
              <a:rPr lang="es-ES" sz="2400" b="1" dirty="0" smtClean="0">
                <a:latin typeface="Agency FB" pitchFamily="34" charset="0"/>
              </a:rPr>
              <a:t>Murió</a:t>
            </a:r>
            <a:r>
              <a:rPr lang="es-ES" sz="2400" dirty="0" smtClean="0">
                <a:latin typeface="Agency FB" pitchFamily="34" charset="0"/>
              </a:rPr>
              <a:t> el farero arrollado por la ola? La pregunta me la hice la primera vez que vi esta impactante imagen a tamaño gigante en un póster en no sé que lugar. Luego la volví a ver cientos de veces en cientos de lugares diferentes, igual que seguro la habréis visto vosotros: es uno de los póster más vendidos en tiendas de decoración y recuerdos.</a:t>
            </a:r>
          </a:p>
        </p:txBody>
      </p:sp>
      <p:pic>
        <p:nvPicPr>
          <p:cNvPr id="4" name="Picture 2" descr="https://bluenred.files.wordpress.com/2014/08/lighthouse-1.jpg"/>
          <p:cNvPicPr>
            <a:picLocks noChangeAspect="1" noChangeArrowheads="1"/>
          </p:cNvPicPr>
          <p:nvPr/>
        </p:nvPicPr>
        <p:blipFill>
          <a:blip r:embed="rId2"/>
          <a:srcRect/>
          <a:stretch>
            <a:fillRect/>
          </a:stretch>
        </p:blipFill>
        <p:spPr bwMode="auto">
          <a:xfrm>
            <a:off x="0" y="0"/>
            <a:ext cx="6985000" cy="7654937"/>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1">
                <a:tint val="45000"/>
                <a:satMod val="400000"/>
              </a:schemeClr>
            </a:duotone>
            <a:lum bright="-48000" contrast="79000"/>
          </a:blip>
          <a:srcRect/>
          <a:stretch>
            <a:fillRect/>
          </a:stretch>
        </p:blipFill>
        <p:spPr bwMode="auto">
          <a:xfrm>
            <a:off x="-1" y="0"/>
            <a:ext cx="6985001" cy="11880850"/>
          </a:xfrm>
          <a:prstGeom prst="rect">
            <a:avLst/>
          </a:prstGeom>
          <a:noFill/>
        </p:spPr>
      </p:pic>
    </p:spTree>
  </p:cSld>
  <p:clrMapOvr>
    <a:masterClrMapping/>
  </p:clrMapOvr>
  <p:transition spd="slow" advTm="32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777856" y="8655069"/>
            <a:ext cx="5286412" cy="2308324"/>
          </a:xfrm>
          <a:prstGeom prst="rect">
            <a:avLst/>
          </a:prstGeom>
        </p:spPr>
        <p:txBody>
          <a:bodyPr wrap="square">
            <a:spAutoFit/>
          </a:bodyPr>
          <a:lstStyle/>
          <a:p>
            <a:pPr algn="ctr"/>
            <a:r>
              <a:rPr lang="es-ES" sz="2400" dirty="0" smtClean="0">
                <a:latin typeface="Agency FB" pitchFamily="34" charset="0"/>
              </a:rPr>
              <a:t>El </a:t>
            </a:r>
            <a:r>
              <a:rPr lang="es-ES" sz="2400" dirty="0" smtClean="0">
                <a:latin typeface="Agency FB" pitchFamily="34" charset="0"/>
              </a:rPr>
              <a:t>faro se llama</a:t>
            </a:r>
            <a:r>
              <a:rPr lang="es-ES" sz="2400" b="1" dirty="0" smtClean="0">
                <a:latin typeface="Agency FB" pitchFamily="34" charset="0"/>
              </a:rPr>
              <a:t> La </a:t>
            </a:r>
            <a:r>
              <a:rPr lang="es-ES" sz="2400" b="1" dirty="0" err="1" smtClean="0">
                <a:latin typeface="Agency FB" pitchFamily="34" charset="0"/>
              </a:rPr>
              <a:t>Jument</a:t>
            </a:r>
            <a:r>
              <a:rPr lang="es-ES" sz="2400" dirty="0" smtClean="0">
                <a:latin typeface="Agency FB" pitchFamily="34" charset="0"/>
              </a:rPr>
              <a:t> y es una de las linternas de mar más espectaculares de la costa francesa. Está a dos kilómetros aguas adentro de la isla de </a:t>
            </a:r>
            <a:r>
              <a:rPr lang="es-ES" sz="2400" dirty="0" err="1" smtClean="0">
                <a:latin typeface="Agency FB" pitchFamily="34" charset="0"/>
              </a:rPr>
              <a:t>Ouessant</a:t>
            </a:r>
            <a:r>
              <a:rPr lang="es-ES" sz="2400" dirty="0" smtClean="0">
                <a:latin typeface="Agency FB" pitchFamily="34" charset="0"/>
              </a:rPr>
              <a:t> y fue construido entre </a:t>
            </a:r>
            <a:r>
              <a:rPr lang="es-ES" sz="2400" b="1" dirty="0" smtClean="0">
                <a:latin typeface="Agency FB" pitchFamily="34" charset="0"/>
              </a:rPr>
              <a:t>1904 </a:t>
            </a:r>
            <a:r>
              <a:rPr lang="es-ES" sz="2400" dirty="0" smtClean="0">
                <a:latin typeface="Agency FB" pitchFamily="34" charset="0"/>
              </a:rPr>
              <a:t>y</a:t>
            </a:r>
            <a:r>
              <a:rPr lang="es-ES" sz="2400" b="1" dirty="0" smtClean="0">
                <a:latin typeface="Agency FB" pitchFamily="34" charset="0"/>
              </a:rPr>
              <a:t> 1911</a:t>
            </a:r>
            <a:r>
              <a:rPr lang="es-ES" sz="2400" dirty="0" smtClean="0">
                <a:latin typeface="Agency FB" pitchFamily="34" charset="0"/>
              </a:rPr>
              <a:t> para señalizar unos peligrosísimos bajos en los que se habían producido multitud de naufragios.</a:t>
            </a:r>
            <a:endParaRPr lang="es-ES" sz="2400" dirty="0">
              <a:latin typeface="Agency FB" pitchFamily="34" charset="0"/>
            </a:endParaRPr>
          </a:p>
        </p:txBody>
      </p:sp>
      <p:pic>
        <p:nvPicPr>
          <p:cNvPr id="4" name="Picture 2" descr="https://bluenred.files.wordpress.com/2014/08/lighthouse-1.jpg"/>
          <p:cNvPicPr>
            <a:picLocks noChangeAspect="1" noChangeArrowheads="1"/>
          </p:cNvPicPr>
          <p:nvPr/>
        </p:nvPicPr>
        <p:blipFill>
          <a:blip r:embed="rId2"/>
          <a:srcRect/>
          <a:stretch>
            <a:fillRect/>
          </a:stretch>
        </p:blipFill>
        <p:spPr bwMode="auto">
          <a:xfrm>
            <a:off x="0" y="0"/>
            <a:ext cx="6985000" cy="7654937"/>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1">
                <a:tint val="45000"/>
                <a:satMod val="400000"/>
              </a:schemeClr>
            </a:duotone>
            <a:lum bright="-48000" contrast="79000"/>
          </a:blip>
          <a:srcRect/>
          <a:stretch>
            <a:fillRect/>
          </a:stretch>
        </p:blipFill>
        <p:spPr bwMode="auto">
          <a:xfrm>
            <a:off x="-1" y="0"/>
            <a:ext cx="6985001" cy="11880850"/>
          </a:xfrm>
          <a:prstGeom prst="rect">
            <a:avLst/>
          </a:prstGeom>
          <a:noFill/>
        </p:spPr>
      </p:pic>
    </p:spTree>
  </p:cSld>
  <p:clrMapOvr>
    <a:masterClrMapping/>
  </p:clrMapOvr>
  <p:transition spd="slow" advTm="26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s://bluenred.files.wordpress.com/2014/08/lighthouse-1.jpg"/>
          <p:cNvPicPr>
            <a:picLocks noChangeAspect="1" noChangeArrowheads="1"/>
          </p:cNvPicPr>
          <p:nvPr/>
        </p:nvPicPr>
        <p:blipFill>
          <a:blip r:embed="rId2"/>
          <a:srcRect/>
          <a:stretch>
            <a:fillRect/>
          </a:stretch>
        </p:blipFill>
        <p:spPr bwMode="auto">
          <a:xfrm>
            <a:off x="-579466" y="-1"/>
            <a:ext cx="8072494"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_tradnl" smtClean="0"/>
          </a:p>
        </p:txBody>
      </p:sp>
      <p:sp>
        <p:nvSpPr>
          <p:cNvPr id="5123" name="2 Marcador de contenido"/>
          <p:cNvSpPr>
            <a:spLocks noGrp="1"/>
          </p:cNvSpPr>
          <p:nvPr>
            <p:ph idx="1"/>
          </p:nvPr>
        </p:nvSpPr>
        <p:spPr/>
        <p:txBody>
          <a:bodyPr/>
          <a:lstStyle/>
          <a:p>
            <a:pPr eaLnBrk="1" hangingPunct="1"/>
            <a:endParaRPr lang="es-ES_tradnl" smtClean="0"/>
          </a:p>
        </p:txBody>
      </p:sp>
      <p:pic>
        <p:nvPicPr>
          <p:cNvPr id="5124" name="Picture 2" descr="C:\Documents and Settings\Guille\Escritorio\faro\[jean-guichard.00009.jpg].jpg"/>
          <p:cNvPicPr>
            <a:picLocks noChangeAspect="1" noChangeArrowheads="1"/>
          </p:cNvPicPr>
          <p:nvPr/>
        </p:nvPicPr>
        <p:blipFill>
          <a:blip r:embed="rId2"/>
          <a:srcRect l="26464"/>
          <a:stretch>
            <a:fillRect/>
          </a:stretch>
        </p:blipFill>
        <p:spPr bwMode="auto">
          <a:xfrm>
            <a:off x="0" y="0"/>
            <a:ext cx="6985000" cy="11938605"/>
          </a:xfrm>
          <a:prstGeom prst="rect">
            <a:avLst/>
          </a:prstGeom>
          <a:noFill/>
          <a:ln w="9525">
            <a:noFill/>
            <a:miter lim="800000"/>
            <a:headEnd/>
            <a:tailEnd/>
          </a:ln>
        </p:spPr>
      </p:pic>
    </p:spTree>
  </p:cSld>
  <p:clrMapOvr>
    <a:masterClrMapping/>
  </p:clrMapOvr>
  <p:transition spd="slow" advTm="6000">
    <p:pull dir="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_tradnl" smtClean="0"/>
          </a:p>
        </p:txBody>
      </p:sp>
      <p:sp>
        <p:nvSpPr>
          <p:cNvPr id="6147" name="2 Marcador de contenido"/>
          <p:cNvSpPr>
            <a:spLocks noGrp="1"/>
          </p:cNvSpPr>
          <p:nvPr>
            <p:ph idx="1"/>
          </p:nvPr>
        </p:nvSpPr>
        <p:spPr/>
        <p:txBody>
          <a:bodyPr/>
          <a:lstStyle/>
          <a:p>
            <a:pPr eaLnBrk="1" hangingPunct="1"/>
            <a:endParaRPr lang="es-ES_tradnl" smtClean="0"/>
          </a:p>
        </p:txBody>
      </p:sp>
      <p:pic>
        <p:nvPicPr>
          <p:cNvPr id="6148" name="Picture 2" descr="C:\Documents and Settings\Guille\Escritorio\faro\[jean-guichard.00010.jpg].jpg"/>
          <p:cNvPicPr>
            <a:picLocks noChangeAspect="1" noChangeArrowheads="1"/>
          </p:cNvPicPr>
          <p:nvPr/>
        </p:nvPicPr>
        <p:blipFill>
          <a:blip r:embed="rId2"/>
          <a:srcRect l="32766"/>
          <a:stretch>
            <a:fillRect/>
          </a:stretch>
        </p:blipFill>
        <p:spPr bwMode="auto">
          <a:xfrm>
            <a:off x="0" y="0"/>
            <a:ext cx="6985000" cy="12144869"/>
          </a:xfrm>
          <a:prstGeom prst="rect">
            <a:avLst/>
          </a:prstGeom>
          <a:noFill/>
          <a:ln w="9525">
            <a:noFill/>
            <a:miter lim="800000"/>
            <a:headEnd/>
            <a:tailEnd/>
          </a:ln>
        </p:spPr>
      </p:pic>
    </p:spTree>
  </p:cSld>
  <p:clrMapOvr>
    <a:masterClrMapping/>
  </p:clrMapOvr>
  <p:transition advTm="5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_tradnl" smtClean="0"/>
          </a:p>
        </p:txBody>
      </p:sp>
      <p:sp>
        <p:nvSpPr>
          <p:cNvPr id="9219" name="2 Marcador de contenido"/>
          <p:cNvSpPr>
            <a:spLocks noGrp="1"/>
          </p:cNvSpPr>
          <p:nvPr>
            <p:ph idx="1"/>
          </p:nvPr>
        </p:nvSpPr>
        <p:spPr/>
        <p:txBody>
          <a:bodyPr/>
          <a:lstStyle/>
          <a:p>
            <a:pPr eaLnBrk="1" hangingPunct="1"/>
            <a:endParaRPr lang="es-ES_tradnl" smtClean="0"/>
          </a:p>
        </p:txBody>
      </p:sp>
      <p:pic>
        <p:nvPicPr>
          <p:cNvPr id="9220" name="Picture 2" descr="C:\Documents and Settings\Guille\Escritorio\faro\[jean-guichard.00013.jpg].jpg"/>
          <p:cNvPicPr>
            <a:picLocks noChangeAspect="1" noChangeArrowheads="1"/>
          </p:cNvPicPr>
          <p:nvPr/>
        </p:nvPicPr>
        <p:blipFill>
          <a:blip r:embed="rId2"/>
          <a:srcRect l="29236"/>
          <a:stretch>
            <a:fillRect/>
          </a:stretch>
        </p:blipFill>
        <p:spPr bwMode="auto">
          <a:xfrm>
            <a:off x="0" y="0"/>
            <a:ext cx="6985000" cy="12499645"/>
          </a:xfrm>
          <a:prstGeom prst="rect">
            <a:avLst/>
          </a:prstGeom>
          <a:noFill/>
          <a:ln w="9525">
            <a:noFill/>
            <a:miter lim="800000"/>
            <a:headEnd/>
            <a:tailEnd/>
          </a:ln>
        </p:spPr>
      </p:pic>
    </p:spTree>
  </p:cSld>
  <p:clrMapOvr>
    <a:masterClrMapping/>
  </p:clrMapOvr>
  <p:transition advTm="5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_tradnl" smtClean="0"/>
          </a:p>
        </p:txBody>
      </p:sp>
      <p:sp>
        <p:nvSpPr>
          <p:cNvPr id="11267" name="2 Marcador de contenido"/>
          <p:cNvSpPr>
            <a:spLocks noGrp="1"/>
          </p:cNvSpPr>
          <p:nvPr>
            <p:ph idx="1"/>
          </p:nvPr>
        </p:nvSpPr>
        <p:spPr/>
        <p:txBody>
          <a:bodyPr/>
          <a:lstStyle/>
          <a:p>
            <a:pPr eaLnBrk="1" hangingPunct="1"/>
            <a:endParaRPr lang="es-ES_tradnl" smtClean="0"/>
          </a:p>
        </p:txBody>
      </p:sp>
      <p:pic>
        <p:nvPicPr>
          <p:cNvPr id="11268" name="Picture 2" descr="C:\Documents and Settings\Guille\Escritorio\faro\[jean-guichard.00015.jpg].jpg"/>
          <p:cNvPicPr>
            <a:picLocks noChangeAspect="1" noChangeArrowheads="1"/>
          </p:cNvPicPr>
          <p:nvPr/>
        </p:nvPicPr>
        <p:blipFill>
          <a:blip r:embed="rId2"/>
          <a:srcRect l="29966"/>
          <a:stretch>
            <a:fillRect/>
          </a:stretch>
        </p:blipFill>
        <p:spPr bwMode="auto">
          <a:xfrm>
            <a:off x="0" y="0"/>
            <a:ext cx="6985000" cy="12540897"/>
          </a:xfrm>
          <a:prstGeom prst="rect">
            <a:avLst/>
          </a:prstGeom>
          <a:noFill/>
          <a:ln w="9525">
            <a:noFill/>
            <a:miter lim="800000"/>
            <a:headEnd/>
            <a:tailEnd/>
          </a:ln>
        </p:spPr>
      </p:pic>
    </p:spTree>
  </p:cSld>
  <p:clrMapOvr>
    <a:masterClrMapping/>
  </p:clrMapOvr>
  <p:transition advTm="5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_tradnl" smtClean="0"/>
          </a:p>
        </p:txBody>
      </p:sp>
      <p:sp>
        <p:nvSpPr>
          <p:cNvPr id="13315" name="2 Marcador de contenido"/>
          <p:cNvSpPr>
            <a:spLocks noGrp="1"/>
          </p:cNvSpPr>
          <p:nvPr>
            <p:ph idx="1"/>
          </p:nvPr>
        </p:nvSpPr>
        <p:spPr/>
        <p:txBody>
          <a:bodyPr/>
          <a:lstStyle/>
          <a:p>
            <a:pPr eaLnBrk="1" hangingPunct="1"/>
            <a:endParaRPr lang="es-ES_tradnl" smtClean="0"/>
          </a:p>
        </p:txBody>
      </p:sp>
      <p:pic>
        <p:nvPicPr>
          <p:cNvPr id="13316" name="Picture 2" descr="C:\Documents and Settings\Guille\Escritorio\faro\[jean-guichard.00017.jpg].jpg"/>
          <p:cNvPicPr>
            <a:picLocks noChangeAspect="1" noChangeArrowheads="1"/>
          </p:cNvPicPr>
          <p:nvPr/>
        </p:nvPicPr>
        <p:blipFill>
          <a:blip r:embed="rId2"/>
          <a:srcRect l="30151"/>
          <a:stretch>
            <a:fillRect/>
          </a:stretch>
        </p:blipFill>
        <p:spPr bwMode="auto">
          <a:xfrm>
            <a:off x="0" y="0"/>
            <a:ext cx="6985000" cy="12507895"/>
          </a:xfrm>
          <a:prstGeom prst="rect">
            <a:avLst/>
          </a:prstGeom>
          <a:noFill/>
          <a:ln w="9525">
            <a:noFill/>
            <a:miter lim="800000"/>
            <a:headEnd/>
            <a:tailEnd/>
          </a:ln>
        </p:spPr>
      </p:pic>
    </p:spTree>
  </p:cSld>
  <p:clrMapOvr>
    <a:masterClrMapping/>
  </p:clrMapOvr>
  <p:transition advTm="4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ighthouse: "/>
          <p:cNvPicPr>
            <a:picLocks noChangeAspect="1" noChangeArrowheads="1"/>
          </p:cNvPicPr>
          <p:nvPr/>
        </p:nvPicPr>
        <p:blipFill>
          <a:blip r:embed="rId2"/>
          <a:srcRect/>
          <a:stretch>
            <a:fillRect/>
          </a:stretch>
        </p:blipFill>
        <p:spPr bwMode="auto">
          <a:xfrm>
            <a:off x="0" y="-1"/>
            <a:ext cx="7009156"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Massive wave! It's amazing the lighthouse can withstand the water power...: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Storm and lighthouse: "/>
          <p:cNvPicPr>
            <a:picLocks noChangeAspect="1" noChangeArrowheads="1"/>
          </p:cNvPicPr>
          <p:nvPr/>
        </p:nvPicPr>
        <p:blipFill>
          <a:blip r:embed="rId2"/>
          <a:srcRect/>
          <a:stretch>
            <a:fillRect/>
          </a:stretch>
        </p:blipFill>
        <p:spPr bwMode="auto">
          <a:xfrm>
            <a:off x="-579466" y="-9418745"/>
            <a:ext cx="8215370" cy="27646506"/>
          </a:xfrm>
          <a:prstGeom prst="rect">
            <a:avLst/>
          </a:prstGeom>
          <a:noFill/>
        </p:spPr>
      </p:pic>
    </p:spTree>
  </p:cSld>
  <p:clrMapOvr>
    <a:masterClrMapping/>
  </p:clrMapOvr>
  <p:transition spd="slow" advTm="6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0207 0.83801 L 0.01024 -0.56731 " pathEditMode="relative" rAng="0" ptsTypes="AA">
                                      <p:cBhvr>
                                        <p:cTn id="6" dur="5000" fill="hold"/>
                                        <p:tgtEl>
                                          <p:spTgt spid="22530"/>
                                        </p:tgtEl>
                                        <p:attrNameLst>
                                          <p:attrName>ppt_x</p:attrName>
                                          <p:attrName>ppt_y</p:attrName>
                                        </p:attrNameLst>
                                      </p:cBhvr>
                                      <p:rCtr x="15" y="-70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ighthouse in a storm,: "/>
          <p:cNvPicPr>
            <a:picLocks noChangeAspect="1" noChangeArrowheads="1"/>
          </p:cNvPicPr>
          <p:nvPr/>
        </p:nvPicPr>
        <p:blipFill>
          <a:blip r:embed="rId2"/>
          <a:srcRect/>
          <a:stretch>
            <a:fillRect/>
          </a:stretch>
        </p:blipFill>
        <p:spPr bwMode="auto">
          <a:xfrm>
            <a:off x="0" y="-1"/>
            <a:ext cx="7132605"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34980" y="4940293"/>
            <a:ext cx="5929354" cy="6124754"/>
          </a:xfrm>
          <a:prstGeom prst="rect">
            <a:avLst/>
          </a:prstGeom>
        </p:spPr>
        <p:txBody>
          <a:bodyPr wrap="square">
            <a:spAutoFit/>
          </a:bodyPr>
          <a:lstStyle/>
          <a:p>
            <a:pPr algn="ctr"/>
            <a:r>
              <a:rPr lang="es-ES" sz="2800" dirty="0">
                <a:latin typeface="Agency FB" pitchFamily="34" charset="0"/>
              </a:rPr>
              <a:t>En el siglo XIX, la iluminación de los faros dio un paso inmenso con la invención por parte de </a:t>
            </a:r>
            <a:r>
              <a:rPr lang="es-ES" sz="2800" dirty="0" err="1">
                <a:latin typeface="Agency FB" pitchFamily="34" charset="0"/>
              </a:rPr>
              <a:t>Augustin</a:t>
            </a:r>
            <a:r>
              <a:rPr lang="es-ES" sz="2800" dirty="0">
                <a:latin typeface="Agency FB" pitchFamily="34" charset="0"/>
              </a:rPr>
              <a:t> </a:t>
            </a:r>
            <a:r>
              <a:rPr lang="es-ES" sz="2800" dirty="0" err="1">
                <a:latin typeface="Agency FB" pitchFamily="34" charset="0"/>
              </a:rPr>
              <a:t>Fresnel</a:t>
            </a:r>
            <a:r>
              <a:rPr lang="es-ES" sz="2800" dirty="0">
                <a:latin typeface="Agency FB" pitchFamily="34" charset="0"/>
              </a:rPr>
              <a:t> de las lentes escalonadas, compuestas por una lente central rodeada por una serie de anillos prismáticos concéntricos de poco espesor, que concentran e intensifican el haz de luz. Este sistema aprovechaba las propiedades de </a:t>
            </a:r>
            <a:r>
              <a:rPr lang="es-ES" sz="2800" dirty="0" smtClean="0">
                <a:latin typeface="Agency FB" pitchFamily="34" charset="0"/>
              </a:rPr>
              <a:t>refracción de </a:t>
            </a:r>
            <a:r>
              <a:rPr lang="es-ES" sz="2800" dirty="0">
                <a:latin typeface="Agency FB" pitchFamily="34" charset="0"/>
              </a:rPr>
              <a:t>la luz, y producía una luz mucho más potente que la obtenida hasta entonces con espejos (reflectores). </a:t>
            </a:r>
            <a:r>
              <a:rPr lang="es-ES" sz="2800" dirty="0" err="1">
                <a:latin typeface="Agency FB" pitchFamily="34" charset="0"/>
              </a:rPr>
              <a:t>Fresnel</a:t>
            </a:r>
            <a:r>
              <a:rPr lang="es-ES" sz="2800" dirty="0">
                <a:latin typeface="Agency FB" pitchFamily="34" charset="0"/>
              </a:rPr>
              <a:t> y François </a:t>
            </a:r>
            <a:r>
              <a:rPr lang="es-ES" sz="2800" dirty="0" err="1">
                <a:latin typeface="Agency FB" pitchFamily="34" charset="0"/>
              </a:rPr>
              <a:t>Arago</a:t>
            </a:r>
            <a:r>
              <a:rPr lang="es-ES" sz="2800" dirty="0">
                <a:latin typeface="Agency FB" pitchFamily="34" charset="0"/>
              </a:rPr>
              <a:t>, perfeccionaron su sistema lumínico para la oficina estatal encargada de los faros y las balizas de Francia, y la lente de </a:t>
            </a:r>
            <a:r>
              <a:rPr lang="es-ES" sz="2800" dirty="0" err="1" smtClean="0">
                <a:latin typeface="Agency FB" pitchFamily="34" charset="0"/>
              </a:rPr>
              <a:t>Fresnel</a:t>
            </a:r>
            <a:r>
              <a:rPr lang="es-ES" sz="2800" dirty="0">
                <a:latin typeface="Agency FB" pitchFamily="34" charset="0"/>
              </a:rPr>
              <a:t> </a:t>
            </a:r>
            <a:r>
              <a:rPr lang="es-ES" sz="2800" dirty="0" smtClean="0">
                <a:latin typeface="Agency FB" pitchFamily="34" charset="0"/>
              </a:rPr>
              <a:t>fue </a:t>
            </a:r>
            <a:r>
              <a:rPr lang="es-ES" sz="2800" dirty="0">
                <a:latin typeface="Agency FB" pitchFamily="34" charset="0"/>
              </a:rPr>
              <a:t>instalada por primera vez en 1823 en el faro de </a:t>
            </a:r>
            <a:r>
              <a:rPr lang="es-ES" sz="2800" dirty="0" err="1" smtClean="0">
                <a:latin typeface="Agency FB" pitchFamily="34" charset="0"/>
              </a:rPr>
              <a:t>Cordouan</a:t>
            </a:r>
            <a:r>
              <a:rPr lang="es-ES" sz="2800" dirty="0" smtClean="0">
                <a:latin typeface="Agency FB" pitchFamily="34" charset="0"/>
              </a:rPr>
              <a:t>.</a:t>
            </a:r>
            <a:endParaRPr lang="es-ES" sz="2800" dirty="0">
              <a:latin typeface="Agency FB" pitchFamily="34" charset="0"/>
            </a:endParaRPr>
          </a:p>
        </p:txBody>
      </p:sp>
      <p:pic>
        <p:nvPicPr>
          <p:cNvPr id="3" name="Picture 2" descr="http://img15.hostingpics.net/pics/621373ELFAROYELLA.gif"/>
          <p:cNvPicPr>
            <a:picLocks noChangeAspect="1" noChangeArrowheads="1" noCrop="1"/>
          </p:cNvPicPr>
          <p:nvPr/>
        </p:nvPicPr>
        <p:blipFill>
          <a:blip r:embed="rId3"/>
          <a:srcRect/>
          <a:stretch>
            <a:fillRect/>
          </a:stretch>
        </p:blipFill>
        <p:spPr bwMode="auto">
          <a:xfrm>
            <a:off x="0" y="0"/>
            <a:ext cx="6985000" cy="4083037"/>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1">
                <a:tint val="45000"/>
                <a:satMod val="400000"/>
              </a:schemeClr>
            </a:duotone>
            <a:lum bright="-48000" contrast="79000"/>
          </a:blip>
          <a:srcRect/>
          <a:stretch>
            <a:fillRect/>
          </a:stretch>
        </p:blipFill>
        <p:spPr bwMode="auto">
          <a:xfrm>
            <a:off x="-1" y="0"/>
            <a:ext cx="6985001" cy="11880850"/>
          </a:xfrm>
          <a:prstGeom prst="rect">
            <a:avLst/>
          </a:prstGeom>
          <a:noFill/>
        </p:spPr>
      </p:pic>
    </p:spTree>
  </p:cSld>
  <p:clrMapOvr>
    <a:masterClrMapping/>
  </p:clrMapOvr>
  <p:transition spd="slow" advTm="42000">
    <p:pull dir="rd"/>
    <p:sndAc>
      <p:stSnd>
        <p:snd r:embed="rId2" name="13 puente sobre aguas turb(7).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Wando Hang Light, Korea: "/>
          <p:cNvPicPr>
            <a:picLocks noChangeAspect="1" noChangeArrowheads="1"/>
          </p:cNvPicPr>
          <p:nvPr/>
        </p:nvPicPr>
        <p:blipFill>
          <a:blip r:embed="rId2"/>
          <a:srcRect/>
          <a:stretch>
            <a:fillRect/>
          </a:stretch>
        </p:blipFill>
        <p:spPr bwMode="auto">
          <a:xfrm>
            <a:off x="1" y="-1"/>
            <a:ext cx="6984999"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Lighthouse in Vigo, Spain ~ Subida al monte Faro - Illas Cíes, Vigo, España: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Love Lighthouses. This is Ponce Inlet, FL.: "/>
          <p:cNvPicPr>
            <a:picLocks noChangeAspect="1" noChangeArrowheads="1"/>
          </p:cNvPicPr>
          <p:nvPr/>
        </p:nvPicPr>
        <p:blipFill>
          <a:blip r:embed="rId2"/>
          <a:srcRect/>
          <a:stretch>
            <a:fillRect/>
          </a:stretch>
        </p:blipFill>
        <p:spPr bwMode="auto">
          <a:xfrm>
            <a:off x="0" y="-1"/>
            <a:ext cx="7040531"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Lindau Lighthouse, Germany - Built in the middle of the 19th century, the beautiful Lindau Lighthouse reigns over Lake Constance, with an altitude of 33 meters and a perimeter of 24 meters. It also feature a classy clock in its facade, making it really stand out: "/>
          <p:cNvPicPr>
            <a:picLocks noChangeAspect="1" noChangeArrowheads="1"/>
          </p:cNvPicPr>
          <p:nvPr/>
        </p:nvPicPr>
        <p:blipFill>
          <a:blip r:embed="rId2"/>
          <a:srcRect/>
          <a:stretch>
            <a:fillRect/>
          </a:stretch>
        </p:blipFill>
        <p:spPr bwMode="auto">
          <a:xfrm>
            <a:off x="0" y="-1"/>
            <a:ext cx="6999719"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johnrtitus: Beautiful Lighthouses Around the World, Spiral Lighthouse.I want to go see this place one day.Please check out my website thanks. www.photopix.co.nz: "/>
          <p:cNvPicPr>
            <a:picLocks noChangeAspect="1" noChangeArrowheads="1"/>
          </p:cNvPicPr>
          <p:nvPr/>
        </p:nvPicPr>
        <p:blipFill>
          <a:blip r:embed="rId2"/>
          <a:srcRect/>
          <a:stretch>
            <a:fillRect/>
          </a:stretch>
        </p:blipFill>
        <p:spPr bwMode="auto">
          <a:xfrm>
            <a:off x="0" y="0"/>
            <a:ext cx="6985000" cy="1268597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Moonrise over Whaleback Lighthouse off the coasts of Maine and New Hampshire -- photo: Larry Landolfi on 500px: "/>
          <p:cNvPicPr>
            <a:picLocks noChangeAspect="1" noChangeArrowheads="1"/>
          </p:cNvPicPr>
          <p:nvPr/>
        </p:nvPicPr>
        <p:blipFill>
          <a:blip r:embed="rId2"/>
          <a:srcRect/>
          <a:stretch>
            <a:fillRect/>
          </a:stretch>
        </p:blipFill>
        <p:spPr bwMode="auto">
          <a:xfrm>
            <a:off x="0" y="-1"/>
            <a:ext cx="7151180"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Lighthouse Lightning Storm at Jupiter Coast, Florida.: "/>
          <p:cNvPicPr>
            <a:picLocks noChangeAspect="1" noChangeArrowheads="1"/>
          </p:cNvPicPr>
          <p:nvPr/>
        </p:nvPicPr>
        <p:blipFill>
          <a:blip r:embed="rId2"/>
          <a:srcRect/>
          <a:stretch>
            <a:fillRect/>
          </a:stretch>
        </p:blipFill>
        <p:spPr bwMode="auto">
          <a:xfrm>
            <a:off x="0" y="-1"/>
            <a:ext cx="6981454"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The tallest lighthouses in the world.  Jeddah Lighthouse: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Poe Reef Lighthouse, Mackinac Straights: "/>
          <p:cNvPicPr>
            <a:picLocks noChangeAspect="1" noChangeArrowheads="1"/>
          </p:cNvPicPr>
          <p:nvPr/>
        </p:nvPicPr>
        <p:blipFill>
          <a:blip r:embed="rId2"/>
          <a:srcRect/>
          <a:stretch>
            <a:fillRect/>
          </a:stretch>
        </p:blipFill>
        <p:spPr bwMode="auto">
          <a:xfrm>
            <a:off x="0" y="-1"/>
            <a:ext cx="7167142"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Sokcho, South Korea.: "/>
          <p:cNvPicPr>
            <a:picLocks noChangeAspect="1" noChangeArrowheads="1"/>
          </p:cNvPicPr>
          <p:nvPr/>
        </p:nvPicPr>
        <p:blipFill>
          <a:blip r:embed="rId2"/>
          <a:srcRect/>
          <a:stretch>
            <a:fillRect/>
          </a:stretch>
        </p:blipFill>
        <p:spPr bwMode="auto">
          <a:xfrm>
            <a:off x="-1" y="0"/>
            <a:ext cx="7148299"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Fastnet, southern coast of County Cork most southerly point of Ireland: "/>
          <p:cNvPicPr>
            <a:picLocks noChangeAspect="1" noChangeArrowheads="1"/>
          </p:cNvPicPr>
          <p:nvPr/>
        </p:nvPicPr>
        <p:blipFill>
          <a:blip r:embed="rId2"/>
          <a:srcRect/>
          <a:stretch>
            <a:fillRect/>
          </a:stretch>
        </p:blipFill>
        <p:spPr bwMode="auto">
          <a:xfrm>
            <a:off x="0" y="-1"/>
            <a:ext cx="7028340"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Pigeon Point Lighthouse at Half Moon Bay, CA: "/>
          <p:cNvPicPr>
            <a:picLocks noChangeAspect="1" noChangeArrowheads="1"/>
          </p:cNvPicPr>
          <p:nvPr/>
        </p:nvPicPr>
        <p:blipFill>
          <a:blip r:embed="rId2"/>
          <a:srcRect/>
          <a:stretch>
            <a:fillRect/>
          </a:stretch>
        </p:blipFill>
        <p:spPr bwMode="auto">
          <a:xfrm>
            <a:off x="0" y="-1"/>
            <a:ext cx="7198806"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Enoshima Lighthouse-Japan This lighthouse, on a small island a couple hours outside of Tokyo, is a stunning architectural marvel. A huge open-air spiral staircase winds around the steel structure and leads to an observatory 100 meters high with gorgeous views of Sagami Bay and Mount Fuji. If heights aren’t your thing there is also an escalator to the top.: "/>
          <p:cNvPicPr>
            <a:picLocks noChangeAspect="1" noChangeArrowheads="1"/>
          </p:cNvPicPr>
          <p:nvPr/>
        </p:nvPicPr>
        <p:blipFill>
          <a:blip r:embed="rId2"/>
          <a:srcRect/>
          <a:stretch>
            <a:fillRect/>
          </a:stretch>
        </p:blipFill>
        <p:spPr bwMode="auto">
          <a:xfrm>
            <a:off x="-1" y="0"/>
            <a:ext cx="7139979"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 Pigeon Point Lighthouse, CA  Great place to hike. Beautiful scenery and near San Francisco: "/>
          <p:cNvPicPr>
            <a:picLocks noChangeAspect="1" noChangeArrowheads="1"/>
          </p:cNvPicPr>
          <p:nvPr/>
        </p:nvPicPr>
        <p:blipFill>
          <a:blip r:embed="rId2"/>
          <a:srcRect/>
          <a:stretch>
            <a:fillRect/>
          </a:stretch>
        </p:blipFill>
        <p:spPr bwMode="auto">
          <a:xfrm>
            <a:off x="0" y="0"/>
            <a:ext cx="703953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Lighthouse | Flickr - Photo Sharing!: "/>
          <p:cNvPicPr>
            <a:picLocks noChangeAspect="1" noChangeArrowheads="1"/>
          </p:cNvPicPr>
          <p:nvPr/>
        </p:nvPicPr>
        <p:blipFill>
          <a:blip r:embed="rId2"/>
          <a:srcRect/>
          <a:stretch>
            <a:fillRect/>
          </a:stretch>
        </p:blipFill>
        <p:spPr bwMode="auto">
          <a:xfrm>
            <a:off x="-107428" y="0"/>
            <a:ext cx="7092428"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d Sky. Pigeon Point Lighthouse about 40 miles south of San Francisco.: "/>
          <p:cNvPicPr>
            <a:picLocks noChangeAspect="1" noChangeArrowheads="1"/>
          </p:cNvPicPr>
          <p:nvPr/>
        </p:nvPicPr>
        <p:blipFill>
          <a:blip r:embed="rId2"/>
          <a:srcRect/>
          <a:stretch>
            <a:fillRect/>
          </a:stretch>
        </p:blipFill>
        <p:spPr bwMode="auto">
          <a:xfrm>
            <a:off x="-1" y="0"/>
            <a:ext cx="7001837"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Point Betsie Lighthouse, Lake Michigan • John McCormick: "/>
          <p:cNvPicPr>
            <a:picLocks noChangeAspect="1" noChangeArrowheads="1"/>
          </p:cNvPicPr>
          <p:nvPr/>
        </p:nvPicPr>
        <p:blipFill>
          <a:blip r:embed="rId2"/>
          <a:srcRect/>
          <a:stretch>
            <a:fillRect/>
          </a:stretch>
        </p:blipFill>
        <p:spPr bwMode="auto">
          <a:xfrm>
            <a:off x="-5865878" y="0"/>
            <a:ext cx="14787666" cy="12298407"/>
          </a:xfrm>
          <a:prstGeom prst="rect">
            <a:avLst/>
          </a:prstGeom>
          <a:noFill/>
        </p:spPr>
      </p:pic>
    </p:spTree>
  </p:cSld>
  <p:clrMapOvr>
    <a:masterClrMapping/>
  </p:clrMapOvr>
  <p:transition spd="slow" advTm="6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56233 -0.00601 L -0.25 -2.90598E-6 " pathEditMode="relative" rAng="0" ptsTypes="AA">
                                      <p:cBhvr>
                                        <p:cTn id="6" dur="5000" fill="hold"/>
                                        <p:tgtEl>
                                          <p:spTgt spid="57346"/>
                                        </p:tgtEl>
                                        <p:attrNameLst>
                                          <p:attrName>ppt_x</p:attrName>
                                          <p:attrName>ppt_y</p:attrName>
                                        </p:attrNameLst>
                                      </p:cBhvr>
                                      <p:rCtr x="-406" y="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San Francisco, Ca. USA.: "/>
          <p:cNvPicPr>
            <a:picLocks noChangeAspect="1" noChangeArrowheads="1"/>
          </p:cNvPicPr>
          <p:nvPr/>
        </p:nvPicPr>
        <p:blipFill>
          <a:blip r:embed="rId2"/>
          <a:srcRect/>
          <a:stretch>
            <a:fillRect/>
          </a:stretch>
        </p:blipFill>
        <p:spPr bwMode="auto">
          <a:xfrm>
            <a:off x="0" y="-1"/>
            <a:ext cx="7131161"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cy Beach Picnic, Michigan, by Daniel Frei on 500px: "/>
          <p:cNvPicPr>
            <a:picLocks noChangeAspect="1" noChangeArrowheads="1"/>
          </p:cNvPicPr>
          <p:nvPr/>
        </p:nvPicPr>
        <p:blipFill>
          <a:blip r:embed="rId2"/>
          <a:srcRect/>
          <a:stretch>
            <a:fillRect/>
          </a:stretch>
        </p:blipFill>
        <p:spPr bwMode="auto">
          <a:xfrm>
            <a:off x="0" y="-1"/>
            <a:ext cx="7008304" cy="1265559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Wawatam Lighthouse in St. Ignace: "/>
          <p:cNvPicPr>
            <a:picLocks noChangeAspect="1" noChangeArrowheads="1"/>
          </p:cNvPicPr>
          <p:nvPr/>
        </p:nvPicPr>
        <p:blipFill>
          <a:blip r:embed="rId2"/>
          <a:srcRect/>
          <a:stretch>
            <a:fillRect/>
          </a:stretch>
        </p:blipFill>
        <p:spPr bwMode="auto">
          <a:xfrm>
            <a:off x="0" y="-1"/>
            <a:ext cx="7109442"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Point Betsie Lighthouse -- Michigan; what a great place to slide at twilight, with the lights glistening on the icy snow-cover!! ...  &lt;3&lt;3&lt;3&lt;3&lt;3: "/>
          <p:cNvPicPr>
            <a:picLocks noChangeAspect="1" noChangeArrowheads="1"/>
          </p:cNvPicPr>
          <p:nvPr/>
        </p:nvPicPr>
        <p:blipFill>
          <a:blip r:embed="rId2"/>
          <a:srcRect/>
          <a:stretch>
            <a:fillRect/>
          </a:stretch>
        </p:blipFill>
        <p:spPr bwMode="auto">
          <a:xfrm>
            <a:off x="0" y="0"/>
            <a:ext cx="7013779" cy="12584159"/>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St. Joseph, Michigan: "/>
          <p:cNvPicPr>
            <a:picLocks noChangeAspect="1" noChangeArrowheads="1"/>
          </p:cNvPicPr>
          <p:nvPr/>
        </p:nvPicPr>
        <p:blipFill>
          <a:blip r:embed="rId2"/>
          <a:srcRect/>
          <a:stretch>
            <a:fillRect/>
          </a:stretch>
        </p:blipFill>
        <p:spPr bwMode="auto">
          <a:xfrm>
            <a:off x="0" y="-1"/>
            <a:ext cx="7086458"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Pigeon Point, California: "/>
          <p:cNvPicPr>
            <a:picLocks noChangeAspect="1" noChangeArrowheads="1"/>
          </p:cNvPicPr>
          <p:nvPr/>
        </p:nvPicPr>
        <p:blipFill>
          <a:blip r:embed="rId2"/>
          <a:srcRect/>
          <a:stretch>
            <a:fillRect/>
          </a:stretch>
        </p:blipFill>
        <p:spPr bwMode="auto">
          <a:xfrm>
            <a:off x="0" y="-1703441"/>
            <a:ext cx="6985000" cy="1358429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Lighthouse Moon: "/>
          <p:cNvPicPr>
            <a:picLocks noChangeAspect="1" noChangeArrowheads="1"/>
          </p:cNvPicPr>
          <p:nvPr/>
        </p:nvPicPr>
        <p:blipFill>
          <a:blip r:embed="rId2"/>
          <a:srcRect l="1429" t="4077" r="4928" b="3503"/>
          <a:stretch>
            <a:fillRect/>
          </a:stretch>
        </p:blipFill>
        <p:spPr bwMode="auto">
          <a:xfrm>
            <a:off x="-283779" y="0"/>
            <a:ext cx="7268779"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Robertson's Point Lighthouse, Cremorne, Sydney Harbour: "/>
          <p:cNvPicPr>
            <a:picLocks noChangeAspect="1" noChangeArrowheads="1"/>
          </p:cNvPicPr>
          <p:nvPr/>
        </p:nvPicPr>
        <p:blipFill>
          <a:blip r:embed="rId2"/>
          <a:srcRect/>
          <a:stretch>
            <a:fillRect/>
          </a:stretch>
        </p:blipFill>
        <p:spPr bwMode="auto">
          <a:xfrm>
            <a:off x="-1" y="0"/>
            <a:ext cx="7030261"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Lighthouse: "/>
          <p:cNvPicPr>
            <a:picLocks noChangeAspect="1" noChangeArrowheads="1"/>
          </p:cNvPicPr>
          <p:nvPr/>
        </p:nvPicPr>
        <p:blipFill>
          <a:blip r:embed="rId2"/>
          <a:srcRect/>
          <a:stretch>
            <a:fillRect/>
          </a:stretch>
        </p:blipFill>
        <p:spPr bwMode="auto">
          <a:xfrm>
            <a:off x="0" y="0"/>
            <a:ext cx="7078036" cy="13012787"/>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Lighthouse - Maine - USA: "/>
          <p:cNvPicPr>
            <a:picLocks noChangeAspect="1" noChangeArrowheads="1"/>
          </p:cNvPicPr>
          <p:nvPr/>
        </p:nvPicPr>
        <p:blipFill>
          <a:blip r:embed="rId2"/>
          <a:srcRect/>
          <a:stretch>
            <a:fillRect/>
          </a:stretch>
        </p:blipFill>
        <p:spPr bwMode="auto">
          <a:xfrm>
            <a:off x="0" y="-1"/>
            <a:ext cx="7068475" cy="1222697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The green and red lighthouse in the harbour of Helsingör, Denmark: "/>
          <p:cNvPicPr>
            <a:picLocks noChangeAspect="1" noChangeArrowheads="1"/>
          </p:cNvPicPr>
          <p:nvPr/>
        </p:nvPicPr>
        <p:blipFill>
          <a:blip r:embed="rId2"/>
          <a:srcRect/>
          <a:stretch>
            <a:fillRect/>
          </a:stretch>
        </p:blipFill>
        <p:spPr bwMode="auto">
          <a:xfrm>
            <a:off x="0" y="-1"/>
            <a:ext cx="7010165"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Merry Christmas Moon Photograph with Christmas Lighthouse in Edgartown, Martha's Vineyard.: "/>
          <p:cNvPicPr>
            <a:picLocks noChangeAspect="1" noChangeArrowheads="1"/>
          </p:cNvPicPr>
          <p:nvPr/>
        </p:nvPicPr>
        <p:blipFill>
          <a:blip r:embed="rId2"/>
          <a:srcRect/>
          <a:stretch>
            <a:fillRect/>
          </a:stretch>
        </p:blipFill>
        <p:spPr bwMode="auto">
          <a:xfrm>
            <a:off x="0" y="0"/>
            <a:ext cx="7015117"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Jupiter Lighthouse, Florida: "/>
          <p:cNvPicPr>
            <a:picLocks noChangeAspect="1" noChangeArrowheads="1"/>
          </p:cNvPicPr>
          <p:nvPr/>
        </p:nvPicPr>
        <p:blipFill>
          <a:blip r:embed="rId3"/>
          <a:srcRect/>
          <a:stretch>
            <a:fillRect/>
          </a:stretch>
        </p:blipFill>
        <p:spPr bwMode="auto">
          <a:xfrm>
            <a:off x="0" y="-1"/>
            <a:ext cx="8350284" cy="11880851"/>
          </a:xfrm>
          <a:prstGeom prst="rect">
            <a:avLst/>
          </a:prstGeom>
          <a:noFill/>
        </p:spPr>
      </p:pic>
    </p:spTree>
  </p:cSld>
  <p:clrMapOvr>
    <a:masterClrMapping/>
  </p:clrMapOvr>
  <p:transition spd="slow" advTm="6000">
    <p:pull dir="rd"/>
    <p:sndAc>
      <p:stSnd>
        <p:snd r:embed="rId2" name="instrumental - ray conniff - la mer - música orquesta - grandes orquestas.wav"/>
      </p:stSnd>
    </p:sndAc>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 moonrise ~ Split Rock Lighthouse State Park ~ Two Harbors ~ Minesota ~ USA: "/>
          <p:cNvPicPr>
            <a:picLocks noChangeAspect="1" noChangeArrowheads="1"/>
          </p:cNvPicPr>
          <p:nvPr/>
        </p:nvPicPr>
        <p:blipFill>
          <a:blip r:embed="rId2"/>
          <a:srcRect/>
          <a:stretch>
            <a:fillRect/>
          </a:stretch>
        </p:blipFill>
        <p:spPr bwMode="auto">
          <a:xfrm>
            <a:off x="0" y="0"/>
            <a:ext cx="6985000" cy="1366875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Split Rock Lighthouse, Minnesota: "/>
          <p:cNvPicPr>
            <a:picLocks noChangeAspect="1" noChangeArrowheads="1"/>
          </p:cNvPicPr>
          <p:nvPr/>
        </p:nvPicPr>
        <p:blipFill>
          <a:blip r:embed="rId2"/>
          <a:srcRect/>
          <a:stretch>
            <a:fillRect/>
          </a:stretch>
        </p:blipFill>
        <p:spPr bwMode="auto">
          <a:xfrm>
            <a:off x="0" y="0"/>
            <a:ext cx="7101262"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Point Venus Lighthouse, Tahiti: "/>
          <p:cNvPicPr>
            <a:picLocks noChangeAspect="1" noChangeArrowheads="1"/>
          </p:cNvPicPr>
          <p:nvPr/>
        </p:nvPicPr>
        <p:blipFill>
          <a:blip r:embed="rId2"/>
          <a:srcRect/>
          <a:stretch>
            <a:fillRect/>
          </a:stretch>
        </p:blipFill>
        <p:spPr bwMode="auto">
          <a:xfrm>
            <a:off x="0" y="0"/>
            <a:ext cx="702642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 Blue Moon over Jupiter Lighthouse - Florida: "/>
          <p:cNvPicPr>
            <a:picLocks noChangeAspect="1" noChangeArrowheads="1"/>
          </p:cNvPicPr>
          <p:nvPr/>
        </p:nvPicPr>
        <p:blipFill>
          <a:blip r:embed="rId2"/>
          <a:srcRect/>
          <a:stretch>
            <a:fillRect/>
          </a:stretch>
        </p:blipFill>
        <p:spPr bwMode="auto">
          <a:xfrm>
            <a:off x="-865217" y="0"/>
            <a:ext cx="784692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Phare de la Vierge - Bretagne, France: "/>
          <p:cNvPicPr>
            <a:picLocks noChangeAspect="1" noChangeArrowheads="1"/>
          </p:cNvPicPr>
          <p:nvPr/>
        </p:nvPicPr>
        <p:blipFill>
          <a:blip r:embed="rId2"/>
          <a:srcRect/>
          <a:stretch>
            <a:fillRect/>
          </a:stretch>
        </p:blipFill>
        <p:spPr bwMode="auto">
          <a:xfrm>
            <a:off x="-365152" y="-1156896"/>
            <a:ext cx="7643866" cy="13455304"/>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Brittany - France: "/>
          <p:cNvPicPr>
            <a:picLocks noChangeAspect="1" noChangeArrowheads="1"/>
          </p:cNvPicPr>
          <p:nvPr/>
        </p:nvPicPr>
        <p:blipFill>
          <a:blip r:embed="rId2"/>
          <a:srcRect/>
          <a:stretch>
            <a:fillRect/>
          </a:stretch>
        </p:blipFill>
        <p:spPr bwMode="auto">
          <a:xfrm>
            <a:off x="0" y="-1"/>
            <a:ext cx="7039246"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Pater Noster Lighthouse, Sweden: "/>
          <p:cNvPicPr>
            <a:picLocks noChangeAspect="1" noChangeArrowheads="1"/>
          </p:cNvPicPr>
          <p:nvPr/>
        </p:nvPicPr>
        <p:blipFill>
          <a:blip r:embed="rId2"/>
          <a:srcRect/>
          <a:stretch>
            <a:fillRect/>
          </a:stretch>
        </p:blipFill>
        <p:spPr bwMode="auto">
          <a:xfrm>
            <a:off x="0" y="-1"/>
            <a:ext cx="6970693"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La Vieille, Raz de Sein, Iroise Brittany: "/>
          <p:cNvPicPr>
            <a:picLocks noChangeAspect="1" noChangeArrowheads="1"/>
          </p:cNvPicPr>
          <p:nvPr/>
        </p:nvPicPr>
        <p:blipFill>
          <a:blip r:embed="rId2"/>
          <a:srcRect/>
          <a:stretch>
            <a:fillRect/>
          </a:stretch>
        </p:blipFill>
        <p:spPr bwMode="auto">
          <a:xfrm>
            <a:off x="0" y="-1"/>
            <a:ext cx="7096282"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Lighthouses of Iroise. La Plate, off La Vieille, Raz de Sein by frederic. Finistere Brittany: "/>
          <p:cNvPicPr>
            <a:picLocks noChangeAspect="1" noChangeArrowheads="1"/>
          </p:cNvPicPr>
          <p:nvPr/>
        </p:nvPicPr>
        <p:blipFill>
          <a:blip r:embed="rId2"/>
          <a:srcRect/>
          <a:stretch>
            <a:fillRect/>
          </a:stretch>
        </p:blipFill>
        <p:spPr bwMode="auto">
          <a:xfrm>
            <a:off x="0" y="0"/>
            <a:ext cx="711275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1">
                <a:tint val="45000"/>
                <a:satMod val="400000"/>
              </a:schemeClr>
            </a:duotone>
            <a:lum bright="-48000" contrast="79000"/>
          </a:blip>
          <a:srcRect/>
          <a:stretch>
            <a:fillRect/>
          </a:stretch>
        </p:blipFill>
        <p:spPr bwMode="auto">
          <a:xfrm>
            <a:off x="-1" y="0"/>
            <a:ext cx="6985001" cy="11880850"/>
          </a:xfrm>
          <a:prstGeom prst="rect">
            <a:avLst/>
          </a:prstGeom>
          <a:noFill/>
        </p:spPr>
      </p:pic>
      <p:pic>
        <p:nvPicPr>
          <p:cNvPr id="84994" name="Picture 2" descr="Phare de la Perdrix checkered black and white, unique in France mouth of the Pont-l'Abbé Finistère  Brittany  France: "/>
          <p:cNvPicPr>
            <a:picLocks noChangeAspect="1" noChangeArrowheads="1"/>
          </p:cNvPicPr>
          <p:nvPr/>
        </p:nvPicPr>
        <p:blipFill>
          <a:blip r:embed="rId3"/>
          <a:srcRect/>
          <a:stretch>
            <a:fillRect/>
          </a:stretch>
        </p:blipFill>
        <p:spPr bwMode="auto">
          <a:xfrm>
            <a:off x="1492236" y="0"/>
            <a:ext cx="3992566" cy="1197951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Roter Sand Lighthouse Turned Hotel in Bremerhaven, Germany: "/>
          <p:cNvPicPr>
            <a:picLocks noChangeAspect="1" noChangeArrowheads="1"/>
          </p:cNvPicPr>
          <p:nvPr/>
        </p:nvPicPr>
        <p:blipFill>
          <a:blip r:embed="rId2"/>
          <a:srcRect/>
          <a:stretch>
            <a:fillRect/>
          </a:stretch>
        </p:blipFill>
        <p:spPr bwMode="auto">
          <a:xfrm>
            <a:off x="0" y="-1"/>
            <a:ext cx="7008257"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Jupiter Florida Lighthouse in full Christmas colors: "/>
          <p:cNvPicPr>
            <a:picLocks noChangeAspect="1" noChangeArrowheads="1"/>
          </p:cNvPicPr>
          <p:nvPr/>
        </p:nvPicPr>
        <p:blipFill>
          <a:blip r:embed="rId2"/>
          <a:srcRect/>
          <a:stretch>
            <a:fillRect/>
          </a:stretch>
        </p:blipFill>
        <p:spPr bwMode="auto">
          <a:xfrm>
            <a:off x="0" y="-1"/>
            <a:ext cx="7024795"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Amazing photography - Light house, Clouds, Wind, Rain and Rough Surf: "/>
          <p:cNvPicPr>
            <a:picLocks noChangeAspect="1" noChangeArrowheads="1"/>
          </p:cNvPicPr>
          <p:nvPr/>
        </p:nvPicPr>
        <p:blipFill>
          <a:blip r:embed="rId2"/>
          <a:srcRect/>
          <a:stretch>
            <a:fillRect/>
          </a:stretch>
        </p:blipFill>
        <p:spPr bwMode="auto">
          <a:xfrm>
            <a:off x="0" y="0"/>
            <a:ext cx="7020302"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amazing lighthouse: "/>
          <p:cNvPicPr>
            <a:picLocks noChangeAspect="1" noChangeArrowheads="1"/>
          </p:cNvPicPr>
          <p:nvPr/>
        </p:nvPicPr>
        <p:blipFill>
          <a:blip r:embed="rId2"/>
          <a:srcRect/>
          <a:stretch>
            <a:fillRect/>
          </a:stretch>
        </p:blipFill>
        <p:spPr bwMode="auto">
          <a:xfrm>
            <a:off x="-1365284" y="0"/>
            <a:ext cx="9858444"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Lighthouse: "/>
          <p:cNvPicPr>
            <a:picLocks noChangeAspect="1" noChangeArrowheads="1"/>
          </p:cNvPicPr>
          <p:nvPr/>
        </p:nvPicPr>
        <p:blipFill>
          <a:blip r:embed="rId2"/>
          <a:srcRect/>
          <a:stretch>
            <a:fillRect/>
          </a:stretch>
        </p:blipFill>
        <p:spPr bwMode="auto">
          <a:xfrm>
            <a:off x="0" y="0"/>
            <a:ext cx="7037938"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Lighthouse on the undersea rock near Vladivostok, Russia: "/>
          <p:cNvPicPr>
            <a:picLocks noChangeAspect="1" noChangeArrowheads="1"/>
          </p:cNvPicPr>
          <p:nvPr/>
        </p:nvPicPr>
        <p:blipFill>
          <a:blip r:embed="rId2"/>
          <a:srcRect/>
          <a:stretch>
            <a:fillRect/>
          </a:stretch>
        </p:blipFill>
        <p:spPr bwMode="auto">
          <a:xfrm>
            <a:off x="0" y="-1"/>
            <a:ext cx="7053135" cy="118808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Lighthouse at Ludington, MI, USA at sunset.: "/>
          <p:cNvPicPr>
            <a:picLocks noChangeAspect="1" noChangeArrowheads="1"/>
          </p:cNvPicPr>
          <p:nvPr/>
        </p:nvPicPr>
        <p:blipFill>
          <a:blip r:embed="rId2"/>
          <a:srcRect/>
          <a:stretch>
            <a:fillRect/>
          </a:stretch>
        </p:blipFill>
        <p:spPr bwMode="auto">
          <a:xfrm>
            <a:off x="-59877" y="1"/>
            <a:ext cx="7044877" cy="1230947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Þrídrangar is located 10km west of the Westman Islands and the lighthouse was built in 1939 (probably the most challenging lighthouse ever built in Iceland). Image via www.sigling.is ....: "/>
          <p:cNvPicPr>
            <a:picLocks noChangeAspect="1" noChangeArrowheads="1"/>
          </p:cNvPicPr>
          <p:nvPr/>
        </p:nvPicPr>
        <p:blipFill>
          <a:blip r:embed="rId2"/>
          <a:srcRect/>
          <a:stretch>
            <a:fillRect/>
          </a:stretch>
        </p:blipFill>
        <p:spPr bwMode="auto">
          <a:xfrm>
            <a:off x="0" y="0"/>
            <a:ext cx="7210632"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Charlevoix Lighthouse between the frozen guard rails, Michigan: "/>
          <p:cNvPicPr>
            <a:picLocks noChangeAspect="1" noChangeArrowheads="1"/>
          </p:cNvPicPr>
          <p:nvPr/>
        </p:nvPicPr>
        <p:blipFill>
          <a:blip r:embed="rId2"/>
          <a:srcRect/>
          <a:stretch>
            <a:fillRect/>
          </a:stretch>
        </p:blipFill>
        <p:spPr bwMode="auto">
          <a:xfrm>
            <a:off x="0" y="0"/>
            <a:ext cx="7033218"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Lindau lighthouse - a lighthouse on a lake in south Germany. It was built in 1853 and is on the border with Switzerland.: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St. Simons Island Light, Georgia: "/>
          <p:cNvPicPr>
            <a:picLocks noChangeAspect="1" noChangeArrowheads="1"/>
          </p:cNvPicPr>
          <p:nvPr/>
        </p:nvPicPr>
        <p:blipFill>
          <a:blip r:embed="rId2"/>
          <a:srcRect/>
          <a:stretch>
            <a:fillRect/>
          </a:stretch>
        </p:blipFill>
        <p:spPr bwMode="auto">
          <a:xfrm>
            <a:off x="0" y="0"/>
            <a:ext cx="6985000" cy="1188085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Picture 2" descr="http://www.buques.org/Index/AniFaro.gif"/>
          <p:cNvPicPr>
            <a:picLocks noChangeAspect="1" noChangeArrowheads="1" noCrop="1"/>
          </p:cNvPicPr>
          <p:nvPr/>
        </p:nvPicPr>
        <p:blipFill>
          <a:blip r:embed="rId2"/>
          <a:srcRect/>
          <a:stretch>
            <a:fillRect/>
          </a:stretch>
        </p:blipFill>
        <p:spPr bwMode="auto">
          <a:xfrm>
            <a:off x="3778252" y="0"/>
            <a:ext cx="3206748" cy="5583235"/>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5913839" y="5913850"/>
            <a:ext cx="11880850" cy="5317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1017991" y="5913850"/>
            <a:ext cx="11880850" cy="5317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3" y="0"/>
            <a:ext cx="6985000" cy="120423"/>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3" y="11751462"/>
            <a:ext cx="6985000" cy="129390"/>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4980" y="10012391"/>
            <a:ext cx="1000132" cy="1185856"/>
          </a:xfrm>
          <a:prstGeom prst="rect">
            <a:avLst/>
          </a:prstGeom>
          <a:noFill/>
          <a:ln w="38100">
            <a:solidFill>
              <a:srgbClr val="1CDEF8"/>
            </a:solidFill>
            <a:miter lim="800000"/>
            <a:headEnd/>
            <a:tailEnd/>
          </a:ln>
        </p:spPr>
      </p:pic>
      <p:sp>
        <p:nvSpPr>
          <p:cNvPr id="19" name="18 Rectángulo"/>
          <p:cNvSpPr/>
          <p:nvPr/>
        </p:nvSpPr>
        <p:spPr>
          <a:xfrm>
            <a:off x="1512772" y="7920593"/>
            <a:ext cx="205656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92104" y="868327"/>
            <a:ext cx="3229459" cy="5451537"/>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777856" y="5868987"/>
            <a:ext cx="5072098"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miércoles, 04 de mayo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10:32</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6">
                <a:shade val="45000"/>
                <a:satMod val="135000"/>
              </a:schemeClr>
              <a:prstClr val="white"/>
            </a:duotone>
          </a:blip>
          <a:srcRect/>
          <a:stretch>
            <a:fillRect/>
          </a:stretch>
        </p:blipFill>
        <p:spPr bwMode="auto">
          <a:xfrm>
            <a:off x="2206616" y="9869515"/>
            <a:ext cx="1534528" cy="1618180"/>
          </a:xfrm>
          <a:prstGeom prst="rect">
            <a:avLst/>
          </a:prstGeom>
          <a:noFill/>
        </p:spPr>
      </p:pic>
    </p:spTree>
  </p:cSld>
  <p:clrMapOvr>
    <a:masterClrMapping/>
  </p:clrMapOvr>
  <p:transition spd="slow" advTm="14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12" presetClass="entr" presetSubtype="1" fill="hold" grpId="0" nodeType="afterEffect">
                                  <p:stCondLst>
                                    <p:cond delay="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slide(fromTop)">
                                      <p:cBhvr>
                                        <p:cTn id="1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1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2772199"/>
            <a:ext cx="6985000" cy="396028"/>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3168227"/>
            <a:ext cx="6985000" cy="8712623"/>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513418" y="0"/>
            <a:ext cx="3725333" cy="2706194"/>
          </a:xfrm>
          <a:prstGeom prst="rect">
            <a:avLst/>
          </a:prstGeom>
          <a:noFill/>
        </p:spPr>
      </p:pic>
      <p:sp>
        <p:nvSpPr>
          <p:cNvPr id="4104" name="Text Box 8"/>
          <p:cNvSpPr txBox="1">
            <a:spLocks noChangeArrowheads="1"/>
          </p:cNvSpPr>
          <p:nvPr/>
        </p:nvSpPr>
        <p:spPr bwMode="auto">
          <a:xfrm>
            <a:off x="0" y="3300238"/>
            <a:ext cx="6985000" cy="3046988"/>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873125" y="8184585"/>
            <a:ext cx="2037292" cy="2446824"/>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4307417" y="7260519"/>
            <a:ext cx="1804458" cy="4092293"/>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3085043" y="8448604"/>
            <a:ext cx="931333" cy="1716123"/>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5148368"/>
            <a:ext cx="407458" cy="924066"/>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6072435"/>
            <a:ext cx="407458" cy="924066"/>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6996501"/>
            <a:ext cx="407458" cy="924066"/>
          </a:xfrm>
          <a:prstGeom prst="rect">
            <a:avLst/>
          </a:prstGeom>
          <a:noFill/>
        </p:spPr>
      </p:pic>
      <p:pic>
        <p:nvPicPr>
          <p:cNvPr id="4120" name="Picture 24" descr="vkontakte-256">
            <a:hlinkClick r:id="rId13"/>
          </p:cNvPr>
          <p:cNvPicPr>
            <a:picLocks noChangeAspect="1" noChangeArrowheads="1"/>
          </p:cNvPicPr>
          <p:nvPr/>
        </p:nvPicPr>
        <p:blipFill>
          <a:blip r:embed="rId14"/>
          <a:srcRect/>
          <a:stretch>
            <a:fillRect/>
          </a:stretch>
        </p:blipFill>
        <p:spPr bwMode="auto">
          <a:xfrm>
            <a:off x="0" y="7920567"/>
            <a:ext cx="407458" cy="924066"/>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AR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FAROS</Template>
  <TotalTime>51</TotalTime>
  <Words>198</Words>
  <Application>Microsoft Office PowerPoint</Application>
  <PresentationFormat>Personalizado</PresentationFormat>
  <Paragraphs>27</Paragraphs>
  <Slides>117</Slides>
  <Notes>0</Notes>
  <HiddenSlides>0</HiddenSlides>
  <MMClips>0</MMClips>
  <ScaleCrop>false</ScaleCrop>
  <HeadingPairs>
    <vt:vector size="4" baseType="variant">
      <vt:variant>
        <vt:lpstr>Tema</vt:lpstr>
      </vt:variant>
      <vt:variant>
        <vt:i4>2</vt:i4>
      </vt:variant>
      <vt:variant>
        <vt:lpstr>Títulos de diapositiva</vt:lpstr>
      </vt:variant>
      <vt:variant>
        <vt:i4>117</vt:i4>
      </vt:variant>
    </vt:vector>
  </HeadingPairs>
  <TitlesOfParts>
    <vt:vector size="119" baseType="lpstr">
      <vt:lpstr>FAROS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lpstr>Diapositiva 116</vt:lpstr>
      <vt:lpstr>Diapositiva 117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30</cp:revision>
  <dcterms:created xsi:type="dcterms:W3CDTF">2016-05-04T07:45:18Z</dcterms:created>
  <dcterms:modified xsi:type="dcterms:W3CDTF">2016-05-04T08:36:55Z</dcterms:modified>
</cp:coreProperties>
</file>