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256" r:id="rId4"/>
    <p:sldId id="267" r:id="rId5"/>
    <p:sldId id="264" r:id="rId6"/>
    <p:sldId id="276" r:id="rId7"/>
    <p:sldId id="277" r:id="rId8"/>
    <p:sldId id="265" r:id="rId9"/>
    <p:sldId id="262" r:id="rId10"/>
    <p:sldId id="263" r:id="rId11"/>
    <p:sldId id="270" r:id="rId12"/>
    <p:sldId id="271" r:id="rId13"/>
    <p:sldId id="268" r:id="rId14"/>
    <p:sldId id="269" r:id="rId15"/>
    <p:sldId id="272" r:id="rId16"/>
    <p:sldId id="273" r:id="rId17"/>
    <p:sldId id="274" r:id="rId18"/>
    <p:sldId id="275" r:id="rId19"/>
    <p:sldId id="260" r:id="rId20"/>
    <p:sldId id="261" r:id="rId21"/>
    <p:sldId id="257" r:id="rId22"/>
    <p:sldId id="258" r:id="rId23"/>
    <p:sldId id="259" r:id="rId24"/>
    <p:sldId id="266" r:id="rId25"/>
    <p:sldId id="279" r:id="rId26"/>
    <p:sldId id="280" r:id="rId27"/>
    <p:sldId id="278" r:id="rId28"/>
    <p:sldId id="281" r:id="rId29"/>
    <p:sldId id="282" r:id="rId30"/>
    <p:sldId id="283" r:id="rId31"/>
    <p:sldId id="284" r:id="rId32"/>
    <p:sldId id="285" r:id="rId33"/>
    <p:sldId id="286" r:id="rId34"/>
    <p:sldId id="287" r:id="rId35"/>
    <p:sldId id="290" r:id="rId36"/>
    <p:sldId id="288" r:id="rId37"/>
    <p:sldId id="291" r:id="rId38"/>
    <p:sldId id="292" r:id="rId39"/>
    <p:sldId id="293" r:id="rId40"/>
    <p:sldId id="294" r:id="rId41"/>
    <p:sldId id="295" r:id="rId42"/>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btzlUvsBNJdBsMDveIVg==" hashData="njyxczGfeQthiel3ZWHyniOSQ23EBMHHP7p42wIeL7AwBsxM7BCujcIl9F+X/d3wD0cCov11/Puxf8HnbWSKN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EC6B2"/>
    <a:srgbClr val="2C4030"/>
    <a:srgbClr val="172119"/>
    <a:srgbClr val="A4C0A9"/>
    <a:srgbClr val="151C22"/>
    <a:srgbClr val="005250"/>
    <a:srgbClr val="ABFFFF"/>
    <a:srgbClr val="8FFFFF"/>
    <a:srgbClr val="632D09"/>
    <a:srgbClr val="152D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53" autoAdjust="0"/>
    <p:restoredTop sz="94660"/>
  </p:normalViewPr>
  <p:slideViewPr>
    <p:cSldViewPr snapToGrid="0">
      <p:cViewPr varScale="1">
        <p:scale>
          <a:sx n="62" d="100"/>
          <a:sy n="62" d="100"/>
        </p:scale>
        <p:origin x="12"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0324E1D2-4676-4AC4-B697-0937DDEFB013}" type="datetimeFigureOut">
              <a:rPr lang="es-PE" smtClean="0"/>
              <a:t>17/07/2015</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45D63385-7013-4AA6-8757-33DB221C60ED}" type="slidenum">
              <a:rPr lang="es-PE" smtClean="0"/>
              <a:t>‹Nº›</a:t>
            </a:fld>
            <a:endParaRPr lang="es-PE" dirty="0"/>
          </a:p>
        </p:txBody>
      </p:sp>
    </p:spTree>
    <p:extLst>
      <p:ext uri="{BB962C8B-B14F-4D97-AF65-F5344CB8AC3E}">
        <p14:creationId xmlns:p14="http://schemas.microsoft.com/office/powerpoint/2010/main" val="1109036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0324E1D2-4676-4AC4-B697-0937DDEFB013}" type="datetimeFigureOut">
              <a:rPr lang="es-PE" smtClean="0"/>
              <a:t>17/07/2015</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45D63385-7013-4AA6-8757-33DB221C60ED}" type="slidenum">
              <a:rPr lang="es-PE" smtClean="0"/>
              <a:t>‹Nº›</a:t>
            </a:fld>
            <a:endParaRPr lang="es-PE" dirty="0"/>
          </a:p>
        </p:txBody>
      </p:sp>
    </p:spTree>
    <p:extLst>
      <p:ext uri="{BB962C8B-B14F-4D97-AF65-F5344CB8AC3E}">
        <p14:creationId xmlns:p14="http://schemas.microsoft.com/office/powerpoint/2010/main" val="143886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324E1D2-4676-4AC4-B697-0937DDEFB013}" type="datetimeFigureOut">
              <a:rPr lang="es-PE" smtClean="0"/>
              <a:t>17/07/2015</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45D63385-7013-4AA6-8757-33DB221C60ED}" type="slidenum">
              <a:rPr lang="es-PE" smtClean="0"/>
              <a:t>‹Nº›</a:t>
            </a:fld>
            <a:endParaRPr lang="es-PE" dirty="0"/>
          </a:p>
        </p:txBody>
      </p:sp>
    </p:spTree>
    <p:extLst>
      <p:ext uri="{BB962C8B-B14F-4D97-AF65-F5344CB8AC3E}">
        <p14:creationId xmlns:p14="http://schemas.microsoft.com/office/powerpoint/2010/main" val="1330028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0324E1D2-4676-4AC4-B697-0937DDEFB013}" type="datetimeFigureOut">
              <a:rPr lang="es-PE" smtClean="0"/>
              <a:t>17/07/2015</a:t>
            </a:fld>
            <a:endParaRPr lang="es-PE" dirty="0"/>
          </a:p>
        </p:txBody>
      </p:sp>
      <p:sp>
        <p:nvSpPr>
          <p:cNvPr id="6" name="Marcador de pie de página 5"/>
          <p:cNvSpPr>
            <a:spLocks noGrp="1"/>
          </p:cNvSpPr>
          <p:nvPr>
            <p:ph type="ftr" sz="quarter" idx="11"/>
          </p:nvPr>
        </p:nvSpPr>
        <p:spPr/>
        <p:txBody>
          <a:bodyPr/>
          <a:lstStyle/>
          <a:p>
            <a:endParaRPr lang="es-PE" dirty="0"/>
          </a:p>
        </p:txBody>
      </p:sp>
      <p:sp>
        <p:nvSpPr>
          <p:cNvPr id="7" name="Marcador de número de diapositiva 6"/>
          <p:cNvSpPr>
            <a:spLocks noGrp="1"/>
          </p:cNvSpPr>
          <p:nvPr>
            <p:ph type="sldNum" sz="quarter" idx="12"/>
          </p:nvPr>
        </p:nvSpPr>
        <p:spPr/>
        <p:txBody>
          <a:bodyPr/>
          <a:lstStyle/>
          <a:p>
            <a:fld id="{45D63385-7013-4AA6-8757-33DB221C60ED}" type="slidenum">
              <a:rPr lang="es-PE" smtClean="0"/>
              <a:t>‹Nº›</a:t>
            </a:fld>
            <a:endParaRPr lang="es-PE" dirty="0"/>
          </a:p>
        </p:txBody>
      </p:sp>
    </p:spTree>
    <p:extLst>
      <p:ext uri="{BB962C8B-B14F-4D97-AF65-F5344CB8AC3E}">
        <p14:creationId xmlns:p14="http://schemas.microsoft.com/office/powerpoint/2010/main" val="3470721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0324E1D2-4676-4AC4-B697-0937DDEFB013}" type="datetimeFigureOut">
              <a:rPr lang="es-PE" smtClean="0"/>
              <a:t>17/07/2015</a:t>
            </a:fld>
            <a:endParaRPr lang="es-PE" dirty="0"/>
          </a:p>
        </p:txBody>
      </p:sp>
      <p:sp>
        <p:nvSpPr>
          <p:cNvPr id="8" name="Marcador de pie de página 7"/>
          <p:cNvSpPr>
            <a:spLocks noGrp="1"/>
          </p:cNvSpPr>
          <p:nvPr>
            <p:ph type="ftr" sz="quarter" idx="11"/>
          </p:nvPr>
        </p:nvSpPr>
        <p:spPr/>
        <p:txBody>
          <a:bodyPr/>
          <a:lstStyle/>
          <a:p>
            <a:endParaRPr lang="es-PE" dirty="0"/>
          </a:p>
        </p:txBody>
      </p:sp>
      <p:sp>
        <p:nvSpPr>
          <p:cNvPr id="9" name="Marcador de número de diapositiva 8"/>
          <p:cNvSpPr>
            <a:spLocks noGrp="1"/>
          </p:cNvSpPr>
          <p:nvPr>
            <p:ph type="sldNum" sz="quarter" idx="12"/>
          </p:nvPr>
        </p:nvSpPr>
        <p:spPr/>
        <p:txBody>
          <a:bodyPr/>
          <a:lstStyle/>
          <a:p>
            <a:fld id="{45D63385-7013-4AA6-8757-33DB221C60ED}" type="slidenum">
              <a:rPr lang="es-PE" smtClean="0"/>
              <a:t>‹Nº›</a:t>
            </a:fld>
            <a:endParaRPr lang="es-PE" dirty="0"/>
          </a:p>
        </p:txBody>
      </p:sp>
    </p:spTree>
    <p:extLst>
      <p:ext uri="{BB962C8B-B14F-4D97-AF65-F5344CB8AC3E}">
        <p14:creationId xmlns:p14="http://schemas.microsoft.com/office/powerpoint/2010/main" val="2828798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0324E1D2-4676-4AC4-B697-0937DDEFB013}" type="datetimeFigureOut">
              <a:rPr lang="es-PE" smtClean="0"/>
              <a:t>17/07/2015</a:t>
            </a:fld>
            <a:endParaRPr lang="es-PE" dirty="0"/>
          </a:p>
        </p:txBody>
      </p:sp>
      <p:sp>
        <p:nvSpPr>
          <p:cNvPr id="4" name="Marcador de pie de página 3"/>
          <p:cNvSpPr>
            <a:spLocks noGrp="1"/>
          </p:cNvSpPr>
          <p:nvPr>
            <p:ph type="ftr" sz="quarter" idx="11"/>
          </p:nvPr>
        </p:nvSpPr>
        <p:spPr/>
        <p:txBody>
          <a:bodyPr/>
          <a:lstStyle/>
          <a:p>
            <a:endParaRPr lang="es-PE" dirty="0"/>
          </a:p>
        </p:txBody>
      </p:sp>
      <p:sp>
        <p:nvSpPr>
          <p:cNvPr id="5" name="Marcador de número de diapositiva 4"/>
          <p:cNvSpPr>
            <a:spLocks noGrp="1"/>
          </p:cNvSpPr>
          <p:nvPr>
            <p:ph type="sldNum" sz="quarter" idx="12"/>
          </p:nvPr>
        </p:nvSpPr>
        <p:spPr/>
        <p:txBody>
          <a:bodyPr/>
          <a:lstStyle/>
          <a:p>
            <a:fld id="{45D63385-7013-4AA6-8757-33DB221C60ED}" type="slidenum">
              <a:rPr lang="es-PE" smtClean="0"/>
              <a:t>‹Nº›</a:t>
            </a:fld>
            <a:endParaRPr lang="es-PE" dirty="0"/>
          </a:p>
        </p:txBody>
      </p:sp>
    </p:spTree>
    <p:extLst>
      <p:ext uri="{BB962C8B-B14F-4D97-AF65-F5344CB8AC3E}">
        <p14:creationId xmlns:p14="http://schemas.microsoft.com/office/powerpoint/2010/main" val="4263566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324E1D2-4676-4AC4-B697-0937DDEFB013}" type="datetimeFigureOut">
              <a:rPr lang="es-PE" smtClean="0"/>
              <a:t>17/07/2015</a:t>
            </a:fld>
            <a:endParaRPr lang="es-PE" dirty="0"/>
          </a:p>
        </p:txBody>
      </p:sp>
      <p:sp>
        <p:nvSpPr>
          <p:cNvPr id="3" name="Marcador de pie de página 2"/>
          <p:cNvSpPr>
            <a:spLocks noGrp="1"/>
          </p:cNvSpPr>
          <p:nvPr>
            <p:ph type="ftr" sz="quarter" idx="11"/>
          </p:nvPr>
        </p:nvSpPr>
        <p:spPr/>
        <p:txBody>
          <a:bodyPr/>
          <a:lstStyle/>
          <a:p>
            <a:endParaRPr lang="es-PE" dirty="0"/>
          </a:p>
        </p:txBody>
      </p:sp>
      <p:sp>
        <p:nvSpPr>
          <p:cNvPr id="4" name="Marcador de número de diapositiva 3"/>
          <p:cNvSpPr>
            <a:spLocks noGrp="1"/>
          </p:cNvSpPr>
          <p:nvPr>
            <p:ph type="sldNum" sz="quarter" idx="12"/>
          </p:nvPr>
        </p:nvSpPr>
        <p:spPr/>
        <p:txBody>
          <a:bodyPr/>
          <a:lstStyle/>
          <a:p>
            <a:fld id="{45D63385-7013-4AA6-8757-33DB221C60ED}" type="slidenum">
              <a:rPr lang="es-PE" smtClean="0"/>
              <a:t>‹Nº›</a:t>
            </a:fld>
            <a:endParaRPr lang="es-PE" dirty="0"/>
          </a:p>
        </p:txBody>
      </p:sp>
    </p:spTree>
    <p:extLst>
      <p:ext uri="{BB962C8B-B14F-4D97-AF65-F5344CB8AC3E}">
        <p14:creationId xmlns:p14="http://schemas.microsoft.com/office/powerpoint/2010/main" val="3817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324E1D2-4676-4AC4-B697-0937DDEFB013}" type="datetimeFigureOut">
              <a:rPr lang="es-PE" smtClean="0"/>
              <a:t>17/07/2015</a:t>
            </a:fld>
            <a:endParaRPr lang="es-PE" dirty="0"/>
          </a:p>
        </p:txBody>
      </p:sp>
      <p:sp>
        <p:nvSpPr>
          <p:cNvPr id="6" name="Marcador de pie de página 5"/>
          <p:cNvSpPr>
            <a:spLocks noGrp="1"/>
          </p:cNvSpPr>
          <p:nvPr>
            <p:ph type="ftr" sz="quarter" idx="11"/>
          </p:nvPr>
        </p:nvSpPr>
        <p:spPr/>
        <p:txBody>
          <a:bodyPr/>
          <a:lstStyle/>
          <a:p>
            <a:endParaRPr lang="es-PE" dirty="0"/>
          </a:p>
        </p:txBody>
      </p:sp>
      <p:sp>
        <p:nvSpPr>
          <p:cNvPr id="7" name="Marcador de número de diapositiva 6"/>
          <p:cNvSpPr>
            <a:spLocks noGrp="1"/>
          </p:cNvSpPr>
          <p:nvPr>
            <p:ph type="sldNum" sz="quarter" idx="12"/>
          </p:nvPr>
        </p:nvSpPr>
        <p:spPr/>
        <p:txBody>
          <a:bodyPr/>
          <a:lstStyle/>
          <a:p>
            <a:fld id="{45D63385-7013-4AA6-8757-33DB221C60ED}" type="slidenum">
              <a:rPr lang="es-PE" smtClean="0"/>
              <a:t>‹Nº›</a:t>
            </a:fld>
            <a:endParaRPr lang="es-PE" dirty="0"/>
          </a:p>
        </p:txBody>
      </p:sp>
    </p:spTree>
    <p:extLst>
      <p:ext uri="{BB962C8B-B14F-4D97-AF65-F5344CB8AC3E}">
        <p14:creationId xmlns:p14="http://schemas.microsoft.com/office/powerpoint/2010/main" val="1002347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324E1D2-4676-4AC4-B697-0937DDEFB013}" type="datetimeFigureOut">
              <a:rPr lang="es-PE" smtClean="0"/>
              <a:t>17/07/2015</a:t>
            </a:fld>
            <a:endParaRPr lang="es-PE" dirty="0"/>
          </a:p>
        </p:txBody>
      </p:sp>
      <p:sp>
        <p:nvSpPr>
          <p:cNvPr id="6" name="Marcador de pie de página 5"/>
          <p:cNvSpPr>
            <a:spLocks noGrp="1"/>
          </p:cNvSpPr>
          <p:nvPr>
            <p:ph type="ftr" sz="quarter" idx="11"/>
          </p:nvPr>
        </p:nvSpPr>
        <p:spPr/>
        <p:txBody>
          <a:bodyPr/>
          <a:lstStyle/>
          <a:p>
            <a:endParaRPr lang="es-PE" dirty="0"/>
          </a:p>
        </p:txBody>
      </p:sp>
      <p:sp>
        <p:nvSpPr>
          <p:cNvPr id="7" name="Marcador de número de diapositiva 6"/>
          <p:cNvSpPr>
            <a:spLocks noGrp="1"/>
          </p:cNvSpPr>
          <p:nvPr>
            <p:ph type="sldNum" sz="quarter" idx="12"/>
          </p:nvPr>
        </p:nvSpPr>
        <p:spPr/>
        <p:txBody>
          <a:bodyPr/>
          <a:lstStyle/>
          <a:p>
            <a:fld id="{45D63385-7013-4AA6-8757-33DB221C60ED}" type="slidenum">
              <a:rPr lang="es-PE" smtClean="0"/>
              <a:t>‹Nº›</a:t>
            </a:fld>
            <a:endParaRPr lang="es-PE" dirty="0"/>
          </a:p>
        </p:txBody>
      </p:sp>
    </p:spTree>
    <p:extLst>
      <p:ext uri="{BB962C8B-B14F-4D97-AF65-F5344CB8AC3E}">
        <p14:creationId xmlns:p14="http://schemas.microsoft.com/office/powerpoint/2010/main" val="1392342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0324E1D2-4676-4AC4-B697-0937DDEFB013}" type="datetimeFigureOut">
              <a:rPr lang="es-PE" smtClean="0"/>
              <a:t>17/07/2015</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45D63385-7013-4AA6-8757-33DB221C60ED}" type="slidenum">
              <a:rPr lang="es-PE" smtClean="0"/>
              <a:t>‹Nº›</a:t>
            </a:fld>
            <a:endParaRPr lang="es-PE" dirty="0"/>
          </a:p>
        </p:txBody>
      </p:sp>
    </p:spTree>
    <p:extLst>
      <p:ext uri="{BB962C8B-B14F-4D97-AF65-F5344CB8AC3E}">
        <p14:creationId xmlns:p14="http://schemas.microsoft.com/office/powerpoint/2010/main" val="752312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0324E1D2-4676-4AC4-B697-0937DDEFB013}" type="datetimeFigureOut">
              <a:rPr lang="es-PE" smtClean="0"/>
              <a:t>17/07/2015</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45D63385-7013-4AA6-8757-33DB221C60ED}" type="slidenum">
              <a:rPr lang="es-PE" smtClean="0"/>
              <a:t>‹Nº›</a:t>
            </a:fld>
            <a:endParaRPr lang="es-PE" dirty="0"/>
          </a:p>
        </p:txBody>
      </p:sp>
    </p:spTree>
    <p:extLst>
      <p:ext uri="{BB962C8B-B14F-4D97-AF65-F5344CB8AC3E}">
        <p14:creationId xmlns:p14="http://schemas.microsoft.com/office/powerpoint/2010/main" val="30417669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pPr>
              <a:defRPr/>
            </a:pPr>
            <a:fld id="{8D3EC875-38C0-4C1F-962D-0D2B9AA173D0}" type="datetimeFigureOut">
              <a:rPr lang="es-PE">
                <a:solidFill>
                  <a:prstClr val="black">
                    <a:tint val="75000"/>
                  </a:prstClr>
                </a:solidFill>
              </a:rPr>
              <a:pPr>
                <a:defRPr/>
              </a:pPr>
              <a:t>17/07/2015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EFD58AF9-ACF8-441A-B650-7FC1056206B2}"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40217152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C4B34B4B-0954-4530-A4D3-9A4787A56C6C}" type="datetimeFigureOut">
              <a:rPr lang="es-PE">
                <a:solidFill>
                  <a:prstClr val="black">
                    <a:tint val="75000"/>
                  </a:prstClr>
                </a:solidFill>
              </a:rPr>
              <a:pPr>
                <a:defRPr/>
              </a:pPr>
              <a:t>17/07/2015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0EB6A315-4ED5-4E0A-B682-81416F0F60CC}"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2487940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1C076F0-C792-48BB-8D8D-663A4C486EB2}" type="datetimeFigureOut">
              <a:rPr lang="es-PE">
                <a:solidFill>
                  <a:prstClr val="black">
                    <a:tint val="75000"/>
                  </a:prstClr>
                </a:solidFill>
              </a:rPr>
              <a:pPr>
                <a:defRPr/>
              </a:pPr>
              <a:t>17/07/2015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067682A3-48C4-4B9C-9625-DCF8B278935D}"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4888522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3 Marcador de fecha"/>
          <p:cNvSpPr>
            <a:spLocks noGrp="1"/>
          </p:cNvSpPr>
          <p:nvPr>
            <p:ph type="dt" sz="half" idx="10"/>
          </p:nvPr>
        </p:nvSpPr>
        <p:spPr/>
        <p:txBody>
          <a:bodyPr/>
          <a:lstStyle>
            <a:lvl1pPr>
              <a:defRPr/>
            </a:lvl1pPr>
          </a:lstStyle>
          <a:p>
            <a:pPr>
              <a:defRPr/>
            </a:pPr>
            <a:fld id="{6AB673B4-58F8-4CDA-AFD4-C5832A708223}" type="datetimeFigureOut">
              <a:rPr lang="es-PE">
                <a:solidFill>
                  <a:prstClr val="black">
                    <a:tint val="75000"/>
                  </a:prstClr>
                </a:solidFill>
              </a:rPr>
              <a:pPr>
                <a:defRPr/>
              </a:pPr>
              <a:t>17/07/2015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761D4C24-EBC7-4E99-9095-B8AF9F2E47DF}"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40321622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3 Marcador de fecha"/>
          <p:cNvSpPr>
            <a:spLocks noGrp="1"/>
          </p:cNvSpPr>
          <p:nvPr>
            <p:ph type="dt" sz="half" idx="10"/>
          </p:nvPr>
        </p:nvSpPr>
        <p:spPr/>
        <p:txBody>
          <a:bodyPr/>
          <a:lstStyle>
            <a:lvl1pPr>
              <a:defRPr/>
            </a:lvl1pPr>
          </a:lstStyle>
          <a:p>
            <a:pPr>
              <a:defRPr/>
            </a:pPr>
            <a:fld id="{2F857758-AC16-474B-AA37-878004F120F0}" type="datetimeFigureOut">
              <a:rPr lang="es-PE">
                <a:solidFill>
                  <a:prstClr val="black">
                    <a:tint val="75000"/>
                  </a:prstClr>
                </a:solidFill>
              </a:rPr>
              <a:pPr>
                <a:defRPr/>
              </a:pPr>
              <a:t>17/07/2015</a:t>
            </a:fld>
            <a:endParaRPr lang="es-PE">
              <a:solidFill>
                <a:prstClr val="black">
                  <a:tint val="75000"/>
                </a:prstClr>
              </a:solidFill>
            </a:endParaRPr>
          </a:p>
        </p:txBody>
      </p:sp>
      <p:sp>
        <p:nvSpPr>
          <p:cNvPr id="8"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9" name="5 Marcador de número de diapositiva"/>
          <p:cNvSpPr>
            <a:spLocks noGrp="1"/>
          </p:cNvSpPr>
          <p:nvPr>
            <p:ph type="sldNum" sz="quarter" idx="12"/>
          </p:nvPr>
        </p:nvSpPr>
        <p:spPr/>
        <p:txBody>
          <a:bodyPr/>
          <a:lstStyle>
            <a:lvl1pPr>
              <a:defRPr/>
            </a:lvl1pPr>
          </a:lstStyle>
          <a:p>
            <a:pPr>
              <a:defRPr/>
            </a:pPr>
            <a:fld id="{0FDABB31-AF51-418A-9E18-C11977B68C67}"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9062175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3 Marcador de fecha"/>
          <p:cNvSpPr>
            <a:spLocks noGrp="1"/>
          </p:cNvSpPr>
          <p:nvPr>
            <p:ph type="dt" sz="half" idx="10"/>
          </p:nvPr>
        </p:nvSpPr>
        <p:spPr/>
        <p:txBody>
          <a:bodyPr/>
          <a:lstStyle>
            <a:lvl1pPr>
              <a:defRPr/>
            </a:lvl1pPr>
          </a:lstStyle>
          <a:p>
            <a:pPr>
              <a:defRPr/>
            </a:pPr>
            <a:fld id="{EBFF16CE-410D-4937-9899-996464D1E3CB}" type="datetimeFigureOut">
              <a:rPr lang="es-PE">
                <a:solidFill>
                  <a:prstClr val="black">
                    <a:tint val="75000"/>
                  </a:prstClr>
                </a:solidFill>
              </a:rPr>
              <a:pPr>
                <a:defRPr/>
              </a:pPr>
              <a:t>17/07/2015</a:t>
            </a:fld>
            <a:endParaRPr lang="es-PE">
              <a:solidFill>
                <a:prstClr val="black">
                  <a:tint val="75000"/>
                </a:prstClr>
              </a:solidFill>
            </a:endParaRPr>
          </a:p>
        </p:txBody>
      </p:sp>
      <p:sp>
        <p:nvSpPr>
          <p:cNvPr id="4"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5" name="5 Marcador de número de diapositiva"/>
          <p:cNvSpPr>
            <a:spLocks noGrp="1"/>
          </p:cNvSpPr>
          <p:nvPr>
            <p:ph type="sldNum" sz="quarter" idx="12"/>
          </p:nvPr>
        </p:nvSpPr>
        <p:spPr/>
        <p:txBody>
          <a:bodyPr/>
          <a:lstStyle>
            <a:lvl1pPr>
              <a:defRPr/>
            </a:lvl1pPr>
          </a:lstStyle>
          <a:p>
            <a:pPr>
              <a:defRPr/>
            </a:pPr>
            <a:fld id="{7C6F6485-8FEA-4CB5-AF44-33DC3D81AA34}"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4663752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B8D23AA-1E52-4ECA-B1B9-31A04330843E}" type="datetimeFigureOut">
              <a:rPr lang="es-PE">
                <a:solidFill>
                  <a:prstClr val="black">
                    <a:tint val="75000"/>
                  </a:prstClr>
                </a:solidFill>
              </a:rPr>
              <a:pPr>
                <a:defRPr/>
              </a:pPr>
              <a:t>17/07/2015</a:t>
            </a:fld>
            <a:endParaRPr lang="es-PE">
              <a:solidFill>
                <a:prstClr val="black">
                  <a:tint val="75000"/>
                </a:prstClr>
              </a:solidFill>
            </a:endParaRPr>
          </a:p>
        </p:txBody>
      </p:sp>
      <p:sp>
        <p:nvSpPr>
          <p:cNvPr id="3"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4" name="5 Marcador de número de diapositiva"/>
          <p:cNvSpPr>
            <a:spLocks noGrp="1"/>
          </p:cNvSpPr>
          <p:nvPr>
            <p:ph type="sldNum" sz="quarter" idx="12"/>
          </p:nvPr>
        </p:nvSpPr>
        <p:spPr/>
        <p:txBody>
          <a:bodyPr/>
          <a:lstStyle>
            <a:lvl1pPr>
              <a:defRPr/>
            </a:lvl1pPr>
          </a:lstStyle>
          <a:p>
            <a:pPr>
              <a:defRPr/>
            </a:pPr>
            <a:fld id="{EA462116-6E1E-4507-B0B9-A6F893FC221E}"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8854539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65270FF-9ECF-47DA-8279-4FDF19576B48}" type="datetimeFigureOut">
              <a:rPr lang="es-PE">
                <a:solidFill>
                  <a:prstClr val="black">
                    <a:tint val="75000"/>
                  </a:prstClr>
                </a:solidFill>
              </a:rPr>
              <a:pPr>
                <a:defRPr/>
              </a:pPr>
              <a:t>17/07/2015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C1E9096D-ADFB-4B6E-86F7-0A6F1388D3EF}"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5891739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2389717" y="612775"/>
            <a:ext cx="7315200" cy="4114800"/>
          </a:xfrm>
        </p:spPr>
        <p:txBody>
          <a:bodyPr rtlCol="0">
            <a:normAutofit/>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pPr lvl="0"/>
            <a:endParaRPr lang="es-PE" noProof="0" smtClean="0"/>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9554291-08FB-4750-A4D9-0ED5C79ED230}" type="datetimeFigureOut">
              <a:rPr lang="es-PE">
                <a:solidFill>
                  <a:prstClr val="black">
                    <a:tint val="75000"/>
                  </a:prstClr>
                </a:solidFill>
              </a:rPr>
              <a:pPr>
                <a:defRPr/>
              </a:pPr>
              <a:t>17/07/2015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F3FB483D-F3FF-4F8B-A3DE-16777DC14683}"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9550873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5A9E62F5-23B2-4672-A7AB-787555C63AA1}" type="datetimeFigureOut">
              <a:rPr lang="es-PE">
                <a:solidFill>
                  <a:prstClr val="black">
                    <a:tint val="75000"/>
                  </a:prstClr>
                </a:solidFill>
              </a:rPr>
              <a:pPr>
                <a:defRPr/>
              </a:pPr>
              <a:t>17/07/2015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98180D20-F2B3-4959-8281-AD86A41BE8C6}"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9677185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B6EBE996-1ABA-4380-A44B-5EBF4A4119AC}" type="datetimeFigureOut">
              <a:rPr lang="es-PE">
                <a:solidFill>
                  <a:prstClr val="black">
                    <a:tint val="75000"/>
                  </a:prstClr>
                </a:solidFill>
              </a:rPr>
              <a:pPr>
                <a:defRPr/>
              </a:pPr>
              <a:t>17/07/2015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59FC6F57-7CF4-4CC0-99A7-96B53779AD5E}"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9367439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lvl1pPr>
              <a:defRPr/>
            </a:lvl1pPr>
          </a:lstStyle>
          <a:p>
            <a:endParaRPr lang="es-ES" altLang="es-PE">
              <a:solidFill>
                <a:srgbClr val="000000"/>
              </a:solidFill>
            </a:endParaRPr>
          </a:p>
        </p:txBody>
      </p:sp>
    </p:spTree>
    <p:extLst>
      <p:ext uri="{BB962C8B-B14F-4D97-AF65-F5344CB8AC3E}">
        <p14:creationId xmlns:p14="http://schemas.microsoft.com/office/powerpoint/2010/main" val="4005725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24E1D2-4676-4AC4-B697-0937DDEFB013}" type="datetimeFigureOut">
              <a:rPr lang="es-PE" smtClean="0"/>
              <a:t>17/07/2015</a:t>
            </a:fld>
            <a:endParaRPr lang="es-PE"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63385-7013-4AA6-8757-33DB221C60ED}" type="slidenum">
              <a:rPr lang="es-PE" smtClean="0"/>
              <a:t>‹Nº›</a:t>
            </a:fld>
            <a:endParaRPr lang="es-PE" dirty="0"/>
          </a:p>
        </p:txBody>
      </p:sp>
    </p:spTree>
    <p:extLst>
      <p:ext uri="{BB962C8B-B14F-4D97-AF65-F5344CB8AC3E}">
        <p14:creationId xmlns:p14="http://schemas.microsoft.com/office/powerpoint/2010/main" val="1536025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609600" y="274639"/>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PE" smtClean="0"/>
          </a:p>
        </p:txBody>
      </p:sp>
      <p:sp>
        <p:nvSpPr>
          <p:cNvPr id="1027" name="2 Marcador de texto"/>
          <p:cNvSpPr>
            <a:spLocks noGrp="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smtClean="0"/>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600">
                <a:solidFill>
                  <a:schemeClr val="tx1">
                    <a:tint val="75000"/>
                  </a:schemeClr>
                </a:solidFill>
                <a:latin typeface="+mn-lt"/>
                <a:cs typeface="+mn-cs"/>
              </a:defRPr>
            </a:lvl1pPr>
          </a:lstStyle>
          <a:p>
            <a:pPr>
              <a:defRPr/>
            </a:pPr>
            <a:fld id="{5EEEA9C6-7866-456E-A5CD-10C8E86F2860}" type="datetimeFigureOut">
              <a:rPr lang="es-PE">
                <a:solidFill>
                  <a:prstClr val="black">
                    <a:tint val="75000"/>
                  </a:prstClr>
                </a:solidFill>
              </a:rPr>
              <a:pPr>
                <a:defRPr/>
              </a:pPr>
              <a:t>17/07/2015</a:t>
            </a:fld>
            <a:endParaRPr lang="es-PE">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600">
                <a:solidFill>
                  <a:schemeClr val="tx1">
                    <a:tint val="75000"/>
                  </a:schemeClr>
                </a:solidFill>
                <a:latin typeface="+mn-lt"/>
                <a:cs typeface="+mn-cs"/>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fontAlgn="auto">
              <a:spcBef>
                <a:spcPts val="0"/>
              </a:spcBef>
              <a:spcAft>
                <a:spcPts val="0"/>
              </a:spcAft>
              <a:defRPr sz="1600">
                <a:solidFill>
                  <a:schemeClr val="tx1">
                    <a:tint val="75000"/>
                  </a:schemeClr>
                </a:solidFill>
                <a:latin typeface="+mn-lt"/>
                <a:cs typeface="+mn-cs"/>
              </a:defRPr>
            </a:lvl1pPr>
          </a:lstStyle>
          <a:p>
            <a:pPr>
              <a:defRPr/>
            </a:pPr>
            <a:fld id="{49624270-F838-4D9A-8C31-5D9AA2C67910}"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8893316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5867" kern="1200">
          <a:solidFill>
            <a:schemeClr val="tx1"/>
          </a:solidFill>
          <a:latin typeface="+mj-lt"/>
          <a:ea typeface="+mj-ea"/>
          <a:cs typeface="+mj-cs"/>
        </a:defRPr>
      </a:lvl1pPr>
      <a:lvl2pPr algn="ctr" rtl="0" eaLnBrk="0" fontAlgn="base" hangingPunct="0">
        <a:spcBef>
          <a:spcPct val="0"/>
        </a:spcBef>
        <a:spcAft>
          <a:spcPct val="0"/>
        </a:spcAft>
        <a:defRPr sz="5867">
          <a:solidFill>
            <a:schemeClr val="tx1"/>
          </a:solidFill>
          <a:latin typeface="Calibri" pitchFamily="34" charset="0"/>
        </a:defRPr>
      </a:lvl2pPr>
      <a:lvl3pPr algn="ctr" rtl="0" eaLnBrk="0" fontAlgn="base" hangingPunct="0">
        <a:spcBef>
          <a:spcPct val="0"/>
        </a:spcBef>
        <a:spcAft>
          <a:spcPct val="0"/>
        </a:spcAft>
        <a:defRPr sz="5867">
          <a:solidFill>
            <a:schemeClr val="tx1"/>
          </a:solidFill>
          <a:latin typeface="Calibri" pitchFamily="34" charset="0"/>
        </a:defRPr>
      </a:lvl3pPr>
      <a:lvl4pPr algn="ctr" rtl="0" eaLnBrk="0" fontAlgn="base" hangingPunct="0">
        <a:spcBef>
          <a:spcPct val="0"/>
        </a:spcBef>
        <a:spcAft>
          <a:spcPct val="0"/>
        </a:spcAft>
        <a:defRPr sz="5867">
          <a:solidFill>
            <a:schemeClr val="tx1"/>
          </a:solidFill>
          <a:latin typeface="Calibri" pitchFamily="34" charset="0"/>
        </a:defRPr>
      </a:lvl4pPr>
      <a:lvl5pPr algn="ctr" rtl="0" eaLnBrk="0" fontAlgn="base" hangingPunct="0">
        <a:spcBef>
          <a:spcPct val="0"/>
        </a:spcBef>
        <a:spcAft>
          <a:spcPct val="0"/>
        </a:spcAft>
        <a:defRPr sz="5867">
          <a:solidFill>
            <a:schemeClr val="tx1"/>
          </a:solidFill>
          <a:latin typeface="Calibri" pitchFamily="34" charset="0"/>
        </a:defRPr>
      </a:lvl5pPr>
      <a:lvl6pPr marL="609585" algn="ctr" rtl="0" fontAlgn="base">
        <a:spcBef>
          <a:spcPct val="0"/>
        </a:spcBef>
        <a:spcAft>
          <a:spcPct val="0"/>
        </a:spcAft>
        <a:defRPr sz="5867">
          <a:solidFill>
            <a:schemeClr val="tx1"/>
          </a:solidFill>
          <a:latin typeface="Calibri" pitchFamily="34" charset="0"/>
        </a:defRPr>
      </a:lvl6pPr>
      <a:lvl7pPr marL="1219170" algn="ctr" rtl="0" fontAlgn="base">
        <a:spcBef>
          <a:spcPct val="0"/>
        </a:spcBef>
        <a:spcAft>
          <a:spcPct val="0"/>
        </a:spcAft>
        <a:defRPr sz="5867">
          <a:solidFill>
            <a:schemeClr val="tx1"/>
          </a:solidFill>
          <a:latin typeface="Calibri" pitchFamily="34" charset="0"/>
        </a:defRPr>
      </a:lvl7pPr>
      <a:lvl8pPr marL="1828754" algn="ctr" rtl="0" fontAlgn="base">
        <a:spcBef>
          <a:spcPct val="0"/>
        </a:spcBef>
        <a:spcAft>
          <a:spcPct val="0"/>
        </a:spcAft>
        <a:defRPr sz="5867">
          <a:solidFill>
            <a:schemeClr val="tx1"/>
          </a:solidFill>
          <a:latin typeface="Calibri" pitchFamily="34" charset="0"/>
        </a:defRPr>
      </a:lvl8pPr>
      <a:lvl9pPr marL="2438339" algn="ctr" rtl="0" fontAlgn="base">
        <a:spcBef>
          <a:spcPct val="0"/>
        </a:spcBef>
        <a:spcAft>
          <a:spcPct val="0"/>
        </a:spcAft>
        <a:defRPr sz="5867">
          <a:solidFill>
            <a:schemeClr val="tx1"/>
          </a:solidFill>
          <a:latin typeface="Calibri" pitchFamily="34" charset="0"/>
        </a:defRPr>
      </a:lvl9pPr>
    </p:titleStyle>
    <p:bodyStyle>
      <a:lvl1pPr marL="457189" indent="-457189" algn="l" rtl="0" eaLnBrk="0" fontAlgn="base" hangingPunct="0">
        <a:spcBef>
          <a:spcPct val="20000"/>
        </a:spcBef>
        <a:spcAft>
          <a:spcPct val="0"/>
        </a:spcAft>
        <a:buFont typeface="Arial" charset="0"/>
        <a:buChar char="•"/>
        <a:defRPr sz="4267" kern="1200">
          <a:solidFill>
            <a:schemeClr val="tx1"/>
          </a:solidFill>
          <a:latin typeface="+mn-lt"/>
          <a:ea typeface="+mn-ea"/>
          <a:cs typeface="+mn-cs"/>
        </a:defRPr>
      </a:lvl1pPr>
      <a:lvl2pPr marL="990575" indent="-380990" algn="l" rtl="0" eaLnBrk="0" fontAlgn="base" hangingPunct="0">
        <a:spcBef>
          <a:spcPct val="20000"/>
        </a:spcBef>
        <a:spcAft>
          <a:spcPct val="0"/>
        </a:spcAft>
        <a:buFont typeface="Arial" charset="0"/>
        <a:buChar char="–"/>
        <a:defRPr sz="3733" kern="1200">
          <a:solidFill>
            <a:schemeClr val="tx1"/>
          </a:solidFill>
          <a:latin typeface="+mn-lt"/>
          <a:ea typeface="+mn-ea"/>
          <a:cs typeface="+mn-cs"/>
        </a:defRPr>
      </a:lvl2pPr>
      <a:lvl3pPr marL="1523962" indent="-304792"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3pPr>
      <a:lvl4pPr marL="2133547" indent="-304792" algn="l" rtl="0" eaLnBrk="0" fontAlgn="base" hangingPunct="0">
        <a:spcBef>
          <a:spcPct val="20000"/>
        </a:spcBef>
        <a:spcAft>
          <a:spcPct val="0"/>
        </a:spcAft>
        <a:buFont typeface="Arial" charset="0"/>
        <a:buChar char="–"/>
        <a:defRPr sz="2667" kern="1200">
          <a:solidFill>
            <a:schemeClr val="tx1"/>
          </a:solidFill>
          <a:latin typeface="+mn-lt"/>
          <a:ea typeface="+mn-ea"/>
          <a:cs typeface="+mn-cs"/>
        </a:defRPr>
      </a:lvl4pPr>
      <a:lvl5pPr marL="2743131" indent="-304792" algn="l" rtl="0" eaLnBrk="0" fontAlgn="base" hangingPunct="0">
        <a:spcBef>
          <a:spcPct val="20000"/>
        </a:spcBef>
        <a:spcAft>
          <a:spcPct val="0"/>
        </a:spcAft>
        <a:buFont typeface="Arial"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P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PE" smtClean="0">
              <a:solidFill>
                <a:srgbClr val="000000"/>
              </a:solidFill>
            </a:endParaRPr>
          </a:p>
        </p:txBody>
      </p:sp>
    </p:spTree>
    <p:extLst>
      <p:ext uri="{BB962C8B-B14F-4D97-AF65-F5344CB8AC3E}">
        <p14:creationId xmlns:p14="http://schemas.microsoft.com/office/powerpoint/2010/main" val="1718655594"/>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huffingtonpost.es/2015/03/20/fotos-eclipse-sol_n_6908400.html"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www.europapress.es/sociedad/noticia-eclipse-sol-22-marzo-2015-imagenes-20150320114954.html" TargetMode="External"/><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www.huffingtonpost.es/2015/03/20/fotos-eclipse-sol_n_6908400.html"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rtve.es/fotogalerias/imagenes-del-eclipse-solar-del-20-marzo-2015/152175/"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bbc.com/mundo/noticias/2015/04/150405_luna_sangre_mundo_ep" TargetMode="External"/><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www.rpp.com.pe/2015-01-15-seis-eventos-astronomicos-que-se-podra-ver-este-2015-foto_759881_3.html#foto" TargetMode="External"/><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www.muyinteresante.es/ciencia/fotos/calendario-astronomico-2015/calendario-mayo" TargetMode="External"/><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www.summamagna.com/wp-content/uploads/2015/01/lluvia-de-estrellas.jpg" TargetMode="External"/><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www.rpp.com.pe/2015-01-15-seis-eventos-astronomicos-que-se-podra-ver-este-2015-foto_759881_4.html#foto" TargetMode="External"/><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www.latercera.com/noticia/tendencias/2014/08/659-591178-9-revisa-imagenes-de-las-perseidas-la-lluvia-de-meteoritos.shtml" TargetMode="External"/><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www.latercera.com/noticia/tendencias/2014/08/659-591178-9-revisa-imagenes-de-las-perseidas-la-lluvia-de-meteoritos.shtml" TargetMode="External"/><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www.latercera.com/noticia/tendencias/2014/08/659-591178-9-revisa-imagenes-de-las-perseidas-la-lluvia-de-meteoritos.shtml" TargetMode="External"/><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www.lagranepoca.com/archivo/32795-lluvia-meteoros-perseidas-2014-donde-cuando-mirar-al-cielo.html" TargetMode="External"/><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curiosidades.batanga.com/7560/todos-los-eclipses-que-podras-ver-en-el-2015" TargetMode="External"/><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www.rpp.com.pe/2015-01-15-seis-eventos-astronomicos-que-se-podra-ver-este-2015-foto_759881_5.html#foto" TargetMode="External"/><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www.rpp.com.pe/2015-01-15-seis-eventos-astronomicos-que-se-podra-ver-este-2015-foto_759881_6.html#foto" TargetMode="External"/><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actualidad.rt.com/ciencias/view/149705-tierra-acerca-geminidas-lluvia-meteoros-vistosa" TargetMode="External"/><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www.bbc.com/mundo/ultimas_noticias/2014/12/141213_ultnot_lluvia_meteoritos_geminids_en" TargetMode="External"/><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hyperlink" Target="http://es.wikipedia.org/wiki/Conflicto_entre_la_Franja_de_Gaza_e_Israel_de_2014" TargetMode="External"/><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hyperlink" Target="https://jaime48.wordpress.com/2015/07/14/es-oficial-eeuu-le-da-la-espalda-a-israel-y-coloca-bombas-nucleares-en-manos-del-pais-que-mas-patrocina-el-terrorismo-islamico-a-nivel-mundial" TargetMode="External"/><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uDEbn8XJDME" TargetMode="External"/><Relationship Id="rId2" Type="http://schemas.openxmlformats.org/officeDocument/2006/relationships/image" Target="../media/image26.jpg"/><Relationship Id="rId1" Type="http://schemas.openxmlformats.org/officeDocument/2006/relationships/slideLayout" Target="../slideLayouts/slideLayout2.xml"/><Relationship Id="rId4" Type="http://schemas.openxmlformats.org/officeDocument/2006/relationships/hyperlink" Target="https://www.youtube.com/watch?v=xwmi7Tj2Z0M&amp;feature=player_embedded"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G_erAhJ24Vs" TargetMode="External"/><Relationship Id="rId2" Type="http://schemas.openxmlformats.org/officeDocument/2006/relationships/image" Target="../media/image35.jpg"/><Relationship Id="rId1" Type="http://schemas.openxmlformats.org/officeDocument/2006/relationships/slideLayout" Target="../slideLayouts/slideLayout2.xml"/><Relationship Id="rId5" Type="http://schemas.openxmlformats.org/officeDocument/2006/relationships/hyperlink" Target="https://www.youtube.com/watch?v=H48J-Wo7Orc" TargetMode="External"/><Relationship Id="rId4" Type="http://schemas.openxmlformats.org/officeDocument/2006/relationships/hyperlink" Target="https://www.youtube.com/watch?v=VWdPKTZpcvo" TargetMode="External"/></Relationships>
</file>

<file path=ppt/slides/_rels/slide37.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36.jpeg"/><Relationship Id="rId1" Type="http://schemas.openxmlformats.org/officeDocument/2006/relationships/slideLayout" Target="../slideLayouts/slideLayout18.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reflexion/sabes-por-que-murio-cristo-por-ti-en-la-cruz-parte-1-de-2-(roby)/"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36.jpeg"/><Relationship Id="rId1" Type="http://schemas.openxmlformats.org/officeDocument/2006/relationships/slideLayout" Target="../slideLayouts/slideLayout18.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s>
</file>

<file path=ppt/slides/_rels/slide39.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12454597" cy="7005711"/>
          </a:xfrm>
          <a:prstGeom prst="rect">
            <a:avLst/>
          </a:prstGeom>
        </p:spPr>
      </p:pic>
      <p:sp>
        <p:nvSpPr>
          <p:cNvPr id="4" name="CuadroTexto 3"/>
          <p:cNvSpPr txBox="1"/>
          <p:nvPr/>
        </p:nvSpPr>
        <p:spPr>
          <a:xfrm>
            <a:off x="957873" y="2302525"/>
            <a:ext cx="10538848" cy="1200329"/>
          </a:xfrm>
          <a:prstGeom prst="rect">
            <a:avLst/>
          </a:prstGeom>
          <a:noFill/>
        </p:spPr>
        <p:txBody>
          <a:bodyPr wrap="square" rtlCol="0">
            <a:spAutoFit/>
            <a:scene3d>
              <a:camera prst="obliqueBottomLeft"/>
              <a:lightRig rig="threePt" dir="t"/>
            </a:scene3d>
            <a:sp3d extrusionH="177800">
              <a:extrusionClr>
                <a:schemeClr val="tx2">
                  <a:lumMod val="50000"/>
                </a:schemeClr>
              </a:extrusionClr>
            </a:sp3d>
          </a:bodyPr>
          <a:lstStyle/>
          <a:p>
            <a:pPr algn="ctr"/>
            <a:r>
              <a:rPr lang="es-ES" sz="3600" b="1" dirty="0" smtClean="0">
                <a:solidFill>
                  <a:srgbClr val="82A7C8"/>
                </a:solidFill>
                <a:effectLst>
                  <a:glow rad="76200">
                    <a:srgbClr val="1C2F40">
                      <a:alpha val="94000"/>
                    </a:srgbClr>
                  </a:glow>
                  <a:outerShdw blurRad="38100" dist="38100" dir="2700000" algn="tl">
                    <a:srgbClr val="000000">
                      <a:alpha val="43137"/>
                    </a:srgbClr>
                  </a:outerShdw>
                </a:effectLst>
                <a:latin typeface="Arial Black" panose="020B0A04020102020204" pitchFamily="34" charset="0"/>
              </a:rPr>
              <a:t>EVENTOS CÓSMICOS POR ACONTECER EN LO QUE RESTA DEL 2015</a:t>
            </a:r>
            <a:endParaRPr lang="es-PE" sz="3600" b="1" dirty="0">
              <a:solidFill>
                <a:srgbClr val="82A7C8"/>
              </a:solidFill>
              <a:effectLst>
                <a:glow rad="76200">
                  <a:srgbClr val="1C2F40">
                    <a:alpha val="94000"/>
                  </a:srgbClr>
                </a:glow>
                <a:outerShdw blurRad="38100" dist="38100" dir="2700000" algn="tl">
                  <a:srgbClr val="000000">
                    <a:alpha val="43137"/>
                  </a:srgbClr>
                </a:outerShdw>
              </a:effectLst>
              <a:latin typeface="Arial Black" panose="020B0A04020102020204" pitchFamily="34" charset="0"/>
            </a:endParaRPr>
          </a:p>
        </p:txBody>
      </p:sp>
      <p:sp>
        <p:nvSpPr>
          <p:cNvPr id="5" name="7 CuadroTexto"/>
          <p:cNvSpPr txBox="1"/>
          <p:nvPr/>
        </p:nvSpPr>
        <p:spPr>
          <a:xfrm>
            <a:off x="10572143" y="6121722"/>
            <a:ext cx="1357290" cy="461665"/>
          </a:xfrm>
          <a:prstGeom prst="rect">
            <a:avLst/>
          </a:prstGeom>
          <a:noFill/>
        </p:spPr>
        <p:txBody>
          <a:bodyPr wrap="square" rtlCol="0">
            <a:spAutoFit/>
            <a:scene3d>
              <a:camera prst="obliqueBottomLeft"/>
              <a:lightRig rig="threePt" dir="t"/>
            </a:scene3d>
            <a:sp3d extrusionH="177800">
              <a:extrusionClr>
                <a:srgbClr val="1C2F40"/>
              </a:extrusionClr>
            </a:sp3d>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s-ES" sz="2400" b="1" dirty="0" smtClean="0">
                <a:solidFill>
                  <a:schemeClr val="bg1"/>
                </a:solidFill>
                <a:effectLst>
                  <a:glow rad="76200">
                    <a:srgbClr val="1C2F40">
                      <a:alpha val="94000"/>
                    </a:srgbClr>
                  </a:glow>
                  <a:outerShdw blurRad="38100" dist="38100" dir="2700000" algn="tl">
                    <a:srgbClr val="000000">
                      <a:alpha val="43137"/>
                    </a:srgbClr>
                  </a:outerShdw>
                </a:effectLst>
                <a:latin typeface="Lucida Calligraphy" panose="03010101010101010101" pitchFamily="66" charset="0"/>
              </a:rPr>
              <a:t> </a:t>
            </a:r>
            <a:r>
              <a:rPr lang="es-ES" sz="2400" b="1" dirty="0" err="1" smtClean="0">
                <a:solidFill>
                  <a:srgbClr val="82A7C8"/>
                </a:solidFill>
                <a:effectLst>
                  <a:glow rad="76200">
                    <a:srgbClr val="1C2F40">
                      <a:alpha val="94000"/>
                    </a:srgbClr>
                  </a:glow>
                </a:effectLst>
                <a:latin typeface="Lucida Calligraphy" panose="03010101010101010101" pitchFamily="66" charset="0"/>
              </a:rPr>
              <a:t>Roby</a:t>
            </a:r>
            <a:endParaRPr lang="en-US" sz="2400" b="1" dirty="0" smtClean="0">
              <a:solidFill>
                <a:srgbClr val="82A7C8"/>
              </a:solidFill>
              <a:effectLst>
                <a:glow rad="76200">
                  <a:srgbClr val="1C2F40">
                    <a:alpha val="94000"/>
                  </a:srgbClr>
                </a:glow>
              </a:effectLst>
              <a:latin typeface="Lucida Calligraphy" panose="03010101010101010101" pitchFamily="66" charset="0"/>
            </a:endParaRPr>
          </a:p>
        </p:txBody>
      </p:sp>
      <p:sp>
        <p:nvSpPr>
          <p:cNvPr id="3" name="CuadroTexto 2"/>
          <p:cNvSpPr txBox="1"/>
          <p:nvPr/>
        </p:nvSpPr>
        <p:spPr>
          <a:xfrm>
            <a:off x="4768947" y="6152499"/>
            <a:ext cx="3376246" cy="369332"/>
          </a:xfrm>
          <a:prstGeom prst="rect">
            <a:avLst/>
          </a:prstGeom>
          <a:noFill/>
          <a:ln w="22225">
            <a:solidFill>
              <a:schemeClr val="bg1"/>
            </a:solidFill>
          </a:ln>
        </p:spPr>
        <p:txBody>
          <a:bodyPr wrap="square" rtlCol="0">
            <a:spAutoFit/>
          </a:bodyPr>
          <a:lstStyle/>
          <a:p>
            <a:pPr algn="ctr"/>
            <a:r>
              <a:rPr lang="es-ES" b="1" dirty="0" smtClean="0">
                <a:solidFill>
                  <a:schemeClr val="bg1"/>
                </a:solidFill>
                <a:effectLst>
                  <a:outerShdw blurRad="38100" dist="38100" dir="2700000" algn="tl">
                    <a:srgbClr val="000000">
                      <a:alpha val="43137"/>
                    </a:srgbClr>
                  </a:outerShdw>
                </a:effectLst>
                <a:latin typeface="Arial Black" panose="020B0A04020102020204" pitchFamily="34" charset="0"/>
              </a:rPr>
              <a:t>CLIC PARA AVANZAR</a:t>
            </a:r>
            <a:endParaRPr lang="es-PE"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151030958"/>
      </p:ext>
    </p:extLst>
  </p:cSld>
  <p:clrMapOvr>
    <a:masterClrMapping/>
  </p:clrMapOvr>
  <mc:AlternateContent xmlns:mc="http://schemas.openxmlformats.org/markup-compatibility/2006">
    <mc:Choice xmlns:p14="http://schemas.microsoft.com/office/powerpoint/2010/main" Requires="p14">
      <p:transition spd="med" p14:dur="700">
        <p:fade/>
        <p:sndAc>
          <p:stSnd loop="1">
            <p:snd r:embed="rId2" name="Kari Jobe &amp; Danilo Montero - Revelation Song - Santo y Digno (Solo Piano Cover) Samy Galí.wav"/>
          </p:stSnd>
        </p:sndAc>
      </p:transition>
    </mc:Choice>
    <mc:Fallback>
      <p:transition spd="med">
        <p:fade/>
        <p:sndAc>
          <p:stSnd loop="1">
            <p:snd r:embed="rId2" name="Kari Jobe &amp; Danilo Montero - Revelation Song - Santo y Digno (Solo Piano Cover) Samy Galí.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6062" y="0"/>
            <a:ext cx="10299875" cy="6858000"/>
          </a:xfrm>
          <a:prstGeom prst="rect">
            <a:avLst/>
          </a:prstGeom>
        </p:spPr>
      </p:pic>
      <p:sp>
        <p:nvSpPr>
          <p:cNvPr id="4" name="CuadroTexto 3"/>
          <p:cNvSpPr txBox="1"/>
          <p:nvPr/>
        </p:nvSpPr>
        <p:spPr>
          <a:xfrm>
            <a:off x="511445" y="495156"/>
            <a:ext cx="10895308" cy="830997"/>
          </a:xfrm>
          <a:prstGeom prst="rect">
            <a:avLst/>
          </a:prstGeom>
          <a:noFill/>
        </p:spPr>
        <p:txBody>
          <a:bodyPr wrap="square" rtlCol="0">
            <a:spAutoFit/>
          </a:bodyPr>
          <a:lstStyle/>
          <a:p>
            <a:pPr algn="ctr"/>
            <a:r>
              <a:rPr lang="es-ES"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Antes de mencionar los eventos cósmicos por suceder en lo que resta del 2015, mencionemos, los que ya han sucedido.</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
        <p:nvSpPr>
          <p:cNvPr id="5" name="CuadroTexto 4"/>
          <p:cNvSpPr txBox="1"/>
          <p:nvPr/>
        </p:nvSpPr>
        <p:spPr>
          <a:xfrm>
            <a:off x="511445" y="1572374"/>
            <a:ext cx="10895308" cy="523220"/>
          </a:xfrm>
          <a:prstGeom prst="rect">
            <a:avLst/>
          </a:prstGeom>
          <a:noFill/>
        </p:spPr>
        <p:txBody>
          <a:bodyPr wrap="square" rtlCol="0">
            <a:spAutoFit/>
          </a:bodyPr>
          <a:lstStyle/>
          <a:p>
            <a:pPr algn="ctr"/>
            <a:r>
              <a:rPr lang="es-ES"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1.- Eclipse Solar ocurrido el 20 de Marzo </a:t>
            </a:r>
            <a:endParaRPr lang="es-PE" sz="28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
        <p:nvSpPr>
          <p:cNvPr id="6" name="Rectángulo 5">
            <a:hlinkClick r:id="rId3"/>
          </p:cNvPr>
          <p:cNvSpPr/>
          <p:nvPr/>
        </p:nvSpPr>
        <p:spPr>
          <a:xfrm>
            <a:off x="2790361" y="6081795"/>
            <a:ext cx="8600894" cy="369332"/>
          </a:xfrm>
          <a:prstGeom prst="rect">
            <a:avLst/>
          </a:prstGeom>
        </p:spPr>
        <p:txBody>
          <a:bodyPr wrap="square">
            <a:spAutoFit/>
          </a:bodyPr>
          <a:lstStyle/>
          <a:p>
            <a:r>
              <a:rPr lang="es-PE" b="1" dirty="0" smtClean="0">
                <a:solidFill>
                  <a:schemeClr val="bg1"/>
                </a:solidFill>
                <a:effectLst>
                  <a:outerShdw blurRad="38100" dist="38100" dir="2700000" algn="tl">
                    <a:srgbClr val="000000">
                      <a:alpha val="43137"/>
                    </a:srgbClr>
                  </a:outerShdw>
                </a:effectLst>
              </a:rPr>
              <a:t>http://www.huffingtonpost.es/2015/03/20/fotos-eclipse-sol_n_6908400.html</a:t>
            </a:r>
            <a:endParaRPr lang="es-PE" b="1" dirty="0">
              <a:solidFill>
                <a:schemeClr val="bg1"/>
              </a:solidFill>
              <a:effectLst>
                <a:outerShdw blurRad="38100" dist="38100" dir="2700000" algn="tl">
                  <a:srgbClr val="000000">
                    <a:alpha val="43137"/>
                  </a:srgbClr>
                </a:outerShdw>
              </a:effectLst>
            </a:endParaRPr>
          </a:p>
        </p:txBody>
      </p:sp>
      <p:sp>
        <p:nvSpPr>
          <p:cNvPr id="7" name="CuadroTexto 6"/>
          <p:cNvSpPr txBox="1"/>
          <p:nvPr/>
        </p:nvSpPr>
        <p:spPr>
          <a:xfrm>
            <a:off x="785246" y="2190907"/>
            <a:ext cx="2066442" cy="369332"/>
          </a:xfrm>
          <a:prstGeom prst="rect">
            <a:avLst/>
          </a:prstGeom>
          <a:noFill/>
        </p:spPr>
        <p:txBody>
          <a:bodyPr wrap="square" rtlCol="0">
            <a:spAutoFit/>
          </a:bodyPr>
          <a:lstStyle/>
          <a:p>
            <a:r>
              <a:rPr lang="es-ES" dirty="0" smtClean="0">
                <a:latin typeface="Arial Black" panose="020B0A04020102020204" pitchFamily="34" charset="0"/>
              </a:rPr>
              <a:t>Fuente:</a:t>
            </a:r>
            <a:endParaRPr lang="es-PE" dirty="0">
              <a:latin typeface="Arial Black" panose="020B0A04020102020204" pitchFamily="34" charset="0"/>
            </a:endParaRPr>
          </a:p>
        </p:txBody>
      </p:sp>
      <p:sp>
        <p:nvSpPr>
          <p:cNvPr id="8" name="CuadroTexto 7"/>
          <p:cNvSpPr txBox="1"/>
          <p:nvPr/>
        </p:nvSpPr>
        <p:spPr>
          <a:xfrm>
            <a:off x="1795554" y="6081795"/>
            <a:ext cx="1146874" cy="369332"/>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Arial Black" panose="020B0A04020102020204" pitchFamily="34" charset="0"/>
              </a:rPr>
              <a:t>Fuente</a:t>
            </a:r>
            <a:r>
              <a:rPr lang="es-ES" dirty="0" smtClean="0">
                <a:solidFill>
                  <a:schemeClr val="bg1"/>
                </a:solidFill>
              </a:rPr>
              <a:t>:</a:t>
            </a:r>
            <a:endParaRPr lang="es-PE" dirty="0">
              <a:solidFill>
                <a:schemeClr val="bg1"/>
              </a:solidFill>
            </a:endParaRPr>
          </a:p>
        </p:txBody>
      </p:sp>
      <p:sp>
        <p:nvSpPr>
          <p:cNvPr id="10" name="Rectángulo 9"/>
          <p:cNvSpPr/>
          <p:nvPr/>
        </p:nvSpPr>
        <p:spPr>
          <a:xfrm>
            <a:off x="3443507" y="5617150"/>
            <a:ext cx="5148012" cy="369332"/>
          </a:xfrm>
          <a:prstGeom prst="rect">
            <a:avLst/>
          </a:prstGeom>
        </p:spPr>
        <p:txBody>
          <a:bodyPr wrap="none">
            <a:spAutoFit/>
          </a:bodyPr>
          <a:lstStyle/>
          <a:p>
            <a:pPr algn="ctr"/>
            <a:r>
              <a:rPr lang="es-PE" b="1" dirty="0" smtClean="0">
                <a:solidFill>
                  <a:schemeClr val="bg1"/>
                </a:solidFill>
                <a:latin typeface="Arial Black" panose="020B0A04020102020204" pitchFamily="34" charset="0"/>
              </a:rPr>
              <a:t>Eclipse  desde </a:t>
            </a:r>
            <a:r>
              <a:rPr lang="es-PE" b="1" i="0" dirty="0" err="1" smtClean="0">
                <a:solidFill>
                  <a:schemeClr val="bg1"/>
                </a:solidFill>
                <a:effectLst/>
                <a:latin typeface="Arial Black" panose="020B0A04020102020204" pitchFamily="34" charset="0"/>
              </a:rPr>
              <a:t>Dede</a:t>
            </a:r>
            <a:r>
              <a:rPr lang="es-PE" b="1" i="0" dirty="0" smtClean="0">
                <a:solidFill>
                  <a:schemeClr val="bg1"/>
                </a:solidFill>
                <a:effectLst/>
                <a:latin typeface="Arial Black" panose="020B0A04020102020204" pitchFamily="34" charset="0"/>
              </a:rPr>
              <a:t> </a:t>
            </a:r>
            <a:r>
              <a:rPr lang="es-PE" b="1" i="0" dirty="0" err="1" smtClean="0">
                <a:solidFill>
                  <a:schemeClr val="bg1"/>
                </a:solidFill>
                <a:effectLst/>
                <a:latin typeface="Arial Black" panose="020B0A04020102020204" pitchFamily="34" charset="0"/>
              </a:rPr>
              <a:t>Svalbard</a:t>
            </a:r>
            <a:r>
              <a:rPr lang="es-PE" b="1" i="0" dirty="0" smtClean="0">
                <a:solidFill>
                  <a:schemeClr val="bg1"/>
                </a:solidFill>
                <a:effectLst/>
                <a:latin typeface="Arial Black" panose="020B0A04020102020204" pitchFamily="34" charset="0"/>
              </a:rPr>
              <a:t>, Noruega</a:t>
            </a:r>
            <a:endParaRPr lang="es-PE"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347110592"/>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8029"/>
            <a:ext cx="12295163" cy="6916029"/>
          </a:xfrm>
          <a:prstGeom prst="rect">
            <a:avLst/>
          </a:prstGeom>
        </p:spPr>
      </p:pic>
      <p:sp>
        <p:nvSpPr>
          <p:cNvPr id="2" name="Rectángulo 1"/>
          <p:cNvSpPr/>
          <p:nvPr/>
        </p:nvSpPr>
        <p:spPr>
          <a:xfrm>
            <a:off x="408122" y="170481"/>
            <a:ext cx="11375756" cy="1569660"/>
          </a:xfrm>
          <a:prstGeom prst="rect">
            <a:avLst/>
          </a:prstGeom>
        </p:spPr>
        <p:txBody>
          <a:bodyPr wrap="square">
            <a:spAutoFit/>
            <a:scene3d>
              <a:camera prst="obliqueBottomLeft"/>
              <a:lightRig rig="threePt" dir="t"/>
            </a:scene3d>
            <a:sp3d extrusionH="152400">
              <a:extrusionClr>
                <a:srgbClr val="1C2F40"/>
              </a:extrusionClr>
            </a:sp3d>
          </a:bodyPr>
          <a:lstStyle/>
          <a:p>
            <a:pPr algn="ctr"/>
            <a:r>
              <a:rPr lang="es-PE" sz="2400" b="1" dirty="0" smtClean="0">
                <a:solidFill>
                  <a:srgbClr val="82A7C8"/>
                </a:solidFill>
                <a:effectLst>
                  <a:glow rad="76200">
                    <a:srgbClr val="1C2F4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El 20 de Marzo, la luna se ocultó del sol, dando lugar a un eclipse solar que fue total en una franja de más de 450 kilómetros de ancho que recorrerá el Atlántico norte, pasando entre Islandia y Escocia y por la isla de </a:t>
            </a:r>
            <a:r>
              <a:rPr lang="es-PE" sz="2400" b="1" dirty="0" err="1" smtClean="0">
                <a:solidFill>
                  <a:srgbClr val="82A7C8"/>
                </a:solidFill>
                <a:effectLst>
                  <a:glow rad="76200">
                    <a:srgbClr val="1C2F4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Spitsbergen</a:t>
            </a:r>
            <a:r>
              <a:rPr lang="es-PE" sz="2400" b="1" dirty="0" smtClean="0">
                <a:solidFill>
                  <a:srgbClr val="82A7C8"/>
                </a:solidFill>
                <a:effectLst>
                  <a:glow rad="76200">
                    <a:srgbClr val="1C2F4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a:t>
            </a:r>
            <a:endParaRPr lang="es-PE" sz="2400" b="1" dirty="0">
              <a:solidFill>
                <a:srgbClr val="82A7C8"/>
              </a:solidFill>
              <a:effectLst>
                <a:glow rad="76200">
                  <a:srgbClr val="1C2F40">
                    <a:alpha val="94000"/>
                  </a:srgbClr>
                </a:glow>
                <a:outerShdw blurRad="38100" dist="38100" dir="2700000" algn="tl">
                  <a:srgbClr val="000000">
                    <a:alpha val="43137"/>
                  </a:srgbClr>
                </a:outerShdw>
              </a:effectLst>
            </a:endParaRPr>
          </a:p>
        </p:txBody>
      </p:sp>
      <p:sp>
        <p:nvSpPr>
          <p:cNvPr id="8" name="Rectángulo 7">
            <a:hlinkClick r:id="rId3"/>
          </p:cNvPr>
          <p:cNvSpPr/>
          <p:nvPr/>
        </p:nvSpPr>
        <p:spPr>
          <a:xfrm>
            <a:off x="2123268" y="5934428"/>
            <a:ext cx="9345478" cy="646331"/>
          </a:xfrm>
          <a:prstGeom prst="rect">
            <a:avLst/>
          </a:prstGeom>
        </p:spPr>
        <p:txBody>
          <a:bodyPr wrap="square">
            <a:spAutoFit/>
          </a:bodyPr>
          <a:lstStyle/>
          <a:p>
            <a:r>
              <a:rPr lang="es-PE" b="1" dirty="0" smtClean="0">
                <a:solidFill>
                  <a:srgbClr val="FFFF00"/>
                </a:solidFill>
                <a:effectLst>
                  <a:outerShdw blurRad="38100" dist="38100" dir="2700000" algn="tl">
                    <a:srgbClr val="000000">
                      <a:alpha val="43137"/>
                    </a:srgbClr>
                  </a:outerShdw>
                </a:effectLst>
                <a:latin typeface="Arial Black" panose="020B0A04020102020204" pitchFamily="34" charset="0"/>
              </a:rPr>
              <a:t>http://www.europapress.es/sociedad/noticia-eclipse-sol-22-marzo-2015-imagenes-20150320114954.html</a:t>
            </a:r>
            <a:endParaRPr lang="es-PE" b="1" dirty="0">
              <a:solidFill>
                <a:srgbClr val="FFFF00"/>
              </a:solidFill>
              <a:effectLst>
                <a:outerShdw blurRad="38100" dist="38100" dir="2700000" algn="tl">
                  <a:srgbClr val="000000">
                    <a:alpha val="43137"/>
                  </a:srgbClr>
                </a:outerShdw>
              </a:effectLst>
              <a:latin typeface="Arial Black" panose="020B0A04020102020204" pitchFamily="34" charset="0"/>
            </a:endParaRPr>
          </a:p>
        </p:txBody>
      </p:sp>
      <p:sp>
        <p:nvSpPr>
          <p:cNvPr id="9" name="CuadroTexto 8"/>
          <p:cNvSpPr txBox="1"/>
          <p:nvPr/>
        </p:nvSpPr>
        <p:spPr>
          <a:xfrm>
            <a:off x="1038386" y="5934428"/>
            <a:ext cx="1229533" cy="369332"/>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Arial Black" panose="020B0A04020102020204" pitchFamily="34" charset="0"/>
              </a:rPr>
              <a:t>Fuente:</a:t>
            </a:r>
            <a:endParaRPr lang="es-PE" b="1" dirty="0">
              <a:solidFill>
                <a:srgbClr val="FFFF00"/>
              </a:solidFill>
              <a:effectLst>
                <a:outerShdw blurRad="38100" dist="38100" dir="2700000" algn="tl">
                  <a:srgbClr val="000000">
                    <a:alpha val="43137"/>
                  </a:srgbClr>
                </a:outerShdw>
              </a:effectLst>
              <a:latin typeface="Arial Black" panose="020B0A04020102020204" pitchFamily="34" charset="0"/>
            </a:endParaRPr>
          </a:p>
        </p:txBody>
      </p:sp>
      <p:sp>
        <p:nvSpPr>
          <p:cNvPr id="10" name="CuadroTexto 9"/>
          <p:cNvSpPr txBox="1"/>
          <p:nvPr/>
        </p:nvSpPr>
        <p:spPr>
          <a:xfrm>
            <a:off x="3268851" y="5098219"/>
            <a:ext cx="5654298" cy="400110"/>
          </a:xfrm>
          <a:prstGeom prst="rect">
            <a:avLst/>
          </a:prstGeom>
          <a:noFill/>
        </p:spPr>
        <p:txBody>
          <a:bodyPr wrap="square" rtlCol="0">
            <a:spAutoFit/>
            <a:scene3d>
              <a:camera prst="obliqueBottomLeft"/>
              <a:lightRig rig="threePt" dir="t"/>
            </a:scene3d>
            <a:sp3d extrusionH="152400">
              <a:extrusionClr>
                <a:srgbClr val="1C2F40"/>
              </a:extrusionClr>
            </a:sp3d>
          </a:bodyPr>
          <a:lstStyle/>
          <a:p>
            <a:pPr algn="ctr"/>
            <a:r>
              <a:rPr lang="es-ES" sz="2000" b="1" dirty="0" smtClean="0">
                <a:solidFill>
                  <a:srgbClr val="82A7C8"/>
                </a:solidFill>
                <a:effectLst>
                  <a:glow rad="76200">
                    <a:srgbClr val="1C2F40">
                      <a:alpha val="94000"/>
                    </a:srgbClr>
                  </a:glow>
                  <a:outerShdw blurRad="38100" dist="38100" dir="2700000" algn="tl">
                    <a:srgbClr val="000000">
                      <a:alpha val="43137"/>
                    </a:srgbClr>
                  </a:outerShdw>
                </a:effectLst>
                <a:latin typeface="Arial Black" panose="020B0A04020102020204" pitchFamily="34" charset="0"/>
              </a:rPr>
              <a:t>Eclipse visto desde Inglaterra</a:t>
            </a:r>
            <a:endParaRPr lang="es-PE" sz="2000" b="1" dirty="0">
              <a:solidFill>
                <a:srgbClr val="82A7C8"/>
              </a:solidFill>
              <a:effectLst>
                <a:glow rad="76200">
                  <a:srgbClr val="1C2F40">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990709841"/>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4" name="CuadroTexto 3"/>
          <p:cNvSpPr txBox="1"/>
          <p:nvPr/>
        </p:nvSpPr>
        <p:spPr>
          <a:xfrm>
            <a:off x="532108" y="263471"/>
            <a:ext cx="11375756" cy="954107"/>
          </a:xfrm>
          <a:prstGeom prst="rect">
            <a:avLst/>
          </a:prstGeom>
          <a:noFill/>
        </p:spPr>
        <p:txBody>
          <a:bodyPr wrap="square" rtlCol="0">
            <a:spAutoFit/>
          </a:bodyPr>
          <a:lstStyle/>
          <a:p>
            <a:pPr algn="ctr"/>
            <a:r>
              <a:rPr lang="es-ES"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En España se vio de manera parcial, en las Islas Feroe fue total.</a:t>
            </a: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 </a:t>
            </a:r>
            <a:r>
              <a:rPr lang="es-ES"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 </a:t>
            </a:r>
            <a:endParaRPr lang="es-PE" sz="28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
        <p:nvSpPr>
          <p:cNvPr id="7" name="CuadroTexto 6"/>
          <p:cNvSpPr txBox="1"/>
          <p:nvPr/>
        </p:nvSpPr>
        <p:spPr>
          <a:xfrm>
            <a:off x="3268851" y="5703069"/>
            <a:ext cx="5654298" cy="400110"/>
          </a:xfrm>
          <a:prstGeom prst="rect">
            <a:avLst/>
          </a:prstGeom>
          <a:noFill/>
        </p:spPr>
        <p:txBody>
          <a:bodyPr wrap="square" rtlCol="0">
            <a:spAutoFit/>
          </a:bodyPr>
          <a:lstStyle/>
          <a:p>
            <a:pPr algn="ctr"/>
            <a:r>
              <a:rPr lang="es-ES" sz="2000" b="1" dirty="0" smtClean="0">
                <a:solidFill>
                  <a:schemeClr val="bg1"/>
                </a:solidFill>
                <a:effectLst>
                  <a:outerShdw blurRad="38100" dist="38100" dir="2700000" algn="tl">
                    <a:srgbClr val="000000">
                      <a:alpha val="43137"/>
                    </a:srgbClr>
                  </a:outerShdw>
                </a:effectLst>
                <a:latin typeface="Arial Black" panose="020B0A04020102020204" pitchFamily="34" charset="0"/>
              </a:rPr>
              <a:t>Eclipse visto desde Tesalónica Grecia</a:t>
            </a:r>
            <a:endParaRPr lang="es-PE" sz="20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
        <p:nvSpPr>
          <p:cNvPr id="8" name="CuadroTexto 7"/>
          <p:cNvSpPr txBox="1"/>
          <p:nvPr/>
        </p:nvSpPr>
        <p:spPr>
          <a:xfrm>
            <a:off x="898237" y="6174309"/>
            <a:ext cx="1229533" cy="369332"/>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Arial Black" panose="020B0A04020102020204" pitchFamily="34" charset="0"/>
              </a:rPr>
              <a:t>Fuente:</a:t>
            </a:r>
            <a:endParaRPr lang="es-PE"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
        <p:nvSpPr>
          <p:cNvPr id="9" name="Rectángulo 8">
            <a:hlinkClick r:id="rId3"/>
          </p:cNvPr>
          <p:cNvSpPr/>
          <p:nvPr/>
        </p:nvSpPr>
        <p:spPr>
          <a:xfrm>
            <a:off x="1910793" y="6195896"/>
            <a:ext cx="9542455" cy="369332"/>
          </a:xfrm>
          <a:prstGeom prst="rect">
            <a:avLst/>
          </a:prstGeom>
        </p:spPr>
        <p:txBody>
          <a:bodyPr wrap="square">
            <a:spAutoFit/>
          </a:bodyPr>
          <a:lstStyle/>
          <a:p>
            <a:pPr algn="ctr"/>
            <a:r>
              <a:rPr lang="es-PE" b="1" dirty="0" smtClean="0">
                <a:solidFill>
                  <a:schemeClr val="bg1"/>
                </a:solidFill>
                <a:effectLst>
                  <a:outerShdw blurRad="38100" dist="38100" dir="2700000" algn="tl">
                    <a:srgbClr val="000000">
                      <a:alpha val="43137"/>
                    </a:srgbClr>
                  </a:outerShdw>
                </a:effectLst>
                <a:latin typeface="Arial Black" panose="020B0A04020102020204" pitchFamily="34" charset="0"/>
              </a:rPr>
              <a:t>http://www.huffingtonpost.es/2015/03/20/fotos-eclipse-sol_n_6908400.html</a:t>
            </a:r>
            <a:endParaRPr lang="es-PE"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71958901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8087531" y="455764"/>
            <a:ext cx="3784170" cy="4401205"/>
          </a:xfrm>
          <a:prstGeom prst="rect">
            <a:avLst/>
          </a:prstGeom>
        </p:spPr>
        <p:txBody>
          <a:bodyPr wrap="square">
            <a:spAutoFit/>
            <a:scene3d>
              <a:camera prst="obliqueBottomLeft"/>
              <a:lightRig rig="threePt" dir="t"/>
            </a:scene3d>
            <a:sp3d extrusionH="152400">
              <a:extrusionClr>
                <a:srgbClr val="430803"/>
              </a:extrusionClr>
            </a:sp3d>
          </a:bodyPr>
          <a:lstStyle/>
          <a:p>
            <a:pPr algn="ctr"/>
            <a:r>
              <a:rPr lang="es-PE" sz="2800" b="1" dirty="0" smtClean="0">
                <a:solidFill>
                  <a:srgbClr val="F8B0AE"/>
                </a:solidFill>
                <a:effectLst>
                  <a:glow rad="76200">
                    <a:srgbClr val="430803">
                      <a:alpha val="94000"/>
                    </a:srgbClr>
                  </a:glow>
                  <a:outerShdw blurRad="38100" dist="38100" dir="2700000" algn="tl">
                    <a:srgbClr val="000000">
                      <a:alpha val="43137"/>
                    </a:srgbClr>
                  </a:outerShdw>
                </a:effectLst>
                <a:latin typeface="Arial Black" panose="020B0A04020102020204" pitchFamily="34" charset="0"/>
              </a:rPr>
              <a:t>Otros puntos donde se ha visto muy bien han sido en Tesalónica,  Grecia; Liverpool, en Reino Unido; Budapest, en Hungría; y Múnich, en Alemania</a:t>
            </a:r>
            <a:endParaRPr lang="es-PE" sz="2800" dirty="0">
              <a:solidFill>
                <a:srgbClr val="F8B0AE"/>
              </a:solidFill>
              <a:effectLst>
                <a:glow rad="76200">
                  <a:srgbClr val="430803">
                    <a:alpha val="94000"/>
                  </a:srgbClr>
                </a:glow>
                <a:outerShdw blurRad="38100" dist="38100" dir="2700000" algn="tl">
                  <a:srgbClr val="000000">
                    <a:alpha val="43137"/>
                  </a:srgbClr>
                </a:outerShdw>
              </a:effectLst>
            </a:endParaRPr>
          </a:p>
        </p:txBody>
      </p:sp>
      <p:sp>
        <p:nvSpPr>
          <p:cNvPr id="7" name="Rectángulo 6">
            <a:hlinkClick r:id="rId3"/>
          </p:cNvPr>
          <p:cNvSpPr/>
          <p:nvPr/>
        </p:nvSpPr>
        <p:spPr>
          <a:xfrm>
            <a:off x="1983783" y="6064305"/>
            <a:ext cx="10042901" cy="369332"/>
          </a:xfrm>
          <a:prstGeom prst="rect">
            <a:avLst/>
          </a:prstGeom>
        </p:spPr>
        <p:txBody>
          <a:bodyPr wrap="square">
            <a:spAutoFit/>
          </a:bodyPr>
          <a:lstStyle/>
          <a:p>
            <a:r>
              <a:rPr lang="es-PE" b="1" dirty="0" smtClean="0">
                <a:solidFill>
                  <a:srgbClr val="FFFF00"/>
                </a:solidFill>
                <a:effectLst>
                  <a:outerShdw blurRad="38100" dist="38100" dir="2700000" algn="tl">
                    <a:srgbClr val="000000">
                      <a:alpha val="43137"/>
                    </a:srgbClr>
                  </a:outerShdw>
                </a:effectLst>
                <a:latin typeface="Arial Black" panose="020B0A04020102020204" pitchFamily="34" charset="0"/>
              </a:rPr>
              <a:t>http://www.huffingtonpost.es/2015/03/20/fotos-eclipse-sol_n_6908400.html</a:t>
            </a:r>
            <a:endParaRPr lang="es-PE" b="1" dirty="0">
              <a:solidFill>
                <a:srgbClr val="FFFF00"/>
              </a:solidFill>
              <a:effectLst>
                <a:outerShdw blurRad="38100" dist="38100" dir="2700000" algn="tl">
                  <a:srgbClr val="000000">
                    <a:alpha val="43137"/>
                  </a:srgbClr>
                </a:outerShdw>
              </a:effectLst>
              <a:latin typeface="Arial Black" panose="020B0A04020102020204" pitchFamily="34" charset="0"/>
            </a:endParaRPr>
          </a:p>
        </p:txBody>
      </p:sp>
      <p:sp>
        <p:nvSpPr>
          <p:cNvPr id="8" name="CuadroTexto 7"/>
          <p:cNvSpPr txBox="1"/>
          <p:nvPr/>
        </p:nvSpPr>
        <p:spPr>
          <a:xfrm>
            <a:off x="893735" y="6064305"/>
            <a:ext cx="1229533" cy="369332"/>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Arial Black" panose="020B0A04020102020204" pitchFamily="34" charset="0"/>
              </a:rPr>
              <a:t>Fuente:</a:t>
            </a:r>
            <a:endParaRPr lang="es-PE" b="1" dirty="0">
              <a:solidFill>
                <a:srgbClr val="FFFF00"/>
              </a:solidFill>
              <a:effectLst>
                <a:outerShdw blurRad="38100" dist="38100" dir="2700000" algn="tl">
                  <a:srgbClr val="000000">
                    <a:alpha val="43137"/>
                  </a:srgbClr>
                </a:outerShdw>
              </a:effectLst>
              <a:latin typeface="Arial Black" panose="020B0A04020102020204" pitchFamily="34" charset="0"/>
            </a:endParaRPr>
          </a:p>
        </p:txBody>
      </p:sp>
      <p:sp>
        <p:nvSpPr>
          <p:cNvPr id="9" name="CuadroTexto 8"/>
          <p:cNvSpPr txBox="1"/>
          <p:nvPr/>
        </p:nvSpPr>
        <p:spPr>
          <a:xfrm>
            <a:off x="3253352" y="5621258"/>
            <a:ext cx="5999135" cy="400110"/>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latin typeface="Arial Black" panose="020B0A04020102020204" pitchFamily="34" charset="0"/>
              </a:rPr>
              <a:t>Eclipse visto desde Estrasburgo, Francia</a:t>
            </a:r>
            <a:endParaRPr lang="es-PE" sz="2000" b="1" dirty="0">
              <a:solidFill>
                <a:srgbClr val="FFFF00"/>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25131028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50929"/>
            <a:ext cx="8446576" cy="4751199"/>
          </a:xfrm>
          <a:prstGeom prst="rect">
            <a:avLst/>
          </a:prstGeom>
        </p:spPr>
      </p:pic>
      <p:sp>
        <p:nvSpPr>
          <p:cNvPr id="2" name="CuadroTexto 1"/>
          <p:cNvSpPr txBox="1"/>
          <p:nvPr/>
        </p:nvSpPr>
        <p:spPr>
          <a:xfrm>
            <a:off x="402956" y="389319"/>
            <a:ext cx="11375755" cy="523220"/>
          </a:xfrm>
          <a:prstGeom prst="rect">
            <a:avLst/>
          </a:prstGeom>
          <a:noFill/>
        </p:spPr>
        <p:txBody>
          <a:bodyPr wrap="square" rtlCol="0">
            <a:spAutoFit/>
          </a:bodyPr>
          <a:lstStyle/>
          <a:p>
            <a:pPr algn="ctr"/>
            <a:r>
              <a:rPr lang="es-ES" sz="2800" b="1" dirty="0" smtClean="0">
                <a:solidFill>
                  <a:srgbClr val="66FFFF"/>
                </a:solidFill>
                <a:effectLst>
                  <a:outerShdw blurRad="38100" dist="38100" dir="2700000" algn="tl">
                    <a:srgbClr val="000000">
                      <a:alpha val="43137"/>
                    </a:srgbClr>
                  </a:outerShdw>
                </a:effectLst>
                <a:latin typeface="Arial Black" panose="020B0A04020102020204" pitchFamily="34" charset="0"/>
              </a:rPr>
              <a:t>2.- Eclipse de luna roja ocurrido el 4 de Abril del 2015</a:t>
            </a:r>
            <a:endParaRPr lang="es-PE" sz="2800" b="1" dirty="0">
              <a:solidFill>
                <a:srgbClr val="66FFFF"/>
              </a:solidFill>
              <a:effectLst>
                <a:outerShdw blurRad="38100" dist="38100" dir="2700000" algn="tl">
                  <a:srgbClr val="000000">
                    <a:alpha val="43137"/>
                  </a:srgbClr>
                </a:outerShdw>
              </a:effectLst>
              <a:latin typeface="Arial Black" panose="020B0A04020102020204" pitchFamily="34" charset="0"/>
            </a:endParaRPr>
          </a:p>
        </p:txBody>
      </p:sp>
      <p:sp>
        <p:nvSpPr>
          <p:cNvPr id="3" name="CuadroTexto 2"/>
          <p:cNvSpPr txBox="1"/>
          <p:nvPr/>
        </p:nvSpPr>
        <p:spPr>
          <a:xfrm>
            <a:off x="6219985" y="1174149"/>
            <a:ext cx="5718874" cy="4832092"/>
          </a:xfrm>
          <a:prstGeom prst="rect">
            <a:avLst/>
          </a:prstGeom>
          <a:noFill/>
        </p:spPr>
        <p:txBody>
          <a:bodyPr wrap="square" rtlCol="0">
            <a:spAutoFit/>
          </a:bodyPr>
          <a:lstStyle/>
          <a:p>
            <a:pPr algn="ctr"/>
            <a:r>
              <a:rPr lang="es-PE" sz="2800" b="1" dirty="0" smtClean="0">
                <a:solidFill>
                  <a:srgbClr val="66FFFF"/>
                </a:solidFill>
                <a:effectLst>
                  <a:outerShdw blurRad="38100" dist="38100" dir="2700000" algn="tl">
                    <a:srgbClr val="000000">
                      <a:alpha val="43137"/>
                    </a:srgbClr>
                  </a:outerShdw>
                </a:effectLst>
                <a:latin typeface="Arial Black" panose="020B0A04020102020204" pitchFamily="34" charset="0"/>
              </a:rPr>
              <a:t>El </a:t>
            </a:r>
            <a:r>
              <a:rPr lang="es-PE" sz="2800" b="1" dirty="0">
                <a:solidFill>
                  <a:srgbClr val="66FFFF"/>
                </a:solidFill>
                <a:effectLst>
                  <a:outerShdw blurRad="38100" dist="38100" dir="2700000" algn="tl">
                    <a:srgbClr val="000000">
                      <a:alpha val="43137"/>
                    </a:srgbClr>
                  </a:outerShdw>
                </a:effectLst>
                <a:latin typeface="Arial Black" panose="020B0A04020102020204" pitchFamily="34" charset="0"/>
              </a:rPr>
              <a:t>fenómeno conocido como "luna de sangre", volvió a dejar boquiabiertos a quienes tuvieron la oportunidad de contemplar este acontecimiento que se vio en Estados Unidos y Canadá, parte de </a:t>
            </a:r>
            <a:r>
              <a:rPr lang="es-PE" sz="2800" b="1" dirty="0" smtClean="0">
                <a:solidFill>
                  <a:srgbClr val="66FFFF"/>
                </a:solidFill>
                <a:effectLst>
                  <a:outerShdw blurRad="38100" dist="38100" dir="2700000" algn="tl">
                    <a:srgbClr val="000000">
                      <a:alpha val="43137"/>
                    </a:srgbClr>
                  </a:outerShdw>
                </a:effectLst>
                <a:latin typeface="Arial Black" panose="020B0A04020102020204" pitchFamily="34" charset="0"/>
              </a:rPr>
              <a:t>Sudamérica</a:t>
            </a:r>
            <a:r>
              <a:rPr lang="es-PE" sz="2800" b="1" dirty="0">
                <a:solidFill>
                  <a:srgbClr val="66FFFF"/>
                </a:solidFill>
                <a:effectLst>
                  <a:outerShdw blurRad="38100" dist="38100" dir="2700000" algn="tl">
                    <a:srgbClr val="000000">
                      <a:alpha val="43137"/>
                    </a:srgbClr>
                  </a:outerShdw>
                </a:effectLst>
                <a:latin typeface="Arial Black" panose="020B0A04020102020204" pitchFamily="34" charset="0"/>
              </a:rPr>
              <a:t>, así como en zonas de Australia y Asia Oriental.</a:t>
            </a:r>
          </a:p>
        </p:txBody>
      </p:sp>
      <p:sp>
        <p:nvSpPr>
          <p:cNvPr id="5" name="Rectángulo 4"/>
          <p:cNvSpPr/>
          <p:nvPr/>
        </p:nvSpPr>
        <p:spPr>
          <a:xfrm>
            <a:off x="8059119" y="5253925"/>
            <a:ext cx="356461" cy="1549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PE"/>
          </a:p>
        </p:txBody>
      </p:sp>
      <p:sp>
        <p:nvSpPr>
          <p:cNvPr id="6" name="CuadroTexto 5"/>
          <p:cNvSpPr txBox="1"/>
          <p:nvPr/>
        </p:nvSpPr>
        <p:spPr>
          <a:xfrm>
            <a:off x="263471" y="5873106"/>
            <a:ext cx="991892" cy="369332"/>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rPr>
              <a:t>Fuente:</a:t>
            </a:r>
            <a:endParaRPr lang="es-PE" b="1" dirty="0">
              <a:solidFill>
                <a:srgbClr val="FFFF00"/>
              </a:solidFill>
              <a:effectLst>
                <a:outerShdw blurRad="38100" dist="38100" dir="2700000" algn="tl">
                  <a:srgbClr val="000000">
                    <a:alpha val="43137"/>
                  </a:srgbClr>
                </a:outerShdw>
              </a:effectLst>
            </a:endParaRPr>
          </a:p>
        </p:txBody>
      </p:sp>
      <p:sp>
        <p:nvSpPr>
          <p:cNvPr id="7" name="Rectángulo 6">
            <a:hlinkClick r:id="rId3"/>
          </p:cNvPr>
          <p:cNvSpPr/>
          <p:nvPr/>
        </p:nvSpPr>
        <p:spPr>
          <a:xfrm>
            <a:off x="1038386" y="5873106"/>
            <a:ext cx="6096000" cy="646331"/>
          </a:xfrm>
          <a:prstGeom prst="rect">
            <a:avLst/>
          </a:prstGeom>
        </p:spPr>
        <p:txBody>
          <a:bodyPr>
            <a:spAutoFit/>
          </a:bodyPr>
          <a:lstStyle/>
          <a:p>
            <a:r>
              <a:rPr lang="es-PE" b="1" dirty="0" smtClean="0">
                <a:solidFill>
                  <a:srgbClr val="FFFF00"/>
                </a:solidFill>
                <a:effectLst>
                  <a:outerShdw blurRad="38100" dist="38100" dir="2700000" algn="tl">
                    <a:srgbClr val="000000">
                      <a:alpha val="43137"/>
                    </a:srgbClr>
                  </a:outerShdw>
                </a:effectLst>
              </a:rPr>
              <a:t>http://www.bbc.com/mundo/noticias/2015/04/150405_luna_sangre_mundo_ep</a:t>
            </a:r>
            <a:endParaRPr lang="es-PE" b="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84262298"/>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446868" y="371960"/>
            <a:ext cx="11298264" cy="954107"/>
          </a:xfrm>
          <a:prstGeom prst="rect">
            <a:avLst/>
          </a:prstGeom>
          <a:noFill/>
        </p:spPr>
        <p:txBody>
          <a:bodyPr wrap="square" rtlCol="0">
            <a:spAutoFit/>
            <a:scene3d>
              <a:camera prst="obliqueBottomLeft"/>
              <a:lightRig rig="threePt" dir="t"/>
            </a:scene3d>
            <a:sp3d extrusionH="177800">
              <a:extrusionClr>
                <a:srgbClr val="29314D"/>
              </a:extrusionClr>
            </a:sp3d>
          </a:bodyPr>
          <a:lstStyle/>
          <a:p>
            <a:pPr algn="ctr"/>
            <a:r>
              <a:rPr lang="es-ES" sz="2800" b="1" dirty="0" smtClean="0">
                <a:solidFill>
                  <a:srgbClr val="B0B7D4"/>
                </a:solidFill>
                <a:effectLst>
                  <a:glow rad="76200">
                    <a:srgbClr val="1C2134">
                      <a:alpha val="94000"/>
                    </a:srgbClr>
                  </a:glow>
                  <a:outerShdw blurRad="38100" dist="38100" dir="2700000" algn="tl">
                    <a:srgbClr val="000000">
                      <a:alpha val="43137"/>
                    </a:srgbClr>
                  </a:outerShdw>
                </a:effectLst>
                <a:latin typeface="Arial Black" panose="020B0A04020102020204" pitchFamily="34" charset="0"/>
              </a:rPr>
              <a:t>3.- Lluvia de meteoritos Eta </a:t>
            </a:r>
            <a:r>
              <a:rPr lang="es-ES" sz="2800" b="1" dirty="0" err="1" smtClean="0">
                <a:solidFill>
                  <a:srgbClr val="B0B7D4"/>
                </a:solidFill>
                <a:effectLst>
                  <a:glow rad="76200">
                    <a:srgbClr val="1C2134">
                      <a:alpha val="94000"/>
                    </a:srgbClr>
                  </a:glow>
                  <a:outerShdw blurRad="38100" dist="38100" dir="2700000" algn="tl">
                    <a:srgbClr val="000000">
                      <a:alpha val="43137"/>
                    </a:srgbClr>
                  </a:outerShdw>
                </a:effectLst>
                <a:latin typeface="Arial Black" panose="020B0A04020102020204" pitchFamily="34" charset="0"/>
              </a:rPr>
              <a:t>Acuaridas</a:t>
            </a:r>
            <a:r>
              <a:rPr lang="es-ES" sz="2800" b="1" dirty="0" smtClean="0">
                <a:solidFill>
                  <a:srgbClr val="B0B7D4"/>
                </a:solidFill>
                <a:effectLst>
                  <a:glow rad="76200">
                    <a:srgbClr val="1C2134">
                      <a:alpha val="94000"/>
                    </a:srgbClr>
                  </a:glow>
                  <a:outerShdw blurRad="38100" dist="38100" dir="2700000" algn="tl">
                    <a:srgbClr val="000000">
                      <a:alpha val="43137"/>
                    </a:srgbClr>
                  </a:outerShdw>
                </a:effectLst>
                <a:latin typeface="Arial Black" panose="020B0A04020102020204" pitchFamily="34" charset="0"/>
              </a:rPr>
              <a:t>, ocurrido el 6 de</a:t>
            </a:r>
          </a:p>
          <a:p>
            <a:pPr algn="ctr"/>
            <a:r>
              <a:rPr lang="es-ES" sz="2800" b="1" dirty="0">
                <a:solidFill>
                  <a:srgbClr val="B0B7D4"/>
                </a:solidFill>
                <a:effectLst>
                  <a:glow rad="76200">
                    <a:srgbClr val="1C2134">
                      <a:alpha val="94000"/>
                    </a:srgbClr>
                  </a:glow>
                  <a:outerShdw blurRad="38100" dist="38100" dir="2700000" algn="tl">
                    <a:srgbClr val="000000">
                      <a:alpha val="43137"/>
                    </a:srgbClr>
                  </a:outerShdw>
                </a:effectLst>
                <a:latin typeface="Arial Black" panose="020B0A04020102020204" pitchFamily="34" charset="0"/>
              </a:rPr>
              <a:t> </a:t>
            </a:r>
            <a:r>
              <a:rPr lang="es-ES" sz="2800" b="1" dirty="0" smtClean="0">
                <a:solidFill>
                  <a:srgbClr val="B0B7D4"/>
                </a:solidFill>
                <a:effectLst>
                  <a:glow rad="76200">
                    <a:srgbClr val="1C2134">
                      <a:alpha val="94000"/>
                    </a:srgbClr>
                  </a:glow>
                  <a:outerShdw blurRad="38100" dist="38100" dir="2700000" algn="tl">
                    <a:srgbClr val="000000">
                      <a:alpha val="43137"/>
                    </a:srgbClr>
                  </a:outerShdw>
                </a:effectLst>
                <a:latin typeface="Arial Black" panose="020B0A04020102020204" pitchFamily="34" charset="0"/>
              </a:rPr>
              <a:t>    Mayo del 2015</a:t>
            </a:r>
            <a:endParaRPr lang="es-PE" sz="2800" b="1" dirty="0">
              <a:solidFill>
                <a:srgbClr val="B0B7D4"/>
              </a:solidFill>
              <a:effectLst>
                <a:glow rad="76200">
                  <a:srgbClr val="1C2134">
                    <a:alpha val="94000"/>
                  </a:srgbClr>
                </a:glow>
                <a:outerShdw blurRad="38100" dist="38100" dir="2700000" algn="tl">
                  <a:srgbClr val="000000">
                    <a:alpha val="43137"/>
                  </a:srgbClr>
                </a:outerShdw>
              </a:effectLst>
              <a:latin typeface="Arial Black" panose="020B0A04020102020204" pitchFamily="34" charset="0"/>
            </a:endParaRPr>
          </a:p>
        </p:txBody>
      </p:sp>
      <p:sp>
        <p:nvSpPr>
          <p:cNvPr id="5" name="CuadroTexto 4">
            <a:hlinkClick r:id="rId3"/>
          </p:cNvPr>
          <p:cNvSpPr txBox="1"/>
          <p:nvPr/>
        </p:nvSpPr>
        <p:spPr>
          <a:xfrm>
            <a:off x="1624739" y="5749543"/>
            <a:ext cx="10308956" cy="646331"/>
          </a:xfrm>
          <a:prstGeom prst="rect">
            <a:avLst/>
          </a:prstGeom>
          <a:noFill/>
        </p:spPr>
        <p:txBody>
          <a:bodyPr wrap="square" rtlCol="0">
            <a:spAutoFit/>
            <a:scene3d>
              <a:camera prst="obliqueBottomLeft"/>
              <a:lightRig rig="threePt" dir="t"/>
            </a:scene3d>
            <a:sp3d extrusionH="152400">
              <a:extrusionClr>
                <a:srgbClr val="462006"/>
              </a:extrusionClr>
            </a:sp3d>
          </a:bodyPr>
          <a:lstStyle/>
          <a:p>
            <a:r>
              <a:rPr lang="es-PE" b="1" dirty="0" smtClean="0">
                <a:solidFill>
                  <a:schemeClr val="accent2">
                    <a:lumMod val="60000"/>
                    <a:lumOff val="40000"/>
                  </a:schemeClr>
                </a:solidFill>
                <a:effectLst>
                  <a:outerShdw blurRad="38100" dist="38100" dir="2700000" algn="tl">
                    <a:srgbClr val="000000">
                      <a:alpha val="43137"/>
                    </a:srgbClr>
                  </a:outerShdw>
                </a:effectLst>
                <a:latin typeface="Arial Black" panose="020B0A04020102020204" pitchFamily="34" charset="0"/>
              </a:rPr>
              <a:t>http://www.rpp.com.pe/2015-01-15-seis-eventos-astronomicos-que-se-podra-ver-este-2015-foto_759881_3.html#foto</a:t>
            </a:r>
            <a:endParaRPr lang="es-PE" b="1" dirty="0">
              <a:solidFill>
                <a:schemeClr val="accent2">
                  <a:lumMod val="60000"/>
                  <a:lumOff val="40000"/>
                </a:schemeClr>
              </a:solidFill>
              <a:effectLst>
                <a:outerShdw blurRad="38100" dist="38100" dir="2700000" algn="tl">
                  <a:srgbClr val="000000">
                    <a:alpha val="43137"/>
                  </a:srgbClr>
                </a:outerShdw>
              </a:effectLst>
              <a:latin typeface="Arial Black" panose="020B0A04020102020204" pitchFamily="34" charset="0"/>
            </a:endParaRPr>
          </a:p>
        </p:txBody>
      </p:sp>
      <p:sp>
        <p:nvSpPr>
          <p:cNvPr id="6" name="CuadroTexto 5"/>
          <p:cNvSpPr txBox="1"/>
          <p:nvPr/>
        </p:nvSpPr>
        <p:spPr>
          <a:xfrm>
            <a:off x="632848" y="5749543"/>
            <a:ext cx="1177871" cy="369332"/>
          </a:xfrm>
          <a:prstGeom prst="rect">
            <a:avLst/>
          </a:prstGeom>
          <a:noFill/>
        </p:spPr>
        <p:txBody>
          <a:bodyPr wrap="square" rtlCol="0">
            <a:spAutoFit/>
            <a:scene3d>
              <a:camera prst="obliqueBottomLeft"/>
              <a:lightRig rig="threePt" dir="t"/>
            </a:scene3d>
            <a:sp3d extrusionH="152400">
              <a:extrusionClr>
                <a:srgbClr val="462006"/>
              </a:extrusionClr>
            </a:sp3d>
          </a:bodyPr>
          <a:lstStyle/>
          <a:p>
            <a:r>
              <a:rPr lang="es-ES" b="1" dirty="0" smtClean="0">
                <a:solidFill>
                  <a:schemeClr val="accent2">
                    <a:lumMod val="60000"/>
                    <a:lumOff val="40000"/>
                  </a:schemeClr>
                </a:solidFill>
                <a:effectLst>
                  <a:outerShdw blurRad="38100" dist="38100" dir="2700000" algn="tl">
                    <a:srgbClr val="000000">
                      <a:alpha val="43137"/>
                    </a:srgbClr>
                  </a:outerShdw>
                </a:effectLst>
                <a:latin typeface="Arial Black" panose="020B0A04020102020204" pitchFamily="34" charset="0"/>
              </a:rPr>
              <a:t>Fuente:</a:t>
            </a:r>
            <a:endParaRPr lang="es-PE" b="1" dirty="0">
              <a:solidFill>
                <a:schemeClr val="accent2">
                  <a:lumMod val="60000"/>
                  <a:lumOff val="4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075844195"/>
      </p:ext>
    </p:extLst>
  </p:cSld>
  <p:clrMapOvr>
    <a:masterClrMapping/>
  </p:clrMapOvr>
  <p:transition spd="med">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361627" y="375834"/>
            <a:ext cx="11468746" cy="1384995"/>
          </a:xfrm>
          <a:prstGeom prst="rect">
            <a:avLst/>
          </a:prstGeom>
        </p:spPr>
        <p:txBody>
          <a:bodyPr wrap="square">
            <a:spAutoFit/>
            <a:scene3d>
              <a:camera prst="obliqueBottomLeft"/>
              <a:lightRig rig="threePt" dir="t"/>
            </a:scene3d>
            <a:sp3d extrusionH="177800">
              <a:extrusionClr>
                <a:srgbClr val="25496D"/>
              </a:extrusionClr>
            </a:sp3d>
          </a:bodyPr>
          <a:lstStyle/>
          <a:p>
            <a:pPr algn="ctr"/>
            <a:r>
              <a:rPr lang="es-PE" sz="2800" b="1" i="0" dirty="0" smtClean="0">
                <a:solidFill>
                  <a:srgbClr val="91C2E7"/>
                </a:solidFill>
                <a:effectLst>
                  <a:glow rad="76200">
                    <a:srgbClr val="1C3752">
                      <a:alpha val="94000"/>
                    </a:srgbClr>
                  </a:glow>
                  <a:outerShdw blurRad="38100" dist="38100" dir="2700000" algn="tl">
                    <a:srgbClr val="000000">
                      <a:alpha val="43137"/>
                    </a:srgbClr>
                  </a:outerShdw>
                </a:effectLst>
                <a:latin typeface="Arial Black" panose="020B0A04020102020204" pitchFamily="34" charset="0"/>
              </a:rPr>
              <a:t>Las Eta </a:t>
            </a:r>
            <a:r>
              <a:rPr lang="es-PE" sz="2800" b="1" i="0" dirty="0" err="1" smtClean="0">
                <a:solidFill>
                  <a:srgbClr val="91C2E7"/>
                </a:solidFill>
                <a:effectLst>
                  <a:glow rad="76200">
                    <a:srgbClr val="1C3752">
                      <a:alpha val="94000"/>
                    </a:srgbClr>
                  </a:glow>
                  <a:outerShdw blurRad="38100" dist="38100" dir="2700000" algn="tl">
                    <a:srgbClr val="000000">
                      <a:alpha val="43137"/>
                    </a:srgbClr>
                  </a:outerShdw>
                </a:effectLst>
                <a:latin typeface="Arial Black" panose="020B0A04020102020204" pitchFamily="34" charset="0"/>
              </a:rPr>
              <a:t>Acuáridas</a:t>
            </a:r>
            <a:r>
              <a:rPr lang="es-PE" sz="2800" b="1" i="0" dirty="0" smtClean="0">
                <a:solidFill>
                  <a:srgbClr val="91C2E7"/>
                </a:solidFill>
                <a:effectLst>
                  <a:glow rad="76200">
                    <a:srgbClr val="1C3752">
                      <a:alpha val="94000"/>
                    </a:srgbClr>
                  </a:glow>
                  <a:outerShdw blurRad="38100" dist="38100" dir="2700000" algn="tl">
                    <a:srgbClr val="000000">
                      <a:alpha val="43137"/>
                    </a:srgbClr>
                  </a:outerShdw>
                </a:effectLst>
                <a:latin typeface="Arial Black" panose="020B0A04020102020204" pitchFamily="34" charset="0"/>
              </a:rPr>
              <a:t> son una lluvia de meteoros asociadas con el Cometa Halley, que orbita alrededor del Sol cada 76 años. </a:t>
            </a:r>
            <a:endParaRPr lang="es-PE" sz="2800" b="1" dirty="0">
              <a:solidFill>
                <a:srgbClr val="91C2E7"/>
              </a:solidFill>
              <a:effectLst>
                <a:glow rad="76200">
                  <a:srgbClr val="1C3752">
                    <a:alpha val="94000"/>
                  </a:srgbClr>
                </a:glow>
                <a:outerShdw blurRad="38100" dist="38100" dir="2700000" algn="tl">
                  <a:srgbClr val="000000">
                    <a:alpha val="43137"/>
                  </a:srgbClr>
                </a:outerShdw>
              </a:effectLst>
              <a:latin typeface="Arial Black" panose="020B0A04020102020204" pitchFamily="34" charset="0"/>
            </a:endParaRPr>
          </a:p>
        </p:txBody>
      </p:sp>
      <p:sp>
        <p:nvSpPr>
          <p:cNvPr id="6" name="Rectángulo 5">
            <a:hlinkClick r:id="rId3"/>
          </p:cNvPr>
          <p:cNvSpPr/>
          <p:nvPr/>
        </p:nvSpPr>
        <p:spPr>
          <a:xfrm>
            <a:off x="2448731" y="5958008"/>
            <a:ext cx="9743269" cy="646331"/>
          </a:xfrm>
          <a:prstGeom prst="rect">
            <a:avLst/>
          </a:prstGeom>
        </p:spPr>
        <p:txBody>
          <a:bodyPr wrap="square">
            <a:spAutoFit/>
            <a:scene3d>
              <a:camera prst="obliqueBottomLeft"/>
              <a:lightRig rig="threePt" dir="t"/>
            </a:scene3d>
            <a:sp3d extrusionH="127000">
              <a:extrusionClr>
                <a:srgbClr val="0D2A3F"/>
              </a:extrusionClr>
            </a:sp3d>
          </a:bodyPr>
          <a:lstStyle/>
          <a:p>
            <a:r>
              <a:rPr lang="es-PE" b="1" dirty="0" smtClean="0">
                <a:solidFill>
                  <a:srgbClr val="499BD8"/>
                </a:solidFill>
                <a:effectLst>
                  <a:glow rad="76200">
                    <a:schemeClr val="tx2">
                      <a:lumMod val="50000"/>
                      <a:alpha val="94000"/>
                    </a:schemeClr>
                  </a:glow>
                  <a:outerShdw blurRad="38100" dist="38100" dir="2700000" algn="tl">
                    <a:srgbClr val="000000">
                      <a:alpha val="43137"/>
                    </a:srgbClr>
                  </a:outerShdw>
                </a:effectLst>
                <a:latin typeface="Arial Black" panose="020B0A04020102020204" pitchFamily="34" charset="0"/>
              </a:rPr>
              <a:t>http://www.muyinteresante.es/ciencia/fotos/calendario-astronomico-2015/calendario-mayo</a:t>
            </a:r>
            <a:endParaRPr lang="es-PE" b="1" dirty="0">
              <a:solidFill>
                <a:srgbClr val="499BD8"/>
              </a:solidFill>
              <a:effectLst>
                <a:glow rad="76200">
                  <a:schemeClr val="tx2">
                    <a:lumMod val="50000"/>
                    <a:alpha val="94000"/>
                  </a:schemeClr>
                </a:glow>
                <a:outerShdw blurRad="38100" dist="38100" dir="2700000" algn="tl">
                  <a:srgbClr val="000000">
                    <a:alpha val="43137"/>
                  </a:srgbClr>
                </a:outerShdw>
              </a:effectLst>
              <a:latin typeface="Arial Black" panose="020B0A04020102020204" pitchFamily="34" charset="0"/>
            </a:endParaRPr>
          </a:p>
        </p:txBody>
      </p:sp>
      <p:sp>
        <p:nvSpPr>
          <p:cNvPr id="7" name="CuadroTexto 6"/>
          <p:cNvSpPr txBox="1"/>
          <p:nvPr/>
        </p:nvSpPr>
        <p:spPr>
          <a:xfrm>
            <a:off x="1410344" y="5958008"/>
            <a:ext cx="1162373" cy="369332"/>
          </a:xfrm>
          <a:prstGeom prst="rect">
            <a:avLst/>
          </a:prstGeom>
          <a:noFill/>
        </p:spPr>
        <p:txBody>
          <a:bodyPr wrap="square" rtlCol="0">
            <a:spAutoFit/>
            <a:scene3d>
              <a:camera prst="obliqueBottomLeft"/>
              <a:lightRig rig="threePt" dir="t"/>
            </a:scene3d>
            <a:sp3d extrusionH="127000">
              <a:extrusionClr>
                <a:srgbClr val="0D2A3F"/>
              </a:extrusionClr>
            </a:sp3d>
          </a:bodyPr>
          <a:lstStyle/>
          <a:p>
            <a:r>
              <a:rPr lang="es-ES" b="1" dirty="0" smtClean="0">
                <a:solidFill>
                  <a:srgbClr val="499BD8"/>
                </a:solidFill>
                <a:effectLst>
                  <a:glow rad="76200">
                    <a:srgbClr val="0D2A3F">
                      <a:alpha val="94000"/>
                    </a:srgbClr>
                  </a:glow>
                  <a:outerShdw blurRad="38100" dist="38100" dir="2700000" algn="tl">
                    <a:srgbClr val="000000">
                      <a:alpha val="43137"/>
                    </a:srgbClr>
                  </a:outerShdw>
                </a:effectLst>
                <a:latin typeface="Arial Black" panose="020B0A04020102020204" pitchFamily="34" charset="0"/>
              </a:rPr>
              <a:t>Fuente:</a:t>
            </a:r>
            <a:endParaRPr lang="es-PE" b="1" dirty="0">
              <a:solidFill>
                <a:srgbClr val="499BD8"/>
              </a:solidFill>
              <a:effectLst>
                <a:glow rad="76200">
                  <a:srgbClr val="0D2A3F">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191250676"/>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387459" y="573438"/>
            <a:ext cx="11422250" cy="954107"/>
          </a:xfrm>
          <a:prstGeom prst="rect">
            <a:avLst/>
          </a:prstGeom>
        </p:spPr>
        <p:txBody>
          <a:bodyPr wrap="square">
            <a:spAutoFit/>
            <a:scene3d>
              <a:camera prst="obliqueBottomLeft"/>
              <a:lightRig rig="threePt" dir="t"/>
            </a:scene3d>
            <a:sp3d extrusionH="177800">
              <a:extrusionClr>
                <a:srgbClr val="4E332A"/>
              </a:extrusionClr>
            </a:sp3d>
          </a:bodyPr>
          <a:lstStyle/>
          <a:p>
            <a:pPr algn="ctr"/>
            <a:r>
              <a:rPr lang="es-PE" sz="2800" b="1" i="0" dirty="0" smtClean="0">
                <a:solidFill>
                  <a:srgbClr val="CC9966"/>
                </a:solidFill>
                <a:effectLst>
                  <a:outerShdw blurRad="38100" dist="38100" dir="2700000" algn="tl">
                    <a:srgbClr val="000000">
                      <a:alpha val="43137"/>
                    </a:srgbClr>
                  </a:outerShdw>
                </a:effectLst>
                <a:latin typeface="Arial Black" panose="020B0A04020102020204" pitchFamily="34" charset="0"/>
              </a:rPr>
              <a:t>Los meteoritos Eta </a:t>
            </a:r>
            <a:r>
              <a:rPr lang="es-PE" sz="2800" b="1" i="0" dirty="0" err="1" smtClean="0">
                <a:solidFill>
                  <a:srgbClr val="CC9966"/>
                </a:solidFill>
                <a:effectLst>
                  <a:outerShdw blurRad="38100" dist="38100" dir="2700000" algn="tl">
                    <a:srgbClr val="000000">
                      <a:alpha val="43137"/>
                    </a:srgbClr>
                  </a:outerShdw>
                </a:effectLst>
                <a:latin typeface="Arial Black" panose="020B0A04020102020204" pitchFamily="34" charset="0"/>
              </a:rPr>
              <a:t>Acuaridas</a:t>
            </a:r>
            <a:r>
              <a:rPr lang="es-PE" sz="2800" b="1" i="0" dirty="0" smtClean="0">
                <a:solidFill>
                  <a:srgbClr val="CC9966"/>
                </a:solidFill>
                <a:effectLst>
                  <a:outerShdw blurRad="38100" dist="38100" dir="2700000" algn="tl">
                    <a:srgbClr val="000000">
                      <a:alpha val="43137"/>
                    </a:srgbClr>
                  </a:outerShdw>
                </a:effectLst>
                <a:latin typeface="Arial Black" panose="020B0A04020102020204" pitchFamily="34" charset="0"/>
              </a:rPr>
              <a:t> fueron vistos en 1986 y no volverá a dejarse ver hasta el 2061. </a:t>
            </a:r>
            <a:endParaRPr lang="es-PE" sz="2800" dirty="0">
              <a:solidFill>
                <a:srgbClr val="CC9966"/>
              </a:solidFill>
            </a:endParaRPr>
          </a:p>
        </p:txBody>
      </p:sp>
      <p:sp>
        <p:nvSpPr>
          <p:cNvPr id="4" name="Rectángulo 3">
            <a:hlinkClick r:id="rId3"/>
          </p:cNvPr>
          <p:cNvSpPr/>
          <p:nvPr/>
        </p:nvSpPr>
        <p:spPr>
          <a:xfrm>
            <a:off x="2319579" y="5703376"/>
            <a:ext cx="10058400" cy="646331"/>
          </a:xfrm>
          <a:prstGeom prst="rect">
            <a:avLst/>
          </a:prstGeom>
        </p:spPr>
        <p:txBody>
          <a:bodyPr wrap="square">
            <a:spAutoFit/>
            <a:scene3d>
              <a:camera prst="obliqueBottomLeft"/>
              <a:lightRig rig="threePt" dir="t"/>
            </a:scene3d>
            <a:sp3d extrusionH="177800">
              <a:extrusionClr>
                <a:srgbClr val="512507"/>
              </a:extrusionClr>
            </a:sp3d>
          </a:bodyPr>
          <a:lstStyle/>
          <a:p>
            <a:r>
              <a:rPr lang="es-PE" b="1" dirty="0" smtClean="0">
                <a:solidFill>
                  <a:srgbClr val="CC9966"/>
                </a:solidFill>
                <a:effectLst>
                  <a:glow rad="76200">
                    <a:srgbClr val="2F363D">
                      <a:alpha val="94000"/>
                    </a:srgbClr>
                  </a:glow>
                  <a:outerShdw blurRad="38100" dist="38100" dir="2700000" algn="tl">
                    <a:srgbClr val="000000">
                      <a:alpha val="43137"/>
                    </a:srgbClr>
                  </a:outerShdw>
                </a:effectLst>
                <a:latin typeface="Arial Black" panose="020B0A04020102020204" pitchFamily="34" charset="0"/>
              </a:rPr>
              <a:t>http://www.summamagna.com/wp-content/uploads/2015/01/lluvia-de-estrellas.jpg</a:t>
            </a:r>
            <a:endParaRPr lang="es-PE" b="1" dirty="0">
              <a:solidFill>
                <a:srgbClr val="CC9966"/>
              </a:solidFill>
              <a:effectLst>
                <a:glow rad="76200">
                  <a:srgbClr val="2F363D">
                    <a:alpha val="94000"/>
                  </a:srgbClr>
                </a:glow>
                <a:outerShdw blurRad="38100" dist="38100" dir="2700000" algn="tl">
                  <a:srgbClr val="000000">
                    <a:alpha val="43137"/>
                  </a:srgbClr>
                </a:outerShdw>
              </a:effectLst>
              <a:latin typeface="Arial Black" panose="020B0A04020102020204" pitchFamily="34" charset="0"/>
            </a:endParaRPr>
          </a:p>
        </p:txBody>
      </p:sp>
      <p:sp>
        <p:nvSpPr>
          <p:cNvPr id="5" name="CuadroTexto 4"/>
          <p:cNvSpPr txBox="1"/>
          <p:nvPr/>
        </p:nvSpPr>
        <p:spPr>
          <a:xfrm>
            <a:off x="1239864" y="5687877"/>
            <a:ext cx="1250196" cy="369332"/>
          </a:xfrm>
          <a:prstGeom prst="rect">
            <a:avLst/>
          </a:prstGeom>
          <a:noFill/>
        </p:spPr>
        <p:txBody>
          <a:bodyPr wrap="square" rtlCol="0">
            <a:spAutoFit/>
            <a:scene3d>
              <a:camera prst="obliqueBottomLeft"/>
              <a:lightRig rig="threePt" dir="t"/>
            </a:scene3d>
            <a:sp3d extrusionH="127000">
              <a:extrusionClr>
                <a:srgbClr val="512507"/>
              </a:extrusionClr>
            </a:sp3d>
          </a:bodyPr>
          <a:lstStyle/>
          <a:p>
            <a:r>
              <a:rPr lang="es-ES" b="1" dirty="0" smtClean="0">
                <a:solidFill>
                  <a:srgbClr val="CC9966"/>
                </a:solidFill>
                <a:effectLst>
                  <a:outerShdw blurRad="38100" dist="38100" dir="2700000" algn="tl">
                    <a:srgbClr val="000000">
                      <a:alpha val="43137"/>
                    </a:srgbClr>
                  </a:outerShdw>
                </a:effectLst>
                <a:latin typeface="Arial Black" panose="020B0A04020102020204" pitchFamily="34" charset="0"/>
              </a:rPr>
              <a:t>Fuente:</a:t>
            </a:r>
            <a:endParaRPr lang="es-PE" b="1" dirty="0">
              <a:solidFill>
                <a:srgbClr val="CC9966"/>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59107007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402956" y="340963"/>
            <a:ext cx="11391254" cy="1384995"/>
          </a:xfrm>
          <a:prstGeom prst="rect">
            <a:avLst/>
          </a:prstGeom>
        </p:spPr>
        <p:txBody>
          <a:bodyPr wrap="square">
            <a:spAutoFit/>
            <a:scene3d>
              <a:camera prst="obliqueBottomLeft"/>
              <a:lightRig rig="threePt" dir="t"/>
            </a:scene3d>
            <a:sp3d extrusionH="152400">
              <a:extrusionClr>
                <a:srgbClr val="0F273D"/>
              </a:extrusionClr>
            </a:sp3d>
          </a:bodyPr>
          <a:lstStyle/>
          <a:p>
            <a:pPr algn="ctr"/>
            <a:r>
              <a:rPr lang="es-PE" sz="2800" b="1" i="0" dirty="0" smtClean="0">
                <a:solidFill>
                  <a:schemeClr val="accent1">
                    <a:lumMod val="60000"/>
                    <a:lumOff val="40000"/>
                  </a:schemeClr>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rPr>
              <a:t>La órbita actual del cometa Halley no pasa lo suficientemente cerca de la Tierra para ser una fuente de actividad de meteoros espectacular. </a:t>
            </a:r>
            <a:endParaRPr lang="es-PE" sz="2800" dirty="0">
              <a:solidFill>
                <a:schemeClr val="accent1">
                  <a:lumMod val="60000"/>
                  <a:lumOff val="40000"/>
                </a:schemeClr>
              </a:solidFill>
              <a:effectLst>
                <a:glow rad="76200">
                  <a:srgbClr val="0F273D">
                    <a:alpha val="94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4012548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433952" y="340962"/>
            <a:ext cx="11360258" cy="1384995"/>
          </a:xfrm>
          <a:prstGeom prst="rect">
            <a:avLst/>
          </a:prstGeom>
        </p:spPr>
        <p:txBody>
          <a:bodyPr wrap="square">
            <a:spAutoFit/>
            <a:scene3d>
              <a:camera prst="obliqueBottomLeft"/>
              <a:lightRig rig="threePt" dir="t"/>
            </a:scene3d>
            <a:sp3d extrusionH="177800">
              <a:extrusionClr>
                <a:srgbClr val="0F273D"/>
              </a:extrusionClr>
            </a:sp3d>
          </a:bodyPr>
          <a:lstStyle/>
          <a:p>
            <a:pPr algn="ctr"/>
            <a:r>
              <a:rPr lang="es-PE" sz="2800" b="1" i="0" dirty="0" smtClean="0">
                <a:solidFill>
                  <a:schemeClr val="accent1">
                    <a:lumMod val="60000"/>
                    <a:lumOff val="40000"/>
                  </a:schemeClr>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rPr>
              <a:t>Los meteoritos Eta </a:t>
            </a:r>
            <a:r>
              <a:rPr lang="es-PE" sz="2800" b="1" i="0" dirty="0" err="1" smtClean="0">
                <a:solidFill>
                  <a:schemeClr val="accent1">
                    <a:lumMod val="60000"/>
                    <a:lumOff val="40000"/>
                  </a:schemeClr>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rPr>
              <a:t>Acuaridas</a:t>
            </a:r>
            <a:r>
              <a:rPr lang="es-PE" sz="2800" b="1" i="0" dirty="0" smtClean="0">
                <a:solidFill>
                  <a:schemeClr val="accent1">
                    <a:lumMod val="60000"/>
                    <a:lumOff val="40000"/>
                  </a:schemeClr>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rPr>
              <a:t> se pudieron observar en algunas partes del mundo pero la Luna, casi llena, dificultó su observación. </a:t>
            </a:r>
            <a:endParaRPr lang="es-PE" sz="2800" b="1" dirty="0">
              <a:solidFill>
                <a:schemeClr val="accent1">
                  <a:lumMod val="60000"/>
                  <a:lumOff val="40000"/>
                </a:schemeClr>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7484801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49451" y="382570"/>
            <a:ext cx="6777925" cy="1384995"/>
          </a:xfrm>
          <a:prstGeom prst="rect">
            <a:avLst/>
          </a:prstGeom>
          <a:noFill/>
        </p:spPr>
        <p:txBody>
          <a:bodyPr wrap="square" rtlCol="0">
            <a:spAutoFit/>
            <a:scene3d>
              <a:camera prst="obliqueBottomLeft"/>
              <a:lightRig rig="threePt" dir="t"/>
            </a:scene3d>
            <a:sp3d extrusionH="152400">
              <a:extrusionClr>
                <a:srgbClr val="0F273D"/>
              </a:extrusionClr>
            </a:sp3d>
          </a:bodyPr>
          <a:lstStyle/>
          <a:p>
            <a:pPr algn="ctr"/>
            <a:r>
              <a:rPr lang="es-ES" sz="2800" b="1" dirty="0" smtClean="0">
                <a:solidFill>
                  <a:schemeClr val="accent1">
                    <a:lumMod val="60000"/>
                    <a:lumOff val="40000"/>
                  </a:schemeClr>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rPr>
              <a:t>En cuanto a los eventos cósmicos a ocurrir en los meses que resta del año 2015, tenemos:</a:t>
            </a:r>
            <a:endParaRPr lang="es-PE" sz="2800" b="1" dirty="0">
              <a:solidFill>
                <a:schemeClr val="accent1">
                  <a:lumMod val="60000"/>
                  <a:lumOff val="40000"/>
                </a:schemeClr>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ndParaRPr>
          </a:p>
        </p:txBody>
      </p:sp>
      <p:sp>
        <p:nvSpPr>
          <p:cNvPr id="3" name="CuadroTexto 2"/>
          <p:cNvSpPr txBox="1"/>
          <p:nvPr/>
        </p:nvSpPr>
        <p:spPr>
          <a:xfrm>
            <a:off x="423620" y="2619214"/>
            <a:ext cx="7036230" cy="1384995"/>
          </a:xfrm>
          <a:prstGeom prst="rect">
            <a:avLst/>
          </a:prstGeom>
          <a:noFill/>
        </p:spPr>
        <p:txBody>
          <a:bodyPr wrap="square" rtlCol="0">
            <a:spAutoFit/>
            <a:scene3d>
              <a:camera prst="obliqueBottomLeft"/>
              <a:lightRig rig="threePt" dir="t"/>
            </a:scene3d>
            <a:sp3d extrusionH="177800">
              <a:extrusionClr>
                <a:srgbClr val="0F273D"/>
              </a:extrusionClr>
            </a:sp3d>
          </a:bodyPr>
          <a:lstStyle/>
          <a:p>
            <a:pPr algn="ctr"/>
            <a:r>
              <a:rPr lang="es-ES" sz="2400" b="1" dirty="0" smtClean="0">
                <a:solidFill>
                  <a:schemeClr val="accent1">
                    <a:lumMod val="60000"/>
                    <a:lumOff val="40000"/>
                  </a:schemeClr>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rPr>
              <a:t>1.- </a:t>
            </a:r>
            <a:r>
              <a:rPr lang="es-ES" sz="2800" b="1" dirty="0" smtClean="0">
                <a:solidFill>
                  <a:schemeClr val="accent1">
                    <a:lumMod val="60000"/>
                    <a:lumOff val="40000"/>
                  </a:schemeClr>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rPr>
              <a:t>Lluvia de meteoritos de Las Perseidas o Lágrimas de San Lorenzo entre el 11 y 13 de Agosto  </a:t>
            </a:r>
            <a:endParaRPr lang="es-PE" sz="2800" b="1" dirty="0">
              <a:solidFill>
                <a:schemeClr val="accent1">
                  <a:lumMod val="60000"/>
                  <a:lumOff val="40000"/>
                </a:schemeClr>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ndParaRPr>
          </a:p>
        </p:txBody>
      </p:sp>
      <p:sp>
        <p:nvSpPr>
          <p:cNvPr id="6" name="Rectángulo 5"/>
          <p:cNvSpPr/>
          <p:nvPr/>
        </p:nvSpPr>
        <p:spPr>
          <a:xfrm>
            <a:off x="423620" y="5566775"/>
            <a:ext cx="6803756" cy="369332"/>
          </a:xfrm>
          <a:prstGeom prst="rect">
            <a:avLst/>
          </a:prstGeom>
        </p:spPr>
        <p:txBody>
          <a:bodyPr wrap="square">
            <a:spAutoFit/>
            <a:scene3d>
              <a:camera prst="obliqueBottomLeft"/>
              <a:lightRig rig="threePt" dir="t"/>
            </a:scene3d>
            <a:sp3d extrusionH="152400">
              <a:extrusionClr>
                <a:srgbClr val="5C2A08"/>
              </a:extrusionClr>
            </a:sp3d>
          </a:bodyPr>
          <a:lstStyle/>
          <a:p>
            <a:pPr fontAlgn="base">
              <a:spcAft>
                <a:spcPts val="0"/>
              </a:spcAft>
            </a:pPr>
            <a:r>
              <a:rPr lang="es-PE" b="1" dirty="0">
                <a:solidFill>
                  <a:schemeClr val="accent2">
                    <a:lumMod val="60000"/>
                    <a:lumOff val="40000"/>
                  </a:schemeClr>
                </a:solidFill>
                <a:effectLst>
                  <a:glow rad="76200">
                    <a:srgbClr val="5C2A08">
                      <a:alpha val="94000"/>
                    </a:srgbClr>
                  </a:glow>
                  <a:outerShdw blurRad="38100" dist="38100" dir="2700000" algn="tl">
                    <a:srgbClr val="000000">
                      <a:alpha val="43137"/>
                    </a:srgbClr>
                  </a:outerShdw>
                </a:effectLst>
                <a:latin typeface="Arial Black" panose="020B0A04020102020204" pitchFamily="34" charset="0"/>
                <a:ea typeface="Times New Roman" panose="02020603050405020304" pitchFamily="18" charset="0"/>
                <a:cs typeface="Arial" panose="020B0604020202020204" pitchFamily="34" charset="0"/>
              </a:rPr>
              <a:t>| Fuente: Privada | Captura YouTube: Jesús </a:t>
            </a:r>
            <a:r>
              <a:rPr lang="es-PE" b="1" dirty="0" smtClean="0">
                <a:solidFill>
                  <a:schemeClr val="accent2">
                    <a:lumMod val="60000"/>
                    <a:lumOff val="40000"/>
                  </a:schemeClr>
                </a:solidFill>
                <a:effectLst>
                  <a:glow rad="76200">
                    <a:srgbClr val="5C2A08">
                      <a:alpha val="94000"/>
                    </a:srgbClr>
                  </a:glow>
                  <a:outerShdw blurRad="38100" dist="38100" dir="2700000" algn="tl">
                    <a:srgbClr val="000000">
                      <a:alpha val="43137"/>
                    </a:srgbClr>
                  </a:outerShdw>
                </a:effectLst>
                <a:latin typeface="Arial Black" panose="020B0A04020102020204" pitchFamily="34" charset="0"/>
                <a:ea typeface="Times New Roman" panose="02020603050405020304" pitchFamily="18" charset="0"/>
                <a:cs typeface="Arial" panose="020B0604020202020204" pitchFamily="34" charset="0"/>
              </a:rPr>
              <a:t>Cáceres</a:t>
            </a:r>
            <a:endParaRPr lang="es-PE" sz="1600" b="1" dirty="0">
              <a:solidFill>
                <a:schemeClr val="accent2">
                  <a:lumMod val="60000"/>
                  <a:lumOff val="40000"/>
                </a:schemeClr>
              </a:solidFill>
              <a:effectLst>
                <a:glow rad="76200">
                  <a:srgbClr val="5C2A08">
                    <a:alpha val="94000"/>
                  </a:srgbClr>
                </a:glow>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7" name="Rectángulo 6">
            <a:hlinkClick r:id="rId3"/>
          </p:cNvPr>
          <p:cNvSpPr/>
          <p:nvPr/>
        </p:nvSpPr>
        <p:spPr>
          <a:xfrm>
            <a:off x="423620" y="5981555"/>
            <a:ext cx="11344760" cy="646331"/>
          </a:xfrm>
          <a:prstGeom prst="rect">
            <a:avLst/>
          </a:prstGeom>
        </p:spPr>
        <p:txBody>
          <a:bodyPr wrap="square">
            <a:spAutoFit/>
            <a:scene3d>
              <a:camera prst="obliqueBottomLeft"/>
              <a:lightRig rig="threePt" dir="t"/>
            </a:scene3d>
            <a:sp3d extrusionH="152400">
              <a:extrusionClr>
                <a:srgbClr val="5C2A08"/>
              </a:extrusionClr>
            </a:sp3d>
          </a:bodyPr>
          <a:lstStyle/>
          <a:p>
            <a:r>
              <a:rPr lang="es-PE" b="1" u="sng" dirty="0">
                <a:solidFill>
                  <a:schemeClr val="accent2">
                    <a:lumMod val="60000"/>
                    <a:lumOff val="40000"/>
                  </a:schemeClr>
                </a:solidFill>
                <a:effectLst>
                  <a:glow rad="76200">
                    <a:srgbClr val="5C2A08">
                      <a:alpha val="94000"/>
                    </a:srgbClr>
                  </a:glow>
                  <a:outerShdw blurRad="38100" dist="38100" dir="2700000" algn="tl">
                    <a:srgbClr val="000000">
                      <a:alpha val="43137"/>
                    </a:srgbClr>
                  </a:outerShdw>
                </a:effectLst>
                <a:latin typeface="Arial Black" panose="020B0A04020102020204" pitchFamily="34" charset="0"/>
                <a:ea typeface="Times New Roman" panose="02020603050405020304" pitchFamily="18" charset="0"/>
                <a:cs typeface="Arial" panose="020B0604020202020204" pitchFamily="34" charset="0"/>
              </a:rPr>
              <a:t>http://www.rpp.com.pe/2015-01-15-seis-eventos-astronomicos-que-se-podra-ver-este-2015-foto_759881_4.html#foto</a:t>
            </a:r>
            <a:endParaRPr lang="es-PE" dirty="0">
              <a:solidFill>
                <a:schemeClr val="accent2">
                  <a:lumMod val="60000"/>
                  <a:lumOff val="40000"/>
                </a:schemeClr>
              </a:solidFill>
              <a:effectLst>
                <a:glow rad="76200">
                  <a:srgbClr val="5C2A08">
                    <a:alpha val="94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35326848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58227" cy="6858000"/>
          </a:xfrm>
          <a:prstGeom prst="rect">
            <a:avLst/>
          </a:prstGeom>
        </p:spPr>
      </p:pic>
      <p:sp>
        <p:nvSpPr>
          <p:cNvPr id="3" name="Rectángulo 2"/>
          <p:cNvSpPr/>
          <p:nvPr/>
        </p:nvSpPr>
        <p:spPr>
          <a:xfrm>
            <a:off x="383486" y="4478748"/>
            <a:ext cx="11391254" cy="1384995"/>
          </a:xfrm>
          <a:prstGeom prst="rect">
            <a:avLst/>
          </a:prstGeom>
        </p:spPr>
        <p:txBody>
          <a:bodyPr wrap="square">
            <a:spAutoFit/>
            <a:scene3d>
              <a:camera prst="obliqueBottomLeft"/>
              <a:lightRig rig="threePt" dir="t"/>
            </a:scene3d>
            <a:sp3d extrusionH="152400">
              <a:extrusionClr>
                <a:srgbClr val="323A26"/>
              </a:extrusionClr>
            </a:sp3d>
          </a:bodyPr>
          <a:lstStyle/>
          <a:p>
            <a:pPr algn="ctr"/>
            <a:r>
              <a:rPr lang="es-PE" sz="2800" b="1" dirty="0">
                <a:solidFill>
                  <a:srgbClr val="8DA16F"/>
                </a:solidFill>
                <a:effectLst>
                  <a:glow rad="76200">
                    <a:srgbClr val="323A2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Aunque </a:t>
            </a:r>
            <a:r>
              <a:rPr lang="es-PE" sz="2800" b="1" dirty="0" smtClean="0">
                <a:solidFill>
                  <a:srgbClr val="8DA16F"/>
                </a:solidFill>
                <a:effectLst>
                  <a:glow rad="76200">
                    <a:srgbClr val="323A2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Las Perseidas</a:t>
            </a:r>
            <a:r>
              <a:rPr lang="es-PE" sz="2800" b="1" dirty="0">
                <a:solidFill>
                  <a:srgbClr val="8DA16F"/>
                </a:solidFill>
                <a:effectLst>
                  <a:glow rad="76200">
                    <a:srgbClr val="323A2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 popularmente conocidas como las </a:t>
            </a:r>
            <a:r>
              <a:rPr lang="es-PE" sz="2800" b="1" dirty="0" smtClean="0">
                <a:solidFill>
                  <a:srgbClr val="8DA16F"/>
                </a:solidFill>
                <a:effectLst>
                  <a:glow rad="76200">
                    <a:srgbClr val="323A2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Lágrimas </a:t>
            </a:r>
            <a:r>
              <a:rPr lang="es-PE" sz="2800" b="1" dirty="0">
                <a:solidFill>
                  <a:srgbClr val="8DA16F"/>
                </a:solidFill>
                <a:effectLst>
                  <a:glow rad="76200">
                    <a:srgbClr val="323A2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de San Lorenzo, no son la mayor lluvia de meteoros, sin duda sí son la más </a:t>
            </a:r>
            <a:r>
              <a:rPr lang="es-PE" sz="2800" b="1" dirty="0" smtClean="0">
                <a:solidFill>
                  <a:srgbClr val="8DA16F"/>
                </a:solidFill>
                <a:effectLst>
                  <a:glow rad="76200">
                    <a:srgbClr val="323A2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populares. </a:t>
            </a:r>
            <a:endParaRPr lang="es-PE" sz="2800" b="1" dirty="0">
              <a:solidFill>
                <a:srgbClr val="8DA16F"/>
              </a:solidFill>
              <a:effectLst>
                <a:glow rad="76200">
                  <a:srgbClr val="323A26">
                    <a:alpha val="94000"/>
                  </a:srgbClr>
                </a:glow>
                <a:outerShdw blurRad="38100" dist="38100" dir="2700000" algn="tl">
                  <a:srgbClr val="000000">
                    <a:alpha val="43137"/>
                  </a:srgbClr>
                </a:outerShdw>
              </a:effectLst>
            </a:endParaRPr>
          </a:p>
        </p:txBody>
      </p:sp>
      <p:sp>
        <p:nvSpPr>
          <p:cNvPr id="4" name="Rectángulo 3">
            <a:hlinkClick r:id="rId3"/>
          </p:cNvPr>
          <p:cNvSpPr/>
          <p:nvPr/>
        </p:nvSpPr>
        <p:spPr>
          <a:xfrm>
            <a:off x="2012600" y="6037706"/>
            <a:ext cx="9622655" cy="646331"/>
          </a:xfrm>
          <a:prstGeom prst="rect">
            <a:avLst/>
          </a:prstGeom>
        </p:spPr>
        <p:txBody>
          <a:bodyPr wrap="square">
            <a:spAutoFit/>
          </a:bodyPr>
          <a:lstStyle/>
          <a:p>
            <a:r>
              <a:rPr lang="es-PE" b="1" dirty="0">
                <a:solidFill>
                  <a:srgbClr val="FFFF00"/>
                </a:solidFill>
                <a:effectLst>
                  <a:outerShdw blurRad="38100" dist="38100" dir="2700000" algn="tl">
                    <a:srgbClr val="000000">
                      <a:alpha val="43137"/>
                    </a:srgbClr>
                  </a:outerShdw>
                </a:effectLst>
                <a:latin typeface="Arial Black" panose="020B0A04020102020204" pitchFamily="34" charset="0"/>
              </a:rPr>
              <a:t>http://www.latercera.com/noticia/tendencias/2014/08/659-591178-9-revisa-imagenes-de-las-perseidas-la-lluvia-de-meteoritos.shtml</a:t>
            </a:r>
          </a:p>
        </p:txBody>
      </p:sp>
      <p:sp>
        <p:nvSpPr>
          <p:cNvPr id="5" name="CuadroTexto 4"/>
          <p:cNvSpPr txBox="1"/>
          <p:nvPr/>
        </p:nvSpPr>
        <p:spPr>
          <a:xfrm>
            <a:off x="878534" y="6037706"/>
            <a:ext cx="1222187" cy="369332"/>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Arial Black" panose="020B0A04020102020204" pitchFamily="34" charset="0"/>
              </a:rPr>
              <a:t>Imagen:</a:t>
            </a:r>
            <a:endParaRPr lang="es-PE" b="1" dirty="0">
              <a:solidFill>
                <a:srgbClr val="FFFF00"/>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9392032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6" y="0"/>
            <a:ext cx="12158227" cy="6858000"/>
          </a:xfrm>
          <a:prstGeom prst="rect">
            <a:avLst/>
          </a:prstGeom>
        </p:spPr>
      </p:pic>
      <p:sp>
        <p:nvSpPr>
          <p:cNvPr id="2" name="Rectángulo 1"/>
          <p:cNvSpPr/>
          <p:nvPr/>
        </p:nvSpPr>
        <p:spPr>
          <a:xfrm>
            <a:off x="542440" y="4788978"/>
            <a:ext cx="11220773" cy="954107"/>
          </a:xfrm>
          <a:prstGeom prst="rect">
            <a:avLst/>
          </a:prstGeom>
        </p:spPr>
        <p:txBody>
          <a:bodyPr wrap="square">
            <a:spAutoFit/>
            <a:scene3d>
              <a:camera prst="obliqueBottomLeft"/>
              <a:lightRig rig="threePt" dir="t"/>
            </a:scene3d>
            <a:sp3d extrusionH="152400">
              <a:extrusionClr>
                <a:srgbClr val="332625"/>
              </a:extrusionClr>
            </a:sp3d>
          </a:bodyPr>
          <a:lstStyle/>
          <a:p>
            <a:pPr algn="ctr"/>
            <a:r>
              <a:rPr lang="es-PE" sz="2800" b="1" dirty="0" smtClean="0">
                <a:solidFill>
                  <a:srgbClr val="B39A97"/>
                </a:solidFill>
                <a:effectLst>
                  <a:glow rad="76200">
                    <a:srgbClr val="33262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Las Perseidas se observan </a:t>
            </a:r>
            <a:r>
              <a:rPr lang="es-PE" sz="2800" b="1" dirty="0">
                <a:solidFill>
                  <a:srgbClr val="B39A97"/>
                </a:solidFill>
                <a:effectLst>
                  <a:glow rad="76200">
                    <a:srgbClr val="33262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en el Hemisferio Norte y son una lluvia de meteoros de actividad alta. </a:t>
            </a:r>
            <a:endParaRPr lang="es-PE" sz="2800" b="1" dirty="0">
              <a:solidFill>
                <a:srgbClr val="B39A97"/>
              </a:solidFill>
              <a:effectLst>
                <a:glow rad="76200">
                  <a:srgbClr val="332625">
                    <a:alpha val="94000"/>
                  </a:srgbClr>
                </a:glow>
                <a:outerShdw blurRad="38100" dist="38100" dir="2700000" algn="tl">
                  <a:srgbClr val="000000">
                    <a:alpha val="43137"/>
                  </a:srgbClr>
                </a:outerShdw>
              </a:effectLst>
            </a:endParaRPr>
          </a:p>
        </p:txBody>
      </p:sp>
      <p:sp>
        <p:nvSpPr>
          <p:cNvPr id="3" name="CuadroTexto 2"/>
          <p:cNvSpPr txBox="1"/>
          <p:nvPr/>
        </p:nvSpPr>
        <p:spPr>
          <a:xfrm>
            <a:off x="1269971" y="5951530"/>
            <a:ext cx="1222187" cy="369332"/>
          </a:xfrm>
          <a:prstGeom prst="rect">
            <a:avLst/>
          </a:prstGeom>
          <a:noFill/>
        </p:spPr>
        <p:txBody>
          <a:bodyPr wrap="square" rtlCol="0">
            <a:spAutoFit/>
            <a:scene3d>
              <a:camera prst="obliqueBottomLeft"/>
              <a:lightRig rig="threePt" dir="t"/>
            </a:scene3d>
            <a:sp3d extrusionH="152400">
              <a:extrusionClr>
                <a:srgbClr val="512507"/>
              </a:extrusionClr>
            </a:sp3d>
          </a:bodyPr>
          <a:lstStyle/>
          <a:p>
            <a:r>
              <a:rPr lang="es-ES" b="1" dirty="0" smtClean="0">
                <a:solidFill>
                  <a:srgbClr val="D79B5F"/>
                </a:solidFill>
                <a:effectLst>
                  <a:glow rad="76200">
                    <a:srgbClr val="512507">
                      <a:alpha val="94000"/>
                    </a:srgbClr>
                  </a:glow>
                  <a:outerShdw blurRad="38100" dist="38100" dir="2700000" algn="tl">
                    <a:srgbClr val="000000">
                      <a:alpha val="43137"/>
                    </a:srgbClr>
                  </a:outerShdw>
                </a:effectLst>
                <a:latin typeface="Arial Black" panose="020B0A04020102020204" pitchFamily="34" charset="0"/>
              </a:rPr>
              <a:t>Imagen:</a:t>
            </a:r>
            <a:endParaRPr lang="es-PE" b="1" dirty="0">
              <a:solidFill>
                <a:srgbClr val="D79B5F"/>
              </a:solidFill>
              <a:effectLst>
                <a:glow rad="76200">
                  <a:srgbClr val="512507">
                    <a:alpha val="94000"/>
                  </a:srgbClr>
                </a:glow>
                <a:outerShdw blurRad="38100" dist="38100" dir="2700000" algn="tl">
                  <a:srgbClr val="000000">
                    <a:alpha val="43137"/>
                  </a:srgbClr>
                </a:outerShdw>
              </a:effectLst>
              <a:latin typeface="Arial Black" panose="020B0A04020102020204" pitchFamily="34" charset="0"/>
            </a:endParaRPr>
          </a:p>
        </p:txBody>
      </p:sp>
      <p:sp>
        <p:nvSpPr>
          <p:cNvPr id="5" name="Rectángulo 4">
            <a:hlinkClick r:id="rId3"/>
          </p:cNvPr>
          <p:cNvSpPr/>
          <p:nvPr/>
        </p:nvSpPr>
        <p:spPr>
          <a:xfrm>
            <a:off x="2352767" y="5985514"/>
            <a:ext cx="9350644" cy="670696"/>
          </a:xfrm>
          <a:prstGeom prst="rect">
            <a:avLst/>
          </a:prstGeom>
        </p:spPr>
        <p:txBody>
          <a:bodyPr wrap="square">
            <a:spAutoFit/>
            <a:scene3d>
              <a:camera prst="obliqueBottomLeft"/>
              <a:lightRig rig="threePt" dir="t"/>
            </a:scene3d>
            <a:sp3d extrusionH="152400">
              <a:extrusionClr>
                <a:srgbClr val="512507"/>
              </a:extrusionClr>
            </a:sp3d>
          </a:bodyPr>
          <a:lstStyle/>
          <a:p>
            <a:r>
              <a:rPr lang="es-PE" b="1" dirty="0">
                <a:solidFill>
                  <a:srgbClr val="D79B5F"/>
                </a:solidFill>
                <a:effectLst>
                  <a:glow rad="76200">
                    <a:srgbClr val="512507">
                      <a:alpha val="94000"/>
                    </a:srgbClr>
                  </a:glow>
                  <a:outerShdw blurRad="38100" dist="38100" dir="2700000" algn="tl">
                    <a:srgbClr val="000000">
                      <a:alpha val="43137"/>
                    </a:srgbClr>
                  </a:outerShdw>
                </a:effectLst>
                <a:latin typeface="Arial Black" panose="020B0A04020102020204" pitchFamily="34" charset="0"/>
              </a:rPr>
              <a:t>http://www.latercera.com/noticia/tendencias/2014/08/659-591178-9-revisa-imagenes-de-las-perseidas-la-lluvia-de-meteoritos.shtml</a:t>
            </a:r>
          </a:p>
        </p:txBody>
      </p:sp>
    </p:spTree>
    <p:extLst>
      <p:ext uri="{BB962C8B-B14F-4D97-AF65-F5344CB8AC3E}">
        <p14:creationId xmlns:p14="http://schemas.microsoft.com/office/powerpoint/2010/main" val="25429545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439118" y="4369080"/>
            <a:ext cx="11313763" cy="1384995"/>
          </a:xfrm>
          <a:prstGeom prst="rect">
            <a:avLst/>
          </a:prstGeom>
        </p:spPr>
        <p:txBody>
          <a:bodyPr wrap="square">
            <a:spAutoFit/>
            <a:scene3d>
              <a:camera prst="obliqueBottomLeft"/>
              <a:lightRig rig="threePt" dir="t"/>
            </a:scene3d>
            <a:sp3d extrusionH="152400">
              <a:extrusionClr>
                <a:srgbClr val="0F273D"/>
              </a:extrusionClr>
            </a:sp3d>
          </a:bodyPr>
          <a:lstStyle/>
          <a:p>
            <a:pPr algn="ctr"/>
            <a:r>
              <a:rPr lang="es-PE" sz="2800" b="1" dirty="0" smtClean="0">
                <a:solidFill>
                  <a:srgbClr val="71D0FF"/>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Las Perseidas o Lágrimas de San Lorenzo, proceden </a:t>
            </a:r>
            <a:r>
              <a:rPr lang="es-PE" sz="2800" b="1" dirty="0">
                <a:solidFill>
                  <a:srgbClr val="71D0FF"/>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del cometa Swift-</a:t>
            </a:r>
            <a:r>
              <a:rPr lang="es-PE" sz="2800" b="1" dirty="0" err="1">
                <a:solidFill>
                  <a:srgbClr val="71D0FF"/>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Tuttle</a:t>
            </a:r>
            <a:r>
              <a:rPr lang="es-PE" sz="2800" b="1" dirty="0">
                <a:solidFill>
                  <a:srgbClr val="71D0FF"/>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 descubierto por Lewis Swift y </a:t>
            </a:r>
            <a:r>
              <a:rPr lang="es-PE" sz="2800" b="1" dirty="0" err="1">
                <a:solidFill>
                  <a:srgbClr val="71D0FF"/>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Horace</a:t>
            </a:r>
            <a:r>
              <a:rPr lang="es-PE" sz="2800" b="1" dirty="0">
                <a:solidFill>
                  <a:srgbClr val="71D0FF"/>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 </a:t>
            </a:r>
            <a:r>
              <a:rPr lang="es-PE" sz="2800" b="1" dirty="0" err="1">
                <a:solidFill>
                  <a:srgbClr val="71D0FF"/>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Parnell</a:t>
            </a:r>
            <a:r>
              <a:rPr lang="es-PE" sz="2800" b="1" dirty="0">
                <a:solidFill>
                  <a:srgbClr val="71D0FF"/>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 </a:t>
            </a:r>
            <a:r>
              <a:rPr lang="es-PE" sz="2800" b="1" dirty="0" err="1">
                <a:solidFill>
                  <a:srgbClr val="71D0FF"/>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Tuttle</a:t>
            </a:r>
            <a:r>
              <a:rPr lang="es-PE" sz="2800" b="1" dirty="0">
                <a:solidFill>
                  <a:srgbClr val="71D0FF"/>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 el 19 de julio de 1862.</a:t>
            </a:r>
            <a:endParaRPr lang="es-PE" sz="2800" b="1" dirty="0">
              <a:solidFill>
                <a:srgbClr val="71D0FF"/>
              </a:solidFill>
              <a:effectLst>
                <a:glow rad="76200">
                  <a:srgbClr val="0F273D">
                    <a:alpha val="94000"/>
                  </a:srgbClr>
                </a:glow>
                <a:outerShdw blurRad="38100" dist="38100" dir="2700000" algn="tl">
                  <a:srgbClr val="000000">
                    <a:alpha val="43137"/>
                  </a:srgbClr>
                </a:outerShdw>
              </a:effectLst>
              <a:latin typeface="Arial Black" panose="020B0A04020102020204" pitchFamily="34" charset="0"/>
            </a:endParaRPr>
          </a:p>
        </p:txBody>
      </p:sp>
      <p:sp>
        <p:nvSpPr>
          <p:cNvPr id="4" name="CuadroTexto 3"/>
          <p:cNvSpPr txBox="1"/>
          <p:nvPr/>
        </p:nvSpPr>
        <p:spPr>
          <a:xfrm>
            <a:off x="872667" y="5942811"/>
            <a:ext cx="1222187" cy="369332"/>
          </a:xfrm>
          <a:prstGeom prst="rect">
            <a:avLst/>
          </a:prstGeom>
          <a:noFill/>
        </p:spPr>
        <p:txBody>
          <a:bodyPr wrap="square" rtlCol="0">
            <a:spAutoFit/>
            <a:scene3d>
              <a:camera prst="obliqueBottomLeft"/>
              <a:lightRig rig="threePt" dir="t"/>
            </a:scene3d>
            <a:sp3d extrusionH="50800"/>
          </a:bodyPr>
          <a:lstStyle/>
          <a:p>
            <a:r>
              <a:rPr lang="es-ES" b="1" dirty="0" smtClean="0">
                <a:solidFill>
                  <a:schemeClr val="bg1"/>
                </a:solidFill>
                <a:effectLst>
                  <a:outerShdw blurRad="38100" dist="38100" dir="2700000" algn="tl">
                    <a:srgbClr val="000000">
                      <a:alpha val="43137"/>
                    </a:srgbClr>
                  </a:outerShdw>
                </a:effectLst>
                <a:latin typeface="Arial Black" panose="020B0A04020102020204" pitchFamily="34" charset="0"/>
              </a:rPr>
              <a:t>Imagen:</a:t>
            </a:r>
            <a:endParaRPr lang="es-PE"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
        <p:nvSpPr>
          <p:cNvPr id="5" name="Rectángulo 4">
            <a:hlinkClick r:id="rId3"/>
          </p:cNvPr>
          <p:cNvSpPr/>
          <p:nvPr/>
        </p:nvSpPr>
        <p:spPr>
          <a:xfrm>
            <a:off x="1993711" y="5942811"/>
            <a:ext cx="9438468" cy="646331"/>
          </a:xfrm>
          <a:prstGeom prst="rect">
            <a:avLst/>
          </a:prstGeom>
        </p:spPr>
        <p:txBody>
          <a:bodyPr wrap="square">
            <a:spAutoFit/>
            <a:scene3d>
              <a:camera prst="obliqueBottomLeft"/>
              <a:lightRig rig="threePt" dir="t"/>
            </a:scene3d>
            <a:sp3d extrusionH="50800"/>
          </a:bodyPr>
          <a:lstStyle/>
          <a:p>
            <a:r>
              <a:rPr lang="es-PE" b="1" dirty="0">
                <a:solidFill>
                  <a:schemeClr val="bg1"/>
                </a:solidFill>
                <a:effectLst>
                  <a:glow>
                    <a:schemeClr val="bg1"/>
                  </a:glow>
                  <a:outerShdw blurRad="38100" dist="38100" dir="2700000" algn="tl">
                    <a:srgbClr val="000000">
                      <a:alpha val="43137"/>
                    </a:srgbClr>
                  </a:outerShdw>
                </a:effectLst>
                <a:latin typeface="Arial Black" panose="020B0A04020102020204" pitchFamily="34" charset="0"/>
              </a:rPr>
              <a:t>http://www.latercera.com/noticia/tendencias/2014/08/659-591178-9-revisa-imagenes-de-las-perseidas-la-lluvia-de-meteoritos.shtml</a:t>
            </a:r>
          </a:p>
        </p:txBody>
      </p:sp>
    </p:spTree>
    <p:extLst>
      <p:ext uri="{BB962C8B-B14F-4D97-AF65-F5344CB8AC3E}">
        <p14:creationId xmlns:p14="http://schemas.microsoft.com/office/powerpoint/2010/main" val="13976304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6" y="0"/>
            <a:ext cx="12158227" cy="6858000"/>
          </a:xfrm>
          <a:prstGeom prst="rect">
            <a:avLst/>
          </a:prstGeom>
        </p:spPr>
      </p:pic>
      <p:sp>
        <p:nvSpPr>
          <p:cNvPr id="2" name="Rectángulo 1"/>
          <p:cNvSpPr/>
          <p:nvPr/>
        </p:nvSpPr>
        <p:spPr>
          <a:xfrm>
            <a:off x="539856" y="4413227"/>
            <a:ext cx="11112285" cy="1384995"/>
          </a:xfrm>
          <a:prstGeom prst="rect">
            <a:avLst/>
          </a:prstGeom>
        </p:spPr>
        <p:txBody>
          <a:bodyPr wrap="square">
            <a:spAutoFit/>
            <a:scene3d>
              <a:camera prst="obliqueBottomLeft"/>
              <a:lightRig rig="threePt" dir="t"/>
            </a:scene3d>
            <a:sp3d extrusionH="152400">
              <a:extrusionClr>
                <a:srgbClr val="003048"/>
              </a:extrusionClr>
            </a:sp3d>
          </a:bodyPr>
          <a:lstStyle/>
          <a:p>
            <a:pPr algn="ctr"/>
            <a:r>
              <a:rPr lang="es-PE" sz="2800" b="1" dirty="0" smtClean="0">
                <a:solidFill>
                  <a:srgbClr val="71D0FF"/>
                </a:solidFill>
                <a:effectLst>
                  <a:glow rad="76200">
                    <a:srgbClr val="003048">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El </a:t>
            </a:r>
            <a:r>
              <a:rPr lang="es-PE" sz="2800" b="1" dirty="0" smtClean="0">
                <a:solidFill>
                  <a:srgbClr val="71D0FF"/>
                </a:solidFill>
                <a:effectLst>
                  <a:glow rad="76200">
                    <a:srgbClr val="003048">
                      <a:alpha val="94000"/>
                    </a:srgbClr>
                  </a:glow>
                  <a:outerShdw blurRad="38100" dist="38100" dir="2700000" algn="tl">
                    <a:srgbClr val="000000">
                      <a:alpha val="43137"/>
                    </a:srgbClr>
                  </a:outerShdw>
                </a:effectLst>
                <a:latin typeface="Arial Black" panose="020B0A04020102020204" pitchFamily="34" charset="0"/>
              </a:rPr>
              <a:t>cometa </a:t>
            </a:r>
            <a:r>
              <a:rPr lang="es-PE" sz="2800" b="1" dirty="0">
                <a:solidFill>
                  <a:srgbClr val="71D0FF"/>
                </a:solidFill>
                <a:effectLst>
                  <a:glow rad="76200">
                    <a:srgbClr val="003048">
                      <a:alpha val="94000"/>
                    </a:srgbClr>
                  </a:glow>
                  <a:outerShdw blurRad="38100" dist="38100" dir="2700000" algn="tl">
                    <a:srgbClr val="000000">
                      <a:alpha val="43137"/>
                    </a:srgbClr>
                  </a:outerShdw>
                </a:effectLst>
                <a:latin typeface="Arial Black" panose="020B0A04020102020204" pitchFamily="34" charset="0"/>
              </a:rPr>
              <a:t>Swift-</a:t>
            </a:r>
            <a:r>
              <a:rPr lang="es-PE" sz="2800" b="1" dirty="0" err="1">
                <a:solidFill>
                  <a:srgbClr val="71D0FF"/>
                </a:solidFill>
                <a:effectLst>
                  <a:glow rad="76200">
                    <a:srgbClr val="003048">
                      <a:alpha val="94000"/>
                    </a:srgbClr>
                  </a:glow>
                  <a:outerShdw blurRad="38100" dist="38100" dir="2700000" algn="tl">
                    <a:srgbClr val="000000">
                      <a:alpha val="43137"/>
                    </a:srgbClr>
                  </a:outerShdw>
                </a:effectLst>
                <a:latin typeface="Arial Black" panose="020B0A04020102020204" pitchFamily="34" charset="0"/>
              </a:rPr>
              <a:t>Tuttle</a:t>
            </a:r>
            <a:r>
              <a:rPr lang="es-PE" sz="2800" b="1" dirty="0" smtClean="0">
                <a:solidFill>
                  <a:srgbClr val="71D0FF"/>
                </a:solidFill>
                <a:effectLst>
                  <a:glow rad="76200">
                    <a:srgbClr val="003048">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 tiene </a:t>
            </a:r>
            <a:r>
              <a:rPr lang="es-PE" sz="2800" b="1" dirty="0">
                <a:solidFill>
                  <a:srgbClr val="71D0FF"/>
                </a:solidFill>
                <a:effectLst>
                  <a:glow rad="76200">
                    <a:srgbClr val="003048">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un diámetro de 9,7 kilómetros, su órbita alrededor del Sol tiene un período de 135 años. Su última aparición tuvo lugar en 1992. </a:t>
            </a:r>
            <a:endParaRPr lang="es-PE" sz="2800" b="1" dirty="0">
              <a:solidFill>
                <a:srgbClr val="71D0FF"/>
              </a:solidFill>
              <a:effectLst>
                <a:glow rad="76200">
                  <a:srgbClr val="003048">
                    <a:alpha val="94000"/>
                  </a:srgbClr>
                </a:glow>
                <a:outerShdw blurRad="38100" dist="38100" dir="2700000" algn="tl">
                  <a:srgbClr val="000000">
                    <a:alpha val="43137"/>
                  </a:srgbClr>
                </a:outerShdw>
              </a:effectLst>
              <a:latin typeface="Arial Black" panose="020B0A04020102020204" pitchFamily="34" charset="0"/>
            </a:endParaRPr>
          </a:p>
        </p:txBody>
      </p:sp>
      <p:sp>
        <p:nvSpPr>
          <p:cNvPr id="4" name="CuadroTexto 3"/>
          <p:cNvSpPr txBox="1"/>
          <p:nvPr/>
        </p:nvSpPr>
        <p:spPr>
          <a:xfrm>
            <a:off x="1334339" y="5976829"/>
            <a:ext cx="1222187" cy="369332"/>
          </a:xfrm>
          <a:prstGeom prst="rect">
            <a:avLst/>
          </a:prstGeom>
          <a:noFill/>
        </p:spPr>
        <p:txBody>
          <a:bodyPr wrap="square" rtlCol="0">
            <a:spAutoFit/>
            <a:scene3d>
              <a:camera prst="obliqueBottomLeft"/>
              <a:lightRig rig="threePt" dir="t"/>
            </a:scene3d>
            <a:sp3d extrusionH="127000">
              <a:extrusionClr>
                <a:srgbClr val="525B6C"/>
              </a:extrusionClr>
            </a:sp3d>
          </a:bodyPr>
          <a:lstStyle/>
          <a:p>
            <a:r>
              <a:rPr lang="es-ES" b="1" dirty="0" smtClean="0">
                <a:solidFill>
                  <a:srgbClr val="D7CBCC"/>
                </a:solidFill>
                <a:effectLst>
                  <a:glow rad="76200">
                    <a:srgbClr val="525B6C">
                      <a:alpha val="94000"/>
                    </a:srgbClr>
                  </a:glow>
                  <a:outerShdw blurRad="38100" dist="38100" dir="2700000" algn="tl">
                    <a:srgbClr val="000000">
                      <a:alpha val="43137"/>
                    </a:srgbClr>
                  </a:outerShdw>
                </a:effectLst>
                <a:latin typeface="Arial Black" panose="020B0A04020102020204" pitchFamily="34" charset="0"/>
              </a:rPr>
              <a:t>Imagen:</a:t>
            </a:r>
            <a:endParaRPr lang="es-PE" b="1" dirty="0">
              <a:solidFill>
                <a:srgbClr val="D7CBCC"/>
              </a:solidFill>
              <a:effectLst>
                <a:glow rad="76200">
                  <a:srgbClr val="525B6C">
                    <a:alpha val="94000"/>
                  </a:srgbClr>
                </a:glow>
                <a:outerShdw blurRad="38100" dist="38100" dir="2700000" algn="tl">
                  <a:srgbClr val="000000">
                    <a:alpha val="43137"/>
                  </a:srgbClr>
                </a:outerShdw>
              </a:effectLst>
              <a:latin typeface="Arial Black" panose="020B0A04020102020204" pitchFamily="34" charset="0"/>
            </a:endParaRPr>
          </a:p>
        </p:txBody>
      </p:sp>
      <p:sp>
        <p:nvSpPr>
          <p:cNvPr id="5" name="Rectángulo 4">
            <a:hlinkClick r:id="rId3"/>
          </p:cNvPr>
          <p:cNvSpPr/>
          <p:nvPr/>
        </p:nvSpPr>
        <p:spPr>
          <a:xfrm>
            <a:off x="2432539" y="5989009"/>
            <a:ext cx="9113698" cy="646268"/>
          </a:xfrm>
          <a:prstGeom prst="rect">
            <a:avLst/>
          </a:prstGeom>
        </p:spPr>
        <p:txBody>
          <a:bodyPr wrap="square">
            <a:spAutoFit/>
            <a:scene3d>
              <a:camera prst="obliqueBottomLeft"/>
              <a:lightRig rig="threePt" dir="t"/>
            </a:scene3d>
            <a:sp3d extrusionH="127000">
              <a:extrusionClr>
                <a:srgbClr val="525B6C"/>
              </a:extrusionClr>
            </a:sp3d>
          </a:bodyPr>
          <a:lstStyle/>
          <a:p>
            <a:r>
              <a:rPr lang="es-PE" b="1" dirty="0">
                <a:solidFill>
                  <a:srgbClr val="D7CBCC"/>
                </a:solidFill>
                <a:effectLst>
                  <a:glow rad="76200">
                    <a:srgbClr val="525B6C">
                      <a:alpha val="94000"/>
                    </a:srgbClr>
                  </a:glow>
                  <a:outerShdw blurRad="38100" dist="38100" dir="2700000" algn="tl">
                    <a:srgbClr val="000000">
                      <a:alpha val="43137"/>
                    </a:srgbClr>
                  </a:outerShdw>
                </a:effectLst>
                <a:latin typeface="Arial Black" panose="020B0A04020102020204" pitchFamily="34" charset="0"/>
              </a:rPr>
              <a:t>http://www.lagranepoca.com/archivo/32795-lluvia-meteoros-perseidas-2014-donde-cuando-mirar-al-cielo.html</a:t>
            </a:r>
          </a:p>
        </p:txBody>
      </p:sp>
    </p:spTree>
    <p:extLst>
      <p:ext uri="{BB962C8B-B14F-4D97-AF65-F5344CB8AC3E}">
        <p14:creationId xmlns:p14="http://schemas.microsoft.com/office/powerpoint/2010/main" val="2427237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46867" y="294467"/>
            <a:ext cx="11298265" cy="1815882"/>
          </a:xfrm>
          <a:prstGeom prst="rect">
            <a:avLst/>
          </a:prstGeom>
          <a:noFill/>
        </p:spPr>
        <p:txBody>
          <a:bodyPr wrap="square" rtlCol="0">
            <a:spAutoFit/>
            <a:scene3d>
              <a:camera prst="obliqueBottomLeft"/>
              <a:lightRig rig="threePt" dir="t"/>
            </a:scene3d>
            <a:sp3d extrusionH="152400">
              <a:extrusionClr>
                <a:srgbClr val="581A04"/>
              </a:extrusionClr>
            </a:sp3d>
          </a:bodyPr>
          <a:lstStyle/>
          <a:p>
            <a:pPr algn="ctr"/>
            <a:r>
              <a:rPr lang="es-ES" sz="2800" b="1" dirty="0" smtClean="0">
                <a:solidFill>
                  <a:srgbClr val="FDD36B"/>
                </a:solidFill>
                <a:effectLst>
                  <a:glow rad="76200">
                    <a:srgbClr val="581A04">
                      <a:alpha val="94000"/>
                    </a:srgbClr>
                  </a:glow>
                  <a:outerShdw blurRad="38100" dist="38100" dir="2700000" algn="tl">
                    <a:srgbClr val="000000">
                      <a:alpha val="43137"/>
                    </a:srgbClr>
                  </a:outerShdw>
                </a:effectLst>
                <a:latin typeface="Arial Black" panose="020B0A04020102020204" pitchFamily="34" charset="0"/>
              </a:rPr>
              <a:t>2.- Eclipse solar parcial por acontecer el 13 de setiembre del 2015, </a:t>
            </a:r>
            <a:r>
              <a:rPr lang="es-PE" sz="2800" b="1" dirty="0">
                <a:solidFill>
                  <a:srgbClr val="FDD36B"/>
                </a:solidFill>
                <a:effectLst>
                  <a:glow rad="76200">
                    <a:srgbClr val="581A04">
                      <a:alpha val="94000"/>
                    </a:srgbClr>
                  </a:glow>
                  <a:outerShdw blurRad="38100" dist="38100" dir="2700000" algn="tl">
                    <a:srgbClr val="000000">
                      <a:alpha val="43137"/>
                    </a:srgbClr>
                  </a:outerShdw>
                </a:effectLst>
                <a:latin typeface="Arial Black" panose="020B0A04020102020204" pitchFamily="34" charset="0"/>
              </a:rPr>
              <a:t>que será visible desde el extremo </a:t>
            </a:r>
            <a:r>
              <a:rPr lang="es-PE" sz="2800" b="1" dirty="0" smtClean="0">
                <a:solidFill>
                  <a:srgbClr val="FDD36B"/>
                </a:solidFill>
                <a:effectLst>
                  <a:glow rad="76200">
                    <a:srgbClr val="581A04">
                      <a:alpha val="94000"/>
                    </a:srgbClr>
                  </a:glow>
                  <a:outerShdw blurRad="38100" dist="38100" dir="2700000" algn="tl">
                    <a:srgbClr val="000000">
                      <a:alpha val="43137"/>
                    </a:srgbClr>
                  </a:outerShdw>
                </a:effectLst>
                <a:latin typeface="Arial Black" panose="020B0A04020102020204" pitchFamily="34" charset="0"/>
              </a:rPr>
              <a:t>meridional </a:t>
            </a:r>
            <a:r>
              <a:rPr lang="es-PE" sz="2800" b="1" dirty="0">
                <a:solidFill>
                  <a:srgbClr val="FDD36B"/>
                </a:solidFill>
                <a:effectLst>
                  <a:glow rad="76200">
                    <a:srgbClr val="581A04">
                      <a:alpha val="94000"/>
                    </a:srgbClr>
                  </a:glow>
                  <a:outerShdw blurRad="38100" dist="38100" dir="2700000" algn="tl">
                    <a:srgbClr val="000000">
                      <a:alpha val="43137"/>
                    </a:srgbClr>
                  </a:outerShdw>
                </a:effectLst>
                <a:latin typeface="Arial Black" panose="020B0A04020102020204" pitchFamily="34" charset="0"/>
              </a:rPr>
              <a:t>de África, el sur del océano Índico y parte de la Antártida</a:t>
            </a:r>
            <a:r>
              <a:rPr lang="es-ES" sz="2800" b="1" dirty="0" smtClean="0">
                <a:solidFill>
                  <a:srgbClr val="FDD36B"/>
                </a:solidFill>
                <a:effectLst>
                  <a:glow rad="76200">
                    <a:srgbClr val="581A04">
                      <a:alpha val="94000"/>
                    </a:srgbClr>
                  </a:glow>
                  <a:outerShdw blurRad="38100" dist="38100" dir="2700000" algn="tl">
                    <a:srgbClr val="000000">
                      <a:alpha val="43137"/>
                    </a:srgbClr>
                  </a:outerShdw>
                </a:effectLst>
                <a:latin typeface="Arial Black" panose="020B0A04020102020204" pitchFamily="34" charset="0"/>
              </a:rPr>
              <a:t>  </a:t>
            </a:r>
            <a:endParaRPr lang="es-PE" sz="2800" b="1" dirty="0">
              <a:solidFill>
                <a:srgbClr val="FDD36B"/>
              </a:solidFill>
              <a:effectLst>
                <a:glow rad="76200">
                  <a:srgbClr val="581A04">
                    <a:alpha val="94000"/>
                  </a:srgbClr>
                </a:glow>
                <a:outerShdw blurRad="38100" dist="38100" dir="2700000" algn="tl">
                  <a:srgbClr val="000000">
                    <a:alpha val="43137"/>
                  </a:srgbClr>
                </a:outerShdw>
              </a:effectLst>
              <a:latin typeface="Arial Black" panose="020B0A04020102020204" pitchFamily="34" charset="0"/>
            </a:endParaRPr>
          </a:p>
        </p:txBody>
      </p:sp>
      <p:sp>
        <p:nvSpPr>
          <p:cNvPr id="3" name="CuadroTexto 2"/>
          <p:cNvSpPr txBox="1"/>
          <p:nvPr/>
        </p:nvSpPr>
        <p:spPr>
          <a:xfrm>
            <a:off x="1069383" y="6059836"/>
            <a:ext cx="1250196" cy="369332"/>
          </a:xfrm>
          <a:prstGeom prst="rect">
            <a:avLst/>
          </a:prstGeom>
          <a:noFill/>
        </p:spPr>
        <p:txBody>
          <a:bodyPr wrap="square" rtlCol="0">
            <a:spAutoFit/>
            <a:scene3d>
              <a:camera prst="obliqueBottomLeft"/>
              <a:lightRig rig="threePt" dir="t"/>
            </a:scene3d>
            <a:sp3d extrusionH="152400">
              <a:extrusionClr>
                <a:srgbClr val="581A04"/>
              </a:extrusionClr>
            </a:sp3d>
          </a:bodyPr>
          <a:lstStyle/>
          <a:p>
            <a:r>
              <a:rPr lang="es-ES" b="1" dirty="0" smtClean="0">
                <a:solidFill>
                  <a:srgbClr val="FDD36B"/>
                </a:solidFill>
                <a:effectLst>
                  <a:glow rad="76200">
                    <a:srgbClr val="581A04">
                      <a:alpha val="94000"/>
                    </a:srgbClr>
                  </a:glow>
                  <a:outerShdw blurRad="38100" dist="38100" dir="2700000" algn="tl">
                    <a:srgbClr val="000000">
                      <a:alpha val="43137"/>
                    </a:srgbClr>
                  </a:outerShdw>
                </a:effectLst>
                <a:latin typeface="Arial Black" panose="020B0A04020102020204" pitchFamily="34" charset="0"/>
              </a:rPr>
              <a:t>Fuente:</a:t>
            </a:r>
            <a:endParaRPr lang="es-PE" b="1" dirty="0">
              <a:solidFill>
                <a:srgbClr val="FDD36B"/>
              </a:solidFill>
              <a:effectLst>
                <a:glow rad="76200">
                  <a:srgbClr val="581A04">
                    <a:alpha val="94000"/>
                  </a:srgbClr>
                </a:glow>
                <a:outerShdw blurRad="38100" dist="38100" dir="2700000" algn="tl">
                  <a:srgbClr val="000000">
                    <a:alpha val="43137"/>
                  </a:srgbClr>
                </a:outerShdw>
              </a:effectLst>
              <a:latin typeface="Arial Black" panose="020B0A04020102020204" pitchFamily="34" charset="0"/>
            </a:endParaRPr>
          </a:p>
        </p:txBody>
      </p:sp>
      <p:sp>
        <p:nvSpPr>
          <p:cNvPr id="5" name="Rectángulo 4">
            <a:hlinkClick r:id="rId3"/>
          </p:cNvPr>
          <p:cNvSpPr/>
          <p:nvPr/>
        </p:nvSpPr>
        <p:spPr>
          <a:xfrm>
            <a:off x="2164596" y="6059836"/>
            <a:ext cx="9319648" cy="646331"/>
          </a:xfrm>
          <a:prstGeom prst="rect">
            <a:avLst/>
          </a:prstGeom>
        </p:spPr>
        <p:txBody>
          <a:bodyPr wrap="square">
            <a:spAutoFit/>
            <a:scene3d>
              <a:camera prst="obliqueBottomLeft"/>
              <a:lightRig rig="threePt" dir="t"/>
            </a:scene3d>
            <a:sp3d extrusionH="152400">
              <a:extrusionClr>
                <a:srgbClr val="581A04"/>
              </a:extrusionClr>
            </a:sp3d>
          </a:bodyPr>
          <a:lstStyle/>
          <a:p>
            <a:r>
              <a:rPr lang="es-PE" b="1" dirty="0">
                <a:solidFill>
                  <a:srgbClr val="FDD36B"/>
                </a:solidFill>
                <a:effectLst>
                  <a:glow rad="76200">
                    <a:srgbClr val="581A04">
                      <a:alpha val="94000"/>
                    </a:srgbClr>
                  </a:glow>
                  <a:outerShdw blurRad="38100" dist="38100" dir="2700000" algn="tl">
                    <a:srgbClr val="000000">
                      <a:alpha val="43137"/>
                    </a:srgbClr>
                  </a:outerShdw>
                </a:effectLst>
                <a:latin typeface="Arial Black" panose="020B0A04020102020204" pitchFamily="34" charset="0"/>
              </a:rPr>
              <a:t>http://curiosidades.batanga.com/7560/todos-los-eclipses-que-podras-ver-en-el-2015</a:t>
            </a:r>
          </a:p>
        </p:txBody>
      </p:sp>
    </p:spTree>
    <p:extLst>
      <p:ext uri="{BB962C8B-B14F-4D97-AF65-F5344CB8AC3E}">
        <p14:creationId xmlns:p14="http://schemas.microsoft.com/office/powerpoint/2010/main" val="4109383646"/>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92624" y="247973"/>
            <a:ext cx="11406751" cy="954107"/>
          </a:xfrm>
          <a:prstGeom prst="rect">
            <a:avLst/>
          </a:prstGeom>
          <a:noFill/>
        </p:spPr>
        <p:txBody>
          <a:bodyPr wrap="square" rtlCol="0">
            <a:spAutoFit/>
            <a:scene3d>
              <a:camera prst="obliqueBottomLeft"/>
              <a:lightRig rig="threePt" dir="t"/>
            </a:scene3d>
            <a:sp3d extrusionH="152400">
              <a:extrusionClr>
                <a:srgbClr val="632D09"/>
              </a:extrusionClr>
            </a:sp3d>
          </a:bodyPr>
          <a:lstStyle/>
          <a:p>
            <a:pPr algn="ctr"/>
            <a:r>
              <a:rPr lang="es-ES" sz="2800" b="1" dirty="0" smtClean="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rPr>
              <a:t>3.- Último eclipse total de Luna Roja, por ocurrir el 28 de Setiembre del 2015</a:t>
            </a:r>
            <a:endParaRPr lang="es-PE" sz="2800" b="1" dirty="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endParaRPr>
          </a:p>
        </p:txBody>
      </p:sp>
      <p:sp>
        <p:nvSpPr>
          <p:cNvPr id="4" name="CuadroTexto 3"/>
          <p:cNvSpPr txBox="1"/>
          <p:nvPr/>
        </p:nvSpPr>
        <p:spPr>
          <a:xfrm>
            <a:off x="883402" y="6090831"/>
            <a:ext cx="1250196" cy="369332"/>
          </a:xfrm>
          <a:prstGeom prst="rect">
            <a:avLst/>
          </a:prstGeom>
          <a:noFill/>
        </p:spPr>
        <p:txBody>
          <a:bodyPr wrap="square" rtlCol="0">
            <a:spAutoFit/>
            <a:scene3d>
              <a:camera prst="obliqueBottomLeft"/>
              <a:lightRig rig="threePt" dir="t"/>
            </a:scene3d>
            <a:sp3d extrusionH="152400">
              <a:extrusionClr>
                <a:srgbClr val="672F09"/>
              </a:extrusionClr>
            </a:sp3d>
          </a:bodyPr>
          <a:lstStyle/>
          <a:p>
            <a:r>
              <a:rPr lang="es-ES" b="1" dirty="0" smtClean="0">
                <a:solidFill>
                  <a:srgbClr val="FDD36B"/>
                </a:solidFill>
                <a:effectLst>
                  <a:glow rad="76200">
                    <a:srgbClr val="672F09">
                      <a:alpha val="94000"/>
                    </a:srgbClr>
                  </a:glow>
                  <a:outerShdw blurRad="38100" dist="38100" dir="2700000" algn="tl">
                    <a:srgbClr val="000000">
                      <a:alpha val="43137"/>
                    </a:srgbClr>
                  </a:outerShdw>
                </a:effectLst>
                <a:latin typeface="Arial Black" panose="020B0A04020102020204" pitchFamily="34" charset="0"/>
              </a:rPr>
              <a:t>Fuente:</a:t>
            </a:r>
            <a:endParaRPr lang="es-PE" b="1" dirty="0">
              <a:solidFill>
                <a:srgbClr val="FDD36B"/>
              </a:solidFill>
              <a:effectLst>
                <a:glow rad="76200">
                  <a:srgbClr val="672F09">
                    <a:alpha val="94000"/>
                  </a:srgbClr>
                </a:glow>
                <a:outerShdw blurRad="38100" dist="38100" dir="2700000" algn="tl">
                  <a:srgbClr val="000000">
                    <a:alpha val="43137"/>
                  </a:srgbClr>
                </a:outerShdw>
              </a:effectLst>
              <a:latin typeface="Arial Black" panose="020B0A04020102020204" pitchFamily="34" charset="0"/>
            </a:endParaRPr>
          </a:p>
        </p:txBody>
      </p:sp>
      <p:sp>
        <p:nvSpPr>
          <p:cNvPr id="5" name="Rectángulo 4">
            <a:hlinkClick r:id="rId3"/>
          </p:cNvPr>
          <p:cNvSpPr/>
          <p:nvPr/>
        </p:nvSpPr>
        <p:spPr>
          <a:xfrm>
            <a:off x="1916623" y="6090831"/>
            <a:ext cx="9676109" cy="646331"/>
          </a:xfrm>
          <a:prstGeom prst="rect">
            <a:avLst/>
          </a:prstGeom>
        </p:spPr>
        <p:txBody>
          <a:bodyPr wrap="square">
            <a:spAutoFit/>
            <a:scene3d>
              <a:camera prst="obliqueBottomLeft"/>
              <a:lightRig rig="threePt" dir="t"/>
            </a:scene3d>
            <a:sp3d extrusionH="152400">
              <a:extrusionClr>
                <a:srgbClr val="672F09"/>
              </a:extrusionClr>
            </a:sp3d>
          </a:bodyPr>
          <a:lstStyle/>
          <a:p>
            <a:r>
              <a:rPr lang="es-PE" b="1" dirty="0">
                <a:solidFill>
                  <a:srgbClr val="FDD36B"/>
                </a:solidFill>
                <a:effectLst>
                  <a:glow rad="76200">
                    <a:srgbClr val="672F09">
                      <a:alpha val="94000"/>
                    </a:srgbClr>
                  </a:glow>
                  <a:outerShdw blurRad="38100" dist="38100" dir="2700000" algn="tl">
                    <a:srgbClr val="000000">
                      <a:alpha val="43137"/>
                    </a:srgbClr>
                  </a:outerShdw>
                </a:effectLst>
                <a:latin typeface="Arial Black" panose="020B0A04020102020204" pitchFamily="34" charset="0"/>
              </a:rPr>
              <a:t>http://www.rpp.com.pe/2015-01-15-seis-eventos-astronomicos-que-se-podra-ver-este-2015-foto_759881_5.html#foto</a:t>
            </a:r>
          </a:p>
        </p:txBody>
      </p:sp>
      <p:sp>
        <p:nvSpPr>
          <p:cNvPr id="6" name="Rectángulo 5"/>
          <p:cNvSpPr/>
          <p:nvPr/>
        </p:nvSpPr>
        <p:spPr>
          <a:xfrm>
            <a:off x="8738458" y="1289510"/>
            <a:ext cx="3280475" cy="1200329"/>
          </a:xfrm>
          <a:prstGeom prst="rect">
            <a:avLst/>
          </a:prstGeom>
        </p:spPr>
        <p:txBody>
          <a:bodyPr wrap="square">
            <a:spAutoFit/>
            <a:scene3d>
              <a:camera prst="obliqueBottomLeft"/>
              <a:lightRig rig="threePt" dir="t"/>
            </a:scene3d>
            <a:sp3d extrusionH="152400">
              <a:extrusionClr>
                <a:srgbClr val="632D09"/>
              </a:extrusionClr>
            </a:sp3d>
          </a:bodyPr>
          <a:lstStyle/>
          <a:p>
            <a:pPr algn="ctr"/>
            <a:r>
              <a:rPr lang="es-PE" sz="2400" b="1" dirty="0" smtClean="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rPr>
              <a:t>Se </a:t>
            </a:r>
            <a:r>
              <a:rPr lang="es-PE" sz="2400" b="1" dirty="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rPr>
              <a:t>verá desde América y oeste de Europa y África</a:t>
            </a:r>
          </a:p>
        </p:txBody>
      </p:sp>
    </p:spTree>
    <p:extLst>
      <p:ext uri="{BB962C8B-B14F-4D97-AF65-F5344CB8AC3E}">
        <p14:creationId xmlns:p14="http://schemas.microsoft.com/office/powerpoint/2010/main" val="2462078278"/>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33954" y="387457"/>
            <a:ext cx="11360256" cy="523220"/>
          </a:xfrm>
          <a:prstGeom prst="rect">
            <a:avLst/>
          </a:prstGeom>
          <a:noFill/>
        </p:spPr>
        <p:txBody>
          <a:bodyPr wrap="square" rtlCol="0">
            <a:spAutoFit/>
            <a:scene3d>
              <a:camera prst="obliqueBottomLeft"/>
              <a:lightRig rig="threePt" dir="t"/>
            </a:scene3d>
            <a:sp3d extrusionH="152400">
              <a:extrusionClr>
                <a:srgbClr val="1D4971"/>
              </a:extrusionClr>
            </a:sp3d>
          </a:bodyPr>
          <a:lstStyle/>
          <a:p>
            <a:pPr algn="ctr"/>
            <a:r>
              <a:rPr lang="es-ES" sz="2800" b="1" dirty="0" smtClean="0">
                <a:solidFill>
                  <a:srgbClr val="81D5FF"/>
                </a:solidFill>
                <a:effectLst>
                  <a:glow rad="76200">
                    <a:srgbClr val="1D4971">
                      <a:alpha val="94000"/>
                    </a:srgbClr>
                  </a:glow>
                  <a:outerShdw blurRad="38100" dist="38100" dir="2700000" algn="tl">
                    <a:srgbClr val="000000">
                      <a:alpha val="43137"/>
                    </a:srgbClr>
                  </a:outerShdw>
                </a:effectLst>
                <a:latin typeface="Arial Black" panose="020B0A04020102020204" pitchFamily="34" charset="0"/>
              </a:rPr>
              <a:t>4.- Lluvia de meteoritos “Las Gemínidas” en Dic. 2015 </a:t>
            </a:r>
            <a:endParaRPr lang="es-PE" sz="2800" b="1" dirty="0">
              <a:solidFill>
                <a:srgbClr val="81D5FF"/>
              </a:solidFill>
              <a:effectLst>
                <a:glow rad="76200">
                  <a:srgbClr val="1D4971">
                    <a:alpha val="94000"/>
                  </a:srgbClr>
                </a:glow>
                <a:outerShdw blurRad="38100" dist="38100" dir="2700000" algn="tl">
                  <a:srgbClr val="000000">
                    <a:alpha val="43137"/>
                  </a:srgbClr>
                </a:outerShdw>
              </a:effectLst>
              <a:latin typeface="Arial Black" panose="020B0A04020102020204" pitchFamily="34" charset="0"/>
            </a:endParaRPr>
          </a:p>
        </p:txBody>
      </p:sp>
      <p:sp>
        <p:nvSpPr>
          <p:cNvPr id="3" name="CuadroTexto 2"/>
          <p:cNvSpPr txBox="1"/>
          <p:nvPr/>
        </p:nvSpPr>
        <p:spPr>
          <a:xfrm>
            <a:off x="415872" y="4846498"/>
            <a:ext cx="11360256" cy="846496"/>
          </a:xfrm>
          <a:prstGeom prst="rect">
            <a:avLst/>
          </a:prstGeom>
          <a:noFill/>
        </p:spPr>
        <p:txBody>
          <a:bodyPr wrap="square" rtlCol="0">
            <a:spAutoFit/>
            <a:scene3d>
              <a:camera prst="obliqueBottomLeft"/>
              <a:lightRig rig="threePt" dir="t"/>
            </a:scene3d>
            <a:sp3d extrusionH="152400">
              <a:extrusionClr>
                <a:srgbClr val="1D4971"/>
              </a:extrusionClr>
            </a:sp3d>
          </a:bodyPr>
          <a:lstStyle/>
          <a:p>
            <a:pPr algn="ctr"/>
            <a:r>
              <a:rPr lang="es-PE" sz="2400" b="1" dirty="0">
                <a:solidFill>
                  <a:srgbClr val="81D5FF"/>
                </a:solidFill>
                <a:effectLst>
                  <a:glow rad="76200">
                    <a:srgbClr val="1D4971">
                      <a:alpha val="94000"/>
                    </a:srgbClr>
                  </a:glow>
                  <a:outerShdw blurRad="38100" dist="38100" dir="2700000" algn="tl">
                    <a:srgbClr val="000000">
                      <a:alpha val="43137"/>
                    </a:srgbClr>
                  </a:outerShdw>
                </a:effectLst>
                <a:latin typeface="Arial Black" panose="020B0A04020102020204" pitchFamily="34" charset="0"/>
              </a:rPr>
              <a:t>Las G</a:t>
            </a:r>
            <a:r>
              <a:rPr lang="es-PE" sz="2400" b="1" dirty="0" smtClean="0">
                <a:solidFill>
                  <a:srgbClr val="81D5FF"/>
                </a:solidFill>
                <a:effectLst>
                  <a:glow rad="76200">
                    <a:srgbClr val="1D4971">
                      <a:alpha val="94000"/>
                    </a:srgbClr>
                  </a:glow>
                  <a:outerShdw blurRad="38100" dist="38100" dir="2700000" algn="tl">
                    <a:srgbClr val="000000">
                      <a:alpha val="43137"/>
                    </a:srgbClr>
                  </a:outerShdw>
                </a:effectLst>
                <a:latin typeface="Arial Black" panose="020B0A04020102020204" pitchFamily="34" charset="0"/>
              </a:rPr>
              <a:t>emínidas </a:t>
            </a:r>
            <a:r>
              <a:rPr lang="es-PE" sz="2400" b="1" dirty="0">
                <a:solidFill>
                  <a:srgbClr val="81D5FF"/>
                </a:solidFill>
                <a:effectLst>
                  <a:glow rad="76200">
                    <a:srgbClr val="1D4971">
                      <a:alpha val="94000"/>
                    </a:srgbClr>
                  </a:glow>
                  <a:outerShdw blurRad="38100" dist="38100" dir="2700000" algn="tl">
                    <a:srgbClr val="000000">
                      <a:alpha val="43137"/>
                    </a:srgbClr>
                  </a:outerShdw>
                </a:effectLst>
                <a:latin typeface="Arial Black" panose="020B0A04020102020204" pitchFamily="34" charset="0"/>
              </a:rPr>
              <a:t>son una lluvia de meteoros de actividad alta procedentes del asteroide (3200) Faetón, descubierto en 1983.</a:t>
            </a:r>
          </a:p>
        </p:txBody>
      </p:sp>
      <p:sp>
        <p:nvSpPr>
          <p:cNvPr id="5" name="CuadroTexto 4"/>
          <p:cNvSpPr txBox="1"/>
          <p:nvPr/>
        </p:nvSpPr>
        <p:spPr>
          <a:xfrm>
            <a:off x="911816" y="6087422"/>
            <a:ext cx="1250196" cy="369332"/>
          </a:xfrm>
          <a:prstGeom prst="rect">
            <a:avLst/>
          </a:prstGeom>
          <a:noFill/>
        </p:spPr>
        <p:txBody>
          <a:bodyPr wrap="square" rtlCol="0">
            <a:spAutoFit/>
            <a:scene3d>
              <a:camera prst="obliqueBottomLeft"/>
              <a:lightRig rig="threePt" dir="t"/>
            </a:scene3d>
            <a:sp3d extrusionH="50800"/>
          </a:bodyPr>
          <a:lstStyle/>
          <a:p>
            <a:r>
              <a:rPr lang="es-ES" b="1" dirty="0" smtClean="0">
                <a:solidFill>
                  <a:schemeClr val="bg1"/>
                </a:solidFill>
                <a:effectLst>
                  <a:outerShdw blurRad="38100" dist="38100" dir="2700000" algn="tl">
                    <a:srgbClr val="000000">
                      <a:alpha val="43137"/>
                    </a:srgbClr>
                  </a:outerShdw>
                </a:effectLst>
                <a:latin typeface="Arial Black" panose="020B0A04020102020204" pitchFamily="34" charset="0"/>
              </a:rPr>
              <a:t>Fuente:</a:t>
            </a:r>
            <a:endParaRPr lang="es-PE"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
        <p:nvSpPr>
          <p:cNvPr id="6" name="Rectángulo 5">
            <a:hlinkClick r:id="rId3"/>
          </p:cNvPr>
          <p:cNvSpPr/>
          <p:nvPr/>
        </p:nvSpPr>
        <p:spPr>
          <a:xfrm>
            <a:off x="1952786" y="6087422"/>
            <a:ext cx="9823342" cy="646331"/>
          </a:xfrm>
          <a:prstGeom prst="rect">
            <a:avLst/>
          </a:prstGeom>
        </p:spPr>
        <p:txBody>
          <a:bodyPr wrap="square">
            <a:spAutoFit/>
            <a:scene3d>
              <a:camera prst="obliqueBottomLeft"/>
              <a:lightRig rig="threePt" dir="t"/>
            </a:scene3d>
            <a:sp3d extrusionH="50800"/>
          </a:bodyPr>
          <a:lstStyle/>
          <a:p>
            <a:r>
              <a:rPr lang="es-PE" b="1" dirty="0">
                <a:solidFill>
                  <a:schemeClr val="bg1"/>
                </a:solidFill>
                <a:effectLst>
                  <a:outerShdw blurRad="38100" dist="38100" dir="2700000" algn="tl">
                    <a:srgbClr val="000000">
                      <a:alpha val="43137"/>
                    </a:srgbClr>
                  </a:outerShdw>
                </a:effectLst>
                <a:latin typeface="Arial Black" panose="020B0A04020102020204" pitchFamily="34" charset="0"/>
              </a:rPr>
              <a:t>http://www.rpp.com.pe/2015-01-15-seis-eventos-astronomicos-que-se-podra-ver-este-2015-foto_759881_6.html#foto</a:t>
            </a:r>
          </a:p>
        </p:txBody>
      </p:sp>
    </p:spTree>
    <p:extLst>
      <p:ext uri="{BB962C8B-B14F-4D97-AF65-F5344CB8AC3E}">
        <p14:creationId xmlns:p14="http://schemas.microsoft.com/office/powerpoint/2010/main" val="835957256"/>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464948" y="325465"/>
            <a:ext cx="11360257" cy="523220"/>
          </a:xfrm>
          <a:prstGeom prst="rect">
            <a:avLst/>
          </a:prstGeom>
        </p:spPr>
        <p:txBody>
          <a:bodyPr wrap="square">
            <a:spAutoFit/>
            <a:scene3d>
              <a:camera prst="obliqueBottomLeft"/>
              <a:lightRig rig="threePt" dir="t"/>
            </a:scene3d>
            <a:sp3d extrusionH="152400">
              <a:extrusionClr>
                <a:srgbClr val="1D4971"/>
              </a:extrusionClr>
            </a:sp3d>
          </a:bodyPr>
          <a:lstStyle/>
          <a:p>
            <a:pPr algn="ctr"/>
            <a:r>
              <a:rPr lang="es-PE" sz="2800" b="1" dirty="0">
                <a:solidFill>
                  <a:srgbClr val="81D5FF"/>
                </a:solidFill>
                <a:effectLst>
                  <a:glow rad="76200">
                    <a:srgbClr val="1D4971">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Arial" panose="020B0604020202020204" pitchFamily="34" charset="0"/>
              </a:rPr>
              <a:t>Los meteoros de esta lluvia tienen un movimiento lento</a:t>
            </a:r>
            <a:endParaRPr lang="es-PE" sz="2800" b="1" dirty="0">
              <a:solidFill>
                <a:srgbClr val="81D5FF"/>
              </a:solidFill>
              <a:effectLst>
                <a:glow rad="76200">
                  <a:srgbClr val="1D4971">
                    <a:alpha val="94000"/>
                  </a:srgbClr>
                </a:glow>
                <a:outerShdw blurRad="38100" dist="38100" dir="2700000" algn="tl">
                  <a:srgbClr val="000000">
                    <a:alpha val="43137"/>
                  </a:srgbClr>
                </a:outerShdw>
              </a:effectLst>
              <a:latin typeface="Arial Black" panose="020B0A04020102020204" pitchFamily="34" charset="0"/>
            </a:endParaRPr>
          </a:p>
        </p:txBody>
      </p:sp>
      <p:sp>
        <p:nvSpPr>
          <p:cNvPr id="4" name="CuadroTexto 3"/>
          <p:cNvSpPr txBox="1"/>
          <p:nvPr/>
        </p:nvSpPr>
        <p:spPr>
          <a:xfrm>
            <a:off x="1128792" y="5916942"/>
            <a:ext cx="1250196" cy="369332"/>
          </a:xfrm>
          <a:prstGeom prst="rect">
            <a:avLst/>
          </a:prstGeom>
          <a:noFill/>
        </p:spPr>
        <p:txBody>
          <a:bodyPr wrap="square" rtlCol="0">
            <a:spAutoFit/>
            <a:scene3d>
              <a:camera prst="obliqueBottomLeft"/>
              <a:lightRig rig="threePt" dir="t"/>
            </a:scene3d>
            <a:sp3d extrusionH="152400">
              <a:extrusionClr>
                <a:srgbClr val="1B1E10"/>
              </a:extrusionClr>
            </a:sp3d>
          </a:bodyPr>
          <a:lstStyle/>
          <a:p>
            <a:r>
              <a:rPr lang="es-ES" b="1" dirty="0" smtClean="0">
                <a:solidFill>
                  <a:srgbClr val="A3B26E"/>
                </a:solidFill>
                <a:effectLst>
                  <a:glow rad="76200">
                    <a:srgbClr val="1B1E10">
                      <a:alpha val="94000"/>
                    </a:srgbClr>
                  </a:glow>
                  <a:outerShdw blurRad="38100" dist="38100" dir="2700000" algn="tl">
                    <a:srgbClr val="000000">
                      <a:alpha val="43137"/>
                    </a:srgbClr>
                  </a:outerShdw>
                </a:effectLst>
                <a:latin typeface="Arial Black" panose="020B0A04020102020204" pitchFamily="34" charset="0"/>
              </a:rPr>
              <a:t>Fuente:</a:t>
            </a:r>
            <a:endParaRPr lang="es-PE" b="1" dirty="0">
              <a:solidFill>
                <a:srgbClr val="A3B26E"/>
              </a:solidFill>
              <a:effectLst>
                <a:glow rad="76200">
                  <a:srgbClr val="1B1E10">
                    <a:alpha val="94000"/>
                  </a:srgbClr>
                </a:glow>
                <a:outerShdw blurRad="38100" dist="38100" dir="2700000" algn="tl">
                  <a:srgbClr val="000000">
                    <a:alpha val="43137"/>
                  </a:srgbClr>
                </a:outerShdw>
              </a:effectLst>
              <a:latin typeface="Arial Black" panose="020B0A04020102020204" pitchFamily="34" charset="0"/>
            </a:endParaRPr>
          </a:p>
        </p:txBody>
      </p:sp>
      <p:sp>
        <p:nvSpPr>
          <p:cNvPr id="5" name="Rectángulo 4">
            <a:hlinkClick r:id="rId3"/>
          </p:cNvPr>
          <p:cNvSpPr/>
          <p:nvPr/>
        </p:nvSpPr>
        <p:spPr>
          <a:xfrm>
            <a:off x="2200758" y="5916942"/>
            <a:ext cx="9469465" cy="646331"/>
          </a:xfrm>
          <a:prstGeom prst="rect">
            <a:avLst/>
          </a:prstGeom>
        </p:spPr>
        <p:txBody>
          <a:bodyPr wrap="square">
            <a:spAutoFit/>
            <a:scene3d>
              <a:camera prst="obliqueBottomLeft"/>
              <a:lightRig rig="threePt" dir="t"/>
            </a:scene3d>
            <a:sp3d extrusionH="152400">
              <a:extrusionClr>
                <a:srgbClr val="1B1E10"/>
              </a:extrusionClr>
            </a:sp3d>
          </a:bodyPr>
          <a:lstStyle/>
          <a:p>
            <a:r>
              <a:rPr lang="es-PE" b="1" dirty="0">
                <a:solidFill>
                  <a:srgbClr val="A3B26E"/>
                </a:solidFill>
                <a:effectLst>
                  <a:glow rad="76200">
                    <a:srgbClr val="1B1E10">
                      <a:alpha val="94000"/>
                    </a:srgbClr>
                  </a:glow>
                  <a:outerShdw blurRad="38100" dist="38100" dir="2700000" algn="tl">
                    <a:srgbClr val="000000">
                      <a:alpha val="43137"/>
                    </a:srgbClr>
                  </a:outerShdw>
                </a:effectLst>
                <a:latin typeface="Arial Black" panose="020B0A04020102020204" pitchFamily="34" charset="0"/>
              </a:rPr>
              <a:t>http://actualidad.rt.com/ciencias/view/149705-tierra-acerca-geminidas-lluvia-meteoros-vistosa</a:t>
            </a:r>
          </a:p>
        </p:txBody>
      </p:sp>
    </p:spTree>
    <p:extLst>
      <p:ext uri="{BB962C8B-B14F-4D97-AF65-F5344CB8AC3E}">
        <p14:creationId xmlns:p14="http://schemas.microsoft.com/office/powerpoint/2010/main" val="2816440249"/>
      </p:ext>
    </p:extLst>
  </p:cSld>
  <p:clrMapOvr>
    <a:masterClrMapping/>
  </p:clrMapOvr>
  <p:transition spd="slow">
    <p:wheel spokes="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446867" y="239080"/>
            <a:ext cx="11298265" cy="1815882"/>
          </a:xfrm>
          <a:prstGeom prst="rect">
            <a:avLst/>
          </a:prstGeom>
          <a:noFill/>
        </p:spPr>
        <p:txBody>
          <a:bodyPr wrap="square" rtlCol="0">
            <a:spAutoFit/>
            <a:scene3d>
              <a:camera prst="obliqueBottomLeft"/>
              <a:lightRig rig="threePt" dir="t"/>
            </a:scene3d>
            <a:sp3d extrusionH="152400">
              <a:extrusionClr>
                <a:srgbClr val="443B36"/>
              </a:extrusionClr>
            </a:sp3d>
          </a:bodyPr>
          <a:lstStyle/>
          <a:p>
            <a:pPr algn="ctr"/>
            <a:r>
              <a:rPr lang="es-ES" sz="2800" b="1" dirty="0" smtClean="0">
                <a:solidFill>
                  <a:srgbClr val="C0B5B0"/>
                </a:solidFill>
                <a:effectLst>
                  <a:glow rad="76200">
                    <a:srgbClr val="443B36">
                      <a:alpha val="94000"/>
                    </a:srgbClr>
                  </a:glow>
                  <a:outerShdw blurRad="38100" dist="38100" dir="2700000" algn="tl">
                    <a:srgbClr val="000000">
                      <a:alpha val="43137"/>
                    </a:srgbClr>
                  </a:outerShdw>
                </a:effectLst>
                <a:latin typeface="Arial Black" panose="020B0A04020102020204" pitchFamily="34" charset="0"/>
              </a:rPr>
              <a:t>Las Gemínidas </a:t>
            </a:r>
            <a:r>
              <a:rPr lang="es-PE" sz="2800" b="1" dirty="0">
                <a:solidFill>
                  <a:srgbClr val="C0B5B0"/>
                </a:solidFill>
                <a:effectLst>
                  <a:glow rad="76200">
                    <a:srgbClr val="443B36">
                      <a:alpha val="94000"/>
                    </a:srgbClr>
                  </a:glow>
                  <a:outerShdw blurRad="38100" dist="38100" dir="2700000" algn="tl">
                    <a:srgbClr val="000000">
                      <a:alpha val="43137"/>
                    </a:srgbClr>
                  </a:outerShdw>
                </a:effectLst>
                <a:latin typeface="Arial Black" panose="020B0A04020102020204" pitchFamily="34" charset="0"/>
              </a:rPr>
              <a:t>pueden ser observados en algunas partes del mundo durante la mayor parte del mes de diciembre usualmente del 7 al 17, con un pico de mayor actividad el día 14 de </a:t>
            </a:r>
            <a:r>
              <a:rPr lang="es-PE" sz="2800" b="1" dirty="0" smtClean="0">
                <a:solidFill>
                  <a:srgbClr val="C0B5B0"/>
                </a:solidFill>
                <a:effectLst>
                  <a:glow rad="76200">
                    <a:srgbClr val="443B36">
                      <a:alpha val="94000"/>
                    </a:srgbClr>
                  </a:glow>
                  <a:outerShdw blurRad="38100" dist="38100" dir="2700000" algn="tl">
                    <a:srgbClr val="000000">
                      <a:alpha val="43137"/>
                    </a:srgbClr>
                  </a:outerShdw>
                </a:effectLst>
                <a:latin typeface="Arial Black" panose="020B0A04020102020204" pitchFamily="34" charset="0"/>
              </a:rPr>
              <a:t>diciembre.</a:t>
            </a:r>
            <a:endParaRPr lang="es-PE" sz="2800" b="1" dirty="0">
              <a:solidFill>
                <a:srgbClr val="C0B5B0"/>
              </a:solidFill>
              <a:effectLst>
                <a:glow rad="76200">
                  <a:srgbClr val="443B36">
                    <a:alpha val="94000"/>
                  </a:srgbClr>
                </a:glow>
                <a:outerShdw blurRad="38100" dist="38100" dir="2700000" algn="tl">
                  <a:srgbClr val="000000">
                    <a:alpha val="43137"/>
                  </a:srgbClr>
                </a:outerShdw>
              </a:effectLst>
              <a:latin typeface="Arial Black" panose="020B0A04020102020204" pitchFamily="34" charset="0"/>
            </a:endParaRPr>
          </a:p>
        </p:txBody>
      </p:sp>
      <p:sp>
        <p:nvSpPr>
          <p:cNvPr id="4" name="CuadroTexto 3"/>
          <p:cNvSpPr txBox="1"/>
          <p:nvPr/>
        </p:nvSpPr>
        <p:spPr>
          <a:xfrm>
            <a:off x="1128792" y="5916942"/>
            <a:ext cx="1250196" cy="369332"/>
          </a:xfrm>
          <a:prstGeom prst="rect">
            <a:avLst/>
          </a:prstGeom>
          <a:noFill/>
        </p:spPr>
        <p:txBody>
          <a:bodyPr wrap="square" rtlCol="0">
            <a:spAutoFit/>
            <a:scene3d>
              <a:camera prst="obliqueBottomLeft"/>
              <a:lightRig rig="threePt" dir="t"/>
            </a:scene3d>
            <a:sp3d extrusionH="50800"/>
          </a:bodyPr>
          <a:lstStyle/>
          <a:p>
            <a:r>
              <a:rPr lang="es-ES" b="1" dirty="0" smtClean="0">
                <a:solidFill>
                  <a:schemeClr val="bg1"/>
                </a:solidFill>
                <a:effectLst>
                  <a:outerShdw blurRad="38100" dist="38100" dir="2700000" algn="tl">
                    <a:srgbClr val="000000">
                      <a:alpha val="43137"/>
                    </a:srgbClr>
                  </a:outerShdw>
                </a:effectLst>
                <a:latin typeface="Arial Black" panose="020B0A04020102020204" pitchFamily="34" charset="0"/>
              </a:rPr>
              <a:t>Fuente:</a:t>
            </a:r>
            <a:endParaRPr lang="es-PE"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
        <p:nvSpPr>
          <p:cNvPr id="5" name="Rectángulo 4">
            <a:hlinkClick r:id="rId3"/>
          </p:cNvPr>
          <p:cNvSpPr/>
          <p:nvPr/>
        </p:nvSpPr>
        <p:spPr>
          <a:xfrm>
            <a:off x="2180095" y="5925806"/>
            <a:ext cx="9144000" cy="646331"/>
          </a:xfrm>
          <a:prstGeom prst="rect">
            <a:avLst/>
          </a:prstGeom>
        </p:spPr>
        <p:txBody>
          <a:bodyPr wrap="square">
            <a:spAutoFit/>
            <a:scene3d>
              <a:camera prst="obliqueBottomLeft"/>
              <a:lightRig rig="threePt" dir="t"/>
            </a:scene3d>
            <a:sp3d extrusionH="50800"/>
          </a:bodyPr>
          <a:lstStyle/>
          <a:p>
            <a:r>
              <a:rPr lang="es-PE" b="1" dirty="0">
                <a:solidFill>
                  <a:schemeClr val="bg1"/>
                </a:solidFill>
                <a:effectLst>
                  <a:outerShdw blurRad="38100" dist="38100" dir="2700000" algn="tl">
                    <a:srgbClr val="000000">
                      <a:alpha val="43137"/>
                    </a:srgbClr>
                  </a:outerShdw>
                </a:effectLst>
                <a:latin typeface="Arial Black" panose="020B0A04020102020204" pitchFamily="34" charset="0"/>
              </a:rPr>
              <a:t>http://www.bbc.com/mundo/ultimas_noticias/2014/12/141213_ultnot_lluvia_meteoritos_geminids_en</a:t>
            </a:r>
          </a:p>
        </p:txBody>
      </p:sp>
    </p:spTree>
    <p:extLst>
      <p:ext uri="{BB962C8B-B14F-4D97-AF65-F5344CB8AC3E}">
        <p14:creationId xmlns:p14="http://schemas.microsoft.com/office/powerpoint/2010/main" val="2163854679"/>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5514536" y="1983544"/>
            <a:ext cx="6372664" cy="3970318"/>
          </a:xfrm>
          <a:prstGeom prst="rect">
            <a:avLst/>
          </a:prstGeom>
          <a:noFill/>
        </p:spPr>
        <p:txBody>
          <a:bodyPr wrap="square" rtlCol="0">
            <a:spAutoFit/>
            <a:scene3d>
              <a:camera prst="obliqueBottomLeft"/>
              <a:lightRig rig="threePt" dir="t"/>
            </a:scene3d>
            <a:sp3d extrusionH="76200">
              <a:extrusionClr>
                <a:srgbClr val="473B19"/>
              </a:extrusionClr>
            </a:sp3d>
          </a:bodyPr>
          <a:lstStyle/>
          <a:p>
            <a:pPr algn="ctr"/>
            <a:r>
              <a:rPr lang="es-ES" sz="2800" b="1" dirty="0" smtClean="0">
                <a:solidFill>
                  <a:srgbClr val="D2BD80"/>
                </a:solidFill>
                <a:effectLst>
                  <a:glow rad="50800">
                    <a:srgbClr val="473B19">
                      <a:alpha val="96000"/>
                    </a:srgbClr>
                  </a:glow>
                  <a:outerShdw blurRad="38100" dist="38100" dir="2700000" algn="tl">
                    <a:srgbClr val="000000">
                      <a:alpha val="43137"/>
                    </a:srgbClr>
                  </a:outerShdw>
                </a:effectLst>
                <a:latin typeface="Arial Black" panose="020B0A04020102020204" pitchFamily="34" charset="0"/>
              </a:rPr>
              <a:t>De todos los eventos cósmicos citados, los no comunes son las tétradas de eclipses de luna roja. </a:t>
            </a:r>
          </a:p>
          <a:p>
            <a:pPr algn="ctr"/>
            <a:r>
              <a:rPr lang="es-ES" sz="2800" b="1" dirty="0">
                <a:solidFill>
                  <a:srgbClr val="D2BD80"/>
                </a:solidFill>
                <a:effectLst>
                  <a:glow rad="50800">
                    <a:srgbClr val="473B19">
                      <a:alpha val="96000"/>
                    </a:srgbClr>
                  </a:glow>
                  <a:outerShdw blurRad="38100" dist="38100" dir="2700000" algn="tl">
                    <a:srgbClr val="000000">
                      <a:alpha val="43137"/>
                    </a:srgbClr>
                  </a:outerShdw>
                </a:effectLst>
                <a:latin typeface="Arial Black" panose="020B0A04020102020204" pitchFamily="34" charset="0"/>
              </a:rPr>
              <a:t>E</a:t>
            </a:r>
            <a:r>
              <a:rPr lang="es-ES" sz="2800" b="1" dirty="0" smtClean="0">
                <a:solidFill>
                  <a:srgbClr val="D2BD80"/>
                </a:solidFill>
                <a:effectLst>
                  <a:glow rad="50800">
                    <a:srgbClr val="473B19">
                      <a:alpha val="96000"/>
                    </a:srgbClr>
                  </a:glow>
                  <a:outerShdw blurRad="38100" dist="38100" dir="2700000" algn="tl">
                    <a:srgbClr val="000000">
                      <a:alpha val="43137"/>
                    </a:srgbClr>
                  </a:outerShdw>
                </a:effectLst>
                <a:latin typeface="Arial Black" panose="020B0A04020102020204" pitchFamily="34" charset="0"/>
              </a:rPr>
              <a:t>n mi anterior presentación titulada “Eclipses de Luna Roja”, se dijo que entre los años 1600 a 1900 no se registraron dichos eventos. </a:t>
            </a:r>
          </a:p>
        </p:txBody>
      </p:sp>
    </p:spTree>
    <p:extLst>
      <p:ext uri="{BB962C8B-B14F-4D97-AF65-F5344CB8AC3E}">
        <p14:creationId xmlns:p14="http://schemas.microsoft.com/office/powerpoint/2010/main" val="1672534039"/>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379570" cy="6963508"/>
          </a:xfrm>
          <a:prstGeom prst="rect">
            <a:avLst/>
          </a:prstGeom>
        </p:spPr>
      </p:pic>
      <p:sp>
        <p:nvSpPr>
          <p:cNvPr id="2" name="Rectángulo 1"/>
          <p:cNvSpPr/>
          <p:nvPr/>
        </p:nvSpPr>
        <p:spPr>
          <a:xfrm>
            <a:off x="379827" y="337625"/>
            <a:ext cx="11366695" cy="1815882"/>
          </a:xfrm>
          <a:prstGeom prst="rect">
            <a:avLst/>
          </a:prstGeom>
          <a:scene3d>
            <a:camera prst="obliqueBottomLeft"/>
            <a:lightRig rig="threePt" dir="t"/>
          </a:scene3d>
        </p:spPr>
        <p:txBody>
          <a:bodyPr wrap="square">
            <a:spAutoFit/>
            <a:scene3d>
              <a:camera prst="obliqueBottomLeft"/>
              <a:lightRig rig="threePt" dir="t"/>
            </a:scene3d>
            <a:sp3d extrusionH="127000">
              <a:extrusionClr>
                <a:srgbClr val="2A4670"/>
              </a:extrusionClr>
            </a:sp3d>
          </a:bodyPr>
          <a:lstStyle/>
          <a:p>
            <a:pPr algn="ctr"/>
            <a:r>
              <a:rPr lang="es-ES" sz="2800" b="1" dirty="0">
                <a:solidFill>
                  <a:srgbClr val="9EB6DA"/>
                </a:solidFill>
                <a:effectLst>
                  <a:glow rad="76200">
                    <a:srgbClr val="2A4670">
                      <a:alpha val="94000"/>
                    </a:srgbClr>
                  </a:glow>
                  <a:outerShdw blurRad="38100" dist="38100" dir="2700000" algn="tl">
                    <a:srgbClr val="000000">
                      <a:alpha val="43137"/>
                    </a:srgbClr>
                  </a:outerShdw>
                </a:effectLst>
                <a:latin typeface="Arial Black" panose="020B0A04020102020204" pitchFamily="34" charset="0"/>
              </a:rPr>
              <a:t>En el siglo XX, se registraron 5 tétradas de eclipses de luna </a:t>
            </a:r>
            <a:r>
              <a:rPr lang="es-ES" sz="2800" b="1" dirty="0" smtClean="0">
                <a:solidFill>
                  <a:srgbClr val="9EB6DA"/>
                </a:solidFill>
                <a:effectLst>
                  <a:glow rad="76200">
                    <a:srgbClr val="2A4670">
                      <a:alpha val="94000"/>
                    </a:srgbClr>
                  </a:glow>
                  <a:outerShdw blurRad="38100" dist="38100" dir="2700000" algn="tl">
                    <a:srgbClr val="000000">
                      <a:alpha val="43137"/>
                    </a:srgbClr>
                  </a:outerShdw>
                </a:effectLst>
                <a:latin typeface="Arial Black" panose="020B0A04020102020204" pitchFamily="34" charset="0"/>
              </a:rPr>
              <a:t>roja.</a:t>
            </a:r>
          </a:p>
          <a:p>
            <a:pPr lvl="0" algn="ctr"/>
            <a:r>
              <a:rPr lang="es-ES" sz="2800" b="1" dirty="0">
                <a:solidFill>
                  <a:srgbClr val="9EB6DA"/>
                </a:solidFill>
                <a:effectLst>
                  <a:glow rad="76200">
                    <a:srgbClr val="2A4670">
                      <a:alpha val="94000"/>
                    </a:srgbClr>
                  </a:glow>
                  <a:outerShdw blurRad="38100" dist="38100" dir="2700000" algn="tl">
                    <a:srgbClr val="000000">
                      <a:alpha val="43137"/>
                    </a:srgbClr>
                  </a:outerShdw>
                </a:effectLst>
                <a:latin typeface="Arial Black" panose="020B0A04020102020204" pitchFamily="34" charset="0"/>
              </a:rPr>
              <a:t>Según la Nasa, este es un fenómeno que solo ocurrirá siete veces en este siglo</a:t>
            </a:r>
            <a:r>
              <a:rPr lang="es-ES" sz="2800" b="1" dirty="0" smtClean="0">
                <a:solidFill>
                  <a:srgbClr val="9EB6DA"/>
                </a:solidFill>
                <a:effectLst>
                  <a:glow rad="76200">
                    <a:srgbClr val="2A4670">
                      <a:alpha val="94000"/>
                    </a:srgbClr>
                  </a:glow>
                  <a:outerShdw blurRad="38100" dist="38100" dir="2700000" algn="tl">
                    <a:srgbClr val="000000">
                      <a:alpha val="43137"/>
                    </a:srgbClr>
                  </a:outerShdw>
                </a:effectLst>
                <a:latin typeface="Arial Black" panose="020B0A04020102020204" pitchFamily="34" charset="0"/>
              </a:rPr>
              <a:t>.</a:t>
            </a:r>
            <a:endParaRPr lang="es-ES" sz="2800" b="1" dirty="0">
              <a:solidFill>
                <a:srgbClr val="9EB6DA"/>
              </a:solidFill>
              <a:effectLst>
                <a:glow rad="76200">
                  <a:srgbClr val="2A4670">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724944866"/>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370449" y="281354"/>
            <a:ext cx="11451101" cy="3046988"/>
          </a:xfrm>
          <a:prstGeom prst="rect">
            <a:avLst/>
          </a:prstGeom>
        </p:spPr>
        <p:txBody>
          <a:bodyPr wrap="square">
            <a:spAutoFit/>
            <a:scene3d>
              <a:camera prst="obliqueBottomLeft"/>
              <a:lightRig rig="threePt" dir="t"/>
            </a:scene3d>
            <a:sp3d extrusionH="127000">
              <a:extrusionClr>
                <a:srgbClr val="630C05"/>
              </a:extrusionClr>
            </a:sp3d>
          </a:bodyPr>
          <a:lstStyle/>
          <a:p>
            <a:pPr algn="ctr"/>
            <a:r>
              <a:rPr lang="es-ES" sz="2400" b="1" dirty="0" smtClean="0">
                <a:solidFill>
                  <a:srgbClr val="FCBFBA"/>
                </a:solidFill>
                <a:effectLst>
                  <a:glow rad="63500">
                    <a:srgbClr val="630C05">
                      <a:alpha val="95000"/>
                    </a:srgbClr>
                  </a:glow>
                  <a:outerShdw blurRad="38100" dist="38100" dir="2700000" algn="tl">
                    <a:srgbClr val="000000">
                      <a:alpha val="43137"/>
                    </a:srgbClr>
                  </a:outerShdw>
                </a:effectLst>
                <a:latin typeface="Arial Black" panose="020B0A04020102020204" pitchFamily="34" charset="0"/>
              </a:rPr>
              <a:t>En el pasado las tétradas de luna roja han estado ligados a la historia del pueblo de Israel, así tenemos, </a:t>
            </a:r>
            <a:r>
              <a:rPr lang="es-ES" sz="2400" b="1" dirty="0">
                <a:solidFill>
                  <a:srgbClr val="FCBFBA"/>
                </a:solidFill>
                <a:effectLst>
                  <a:glow rad="63500">
                    <a:srgbClr val="630C05">
                      <a:alpha val="95000"/>
                    </a:srgbClr>
                  </a:glow>
                  <a:outerShdw blurRad="38100" dist="38100" dir="2700000" algn="tl">
                    <a:srgbClr val="000000">
                      <a:alpha val="43137"/>
                    </a:srgbClr>
                  </a:outerShdw>
                </a:effectLst>
                <a:latin typeface="Arial Black" panose="020B0A04020102020204" pitchFamily="34" charset="0"/>
              </a:rPr>
              <a:t>que en el año </a:t>
            </a:r>
            <a:r>
              <a:rPr lang="es-ES" sz="2400" b="1" dirty="0" smtClean="0">
                <a:solidFill>
                  <a:srgbClr val="FCBFBA"/>
                </a:solidFill>
                <a:effectLst>
                  <a:glow rad="63500">
                    <a:srgbClr val="630C05">
                      <a:alpha val="95000"/>
                    </a:srgbClr>
                  </a:glow>
                  <a:outerShdw blurRad="38100" dist="38100" dir="2700000" algn="tl">
                    <a:srgbClr val="000000">
                      <a:alpha val="43137"/>
                    </a:srgbClr>
                  </a:outerShdw>
                </a:effectLst>
                <a:latin typeface="Arial Black" panose="020B0A04020102020204" pitchFamily="34" charset="0"/>
              </a:rPr>
              <a:t>de 1493</a:t>
            </a:r>
            <a:r>
              <a:rPr lang="es-ES" sz="2400" b="1" dirty="0">
                <a:solidFill>
                  <a:srgbClr val="FCBFBA"/>
                </a:solidFill>
                <a:effectLst>
                  <a:glow rad="63500">
                    <a:srgbClr val="630C05">
                      <a:alpha val="95000"/>
                    </a:srgbClr>
                  </a:glow>
                  <a:outerShdw blurRad="38100" dist="38100" dir="2700000" algn="tl">
                    <a:srgbClr val="000000">
                      <a:alpha val="43137"/>
                    </a:srgbClr>
                  </a:outerShdw>
                </a:effectLst>
                <a:latin typeface="Arial Black" panose="020B0A04020102020204" pitchFamily="34" charset="0"/>
              </a:rPr>
              <a:t>, las cuatro lunas de sangre se produjeron durante la expulsión de los judíos de los reinos de Castilla y de Aragón. En 1949, otras cuatro lunas de sangre tuvieron lugar poco después de la fundación del Estado de Israel. Y, por último, las que ocurrieron en 1967 coincidieron con la Guerra de los Seis Días que enfrentó a Israel con una coalición </a:t>
            </a:r>
            <a:r>
              <a:rPr lang="es-ES" sz="2400" b="1" dirty="0" smtClean="0">
                <a:solidFill>
                  <a:srgbClr val="FCBFBA"/>
                </a:solidFill>
                <a:effectLst>
                  <a:glow rad="63500">
                    <a:srgbClr val="630C05">
                      <a:alpha val="95000"/>
                    </a:srgbClr>
                  </a:glow>
                  <a:outerShdw blurRad="38100" dist="38100" dir="2700000" algn="tl">
                    <a:srgbClr val="000000">
                      <a:alpha val="43137"/>
                    </a:srgbClr>
                  </a:outerShdw>
                </a:effectLst>
                <a:latin typeface="Arial Black" panose="020B0A04020102020204" pitchFamily="34" charset="0"/>
              </a:rPr>
              <a:t>árabe.</a:t>
            </a:r>
            <a:endParaRPr lang="es-PE" sz="2400" dirty="0">
              <a:solidFill>
                <a:srgbClr val="FCBFBA"/>
              </a:solidFill>
              <a:effectLst>
                <a:glow rad="63500">
                  <a:srgbClr val="630C05">
                    <a:alpha val="95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317181198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70449" y="255403"/>
            <a:ext cx="11451102" cy="3046988"/>
          </a:xfrm>
          <a:prstGeom prst="rect">
            <a:avLst/>
          </a:prstGeom>
          <a:noFill/>
        </p:spPr>
        <p:txBody>
          <a:bodyPr wrap="square" rtlCol="0">
            <a:spAutoFit/>
            <a:scene3d>
              <a:camera prst="obliqueBottomLeft"/>
              <a:lightRig rig="threePt" dir="t"/>
            </a:scene3d>
            <a:sp3d extrusionH="101600">
              <a:extrusionClr>
                <a:srgbClr val="2B4130"/>
              </a:extrusionClr>
            </a:sp3d>
          </a:bodyPr>
          <a:lstStyle/>
          <a:p>
            <a:pPr algn="ctr"/>
            <a:r>
              <a:rPr lang="es-ES" sz="2400" b="1" dirty="0" smtClean="0">
                <a:solidFill>
                  <a:srgbClr val="ACC8B3"/>
                </a:solidFill>
                <a:effectLst>
                  <a:glow rad="76200">
                    <a:srgbClr val="2B4130">
                      <a:alpha val="94000"/>
                    </a:srgbClr>
                  </a:glow>
                  <a:outerShdw blurRad="38100" dist="38100" dir="2700000" algn="tl">
                    <a:srgbClr val="000000">
                      <a:alpha val="43137"/>
                    </a:srgbClr>
                  </a:outerShdw>
                </a:effectLst>
                <a:latin typeface="Arial Black" panose="020B0A04020102020204" pitchFamily="34" charset="0"/>
              </a:rPr>
              <a:t>En el año 2014 ocurrieron 2 eclipses de luna roja y en lo que va del año 2015, sucedió 1 en Abril, faltando solamente la última ocurrencia del eclipse de luna roja este 28 de setiembre próximo.</a:t>
            </a:r>
          </a:p>
          <a:p>
            <a:pPr algn="ctr"/>
            <a:r>
              <a:rPr lang="es-ES" sz="2400" b="1" dirty="0" smtClean="0">
                <a:solidFill>
                  <a:srgbClr val="ACC8B3"/>
                </a:solidFill>
                <a:effectLst>
                  <a:glow rad="76200">
                    <a:srgbClr val="2B4130">
                      <a:alpha val="94000"/>
                    </a:srgbClr>
                  </a:glow>
                  <a:outerShdw blurRad="38100" dist="38100" dir="2700000" algn="tl">
                    <a:srgbClr val="000000">
                      <a:alpha val="43137"/>
                    </a:srgbClr>
                  </a:outerShdw>
                </a:effectLst>
                <a:latin typeface="Arial Black" panose="020B0A04020102020204" pitchFamily="34" charset="0"/>
              </a:rPr>
              <a:t>Todos esos eventos de luna roja tienen en común que han ocurrido justo en festividades judías, tales como la pascua y la fiesta de los tabernáculos.</a:t>
            </a:r>
          </a:p>
          <a:p>
            <a:pPr algn="ctr"/>
            <a:r>
              <a:rPr lang="es-ES" sz="2400" b="1" dirty="0" smtClean="0">
                <a:solidFill>
                  <a:srgbClr val="ACC8B3"/>
                </a:solidFill>
                <a:effectLst>
                  <a:glow rad="76200">
                    <a:srgbClr val="2B4130">
                      <a:alpha val="94000"/>
                    </a:srgbClr>
                  </a:glow>
                  <a:outerShdw blurRad="38100" dist="38100" dir="2700000" algn="tl">
                    <a:srgbClr val="000000">
                      <a:alpha val="43137"/>
                    </a:srgbClr>
                  </a:outerShdw>
                </a:effectLst>
                <a:latin typeface="Arial Black" panose="020B0A04020102020204" pitchFamily="34" charset="0"/>
              </a:rPr>
              <a:t>Es más, el eclipse de sol del 13 de Setiembre ocurrirá durante la fiesta judía de las trompetas.</a:t>
            </a:r>
            <a:endParaRPr lang="es-PE" sz="2400" b="1" dirty="0">
              <a:solidFill>
                <a:srgbClr val="ACC8B3"/>
              </a:solidFill>
              <a:effectLst>
                <a:glow rad="76200">
                  <a:srgbClr val="2B4130">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15082849"/>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12192001" cy="6858001"/>
          </a:xfrm>
          <a:prstGeom prst="rect">
            <a:avLst/>
          </a:prstGeom>
        </p:spPr>
      </p:pic>
      <p:sp>
        <p:nvSpPr>
          <p:cNvPr id="2" name="CuadroTexto 1"/>
          <p:cNvSpPr txBox="1"/>
          <p:nvPr/>
        </p:nvSpPr>
        <p:spPr>
          <a:xfrm>
            <a:off x="548640" y="492369"/>
            <a:ext cx="11183815" cy="4524315"/>
          </a:xfrm>
          <a:prstGeom prst="rect">
            <a:avLst/>
          </a:prstGeom>
          <a:noFill/>
        </p:spPr>
        <p:txBody>
          <a:bodyPr wrap="square" rtlCol="0">
            <a:spAutoFit/>
            <a:scene3d>
              <a:camera prst="obliqueBottomLeft"/>
              <a:lightRig rig="threePt" dir="t"/>
            </a:scene3d>
            <a:sp3d extrusionH="25400"/>
          </a:bodyPr>
          <a:lstStyle/>
          <a:p>
            <a:pPr algn="ctr"/>
            <a:r>
              <a:rPr lang="es-ES"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De momento podemos decir, como un hecho relacionado a las tétradas de luna roja, que efectivamente </a:t>
            </a:r>
            <a:r>
              <a:rPr lang="es-PE" sz="2400" b="1" dirty="0">
                <a:solidFill>
                  <a:schemeClr val="bg1"/>
                </a:solidFill>
                <a:latin typeface="Arial Black" panose="020B0A04020102020204" pitchFamily="34" charset="0"/>
              </a:rPr>
              <a:t>el 8 de Julio del 2014, se inició un conflicto sumamente grave que se originó a raíz del secuestro y posterior  muerte de 3 jóvenes judíos en la franja de Gaza, atribuidos a HAMAS; y luego vino la muerte de 2 niños y un adolescente palestinos, y eso fue lo que encendió un enfrentamiento bélico, que hasta el 24 de Agosto de 2014, arrojaban 2100 palestinos muertos, donde se dice que el grupo terrorista Hamas usaba a la población civil como escudos humanos.</a:t>
            </a:r>
            <a:br>
              <a:rPr lang="es-PE" sz="2400" b="1" dirty="0">
                <a:solidFill>
                  <a:schemeClr val="bg1"/>
                </a:solidFill>
                <a:latin typeface="Arial Black" panose="020B0A04020102020204" pitchFamily="34" charset="0"/>
              </a:rPr>
            </a:br>
            <a:r>
              <a:rPr lang="es-PE" sz="2400" b="1" dirty="0">
                <a:solidFill>
                  <a:schemeClr val="bg1"/>
                </a:solidFill>
                <a:latin typeface="Arial Black" panose="020B0A04020102020204" pitchFamily="34" charset="0"/>
              </a:rPr>
              <a:t>Este conflicto fue el de mayor envergadura en la Franja de Gaza desde la Operación Pilar Defensivo del </a:t>
            </a:r>
            <a:r>
              <a:rPr lang="es-PE" sz="2400" b="1" dirty="0" smtClean="0">
                <a:solidFill>
                  <a:schemeClr val="bg1"/>
                </a:solidFill>
                <a:latin typeface="Arial Black" panose="020B0A04020102020204" pitchFamily="34" charset="0"/>
              </a:rPr>
              <a:t>2012</a:t>
            </a:r>
            <a:r>
              <a:rPr lang="es-ES"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 </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
        <p:nvSpPr>
          <p:cNvPr id="3" name="CuadroTexto 2">
            <a:hlinkClick r:id="rId3"/>
          </p:cNvPr>
          <p:cNvSpPr txBox="1"/>
          <p:nvPr/>
        </p:nvSpPr>
        <p:spPr>
          <a:xfrm>
            <a:off x="1103108" y="5809957"/>
            <a:ext cx="10074877" cy="646331"/>
          </a:xfrm>
          <a:prstGeom prst="rect">
            <a:avLst/>
          </a:prstGeom>
          <a:noFill/>
        </p:spPr>
        <p:txBody>
          <a:bodyPr wrap="square" rtlCol="0">
            <a:spAutoFit/>
            <a:scene3d>
              <a:camera prst="obliqueBottomLeft"/>
              <a:lightRig rig="threePt" dir="t"/>
            </a:scene3d>
            <a:sp3d extrusionH="76200">
              <a:extrusionClr>
                <a:schemeClr val="accent6">
                  <a:lumMod val="75000"/>
                </a:schemeClr>
              </a:extrusionClr>
            </a:sp3d>
          </a:bodyPr>
          <a:lstStyle/>
          <a:p>
            <a:pPr lvl="0" algn="ctr"/>
            <a:r>
              <a:rPr lang="es-PE" b="1" dirty="0" smtClean="0">
                <a:solidFill>
                  <a:srgbClr val="FF0000"/>
                </a:solidFill>
                <a:effectLst>
                  <a:outerShdw blurRad="38100" dist="38100" dir="2700000" algn="tl">
                    <a:srgbClr val="000000">
                      <a:alpha val="43137"/>
                    </a:srgbClr>
                  </a:outerShdw>
                </a:effectLst>
                <a:latin typeface="Arial Black" panose="020B0A04020102020204" pitchFamily="34" charset="0"/>
              </a:rPr>
              <a:t>Fuente</a:t>
            </a:r>
            <a:r>
              <a:rPr lang="es-PE" b="1" dirty="0">
                <a:solidFill>
                  <a:srgbClr val="FF0000"/>
                </a:solidFill>
                <a:effectLst>
                  <a:outerShdw blurRad="38100" dist="38100" dir="2700000" algn="tl">
                    <a:srgbClr val="000000">
                      <a:alpha val="43137"/>
                    </a:srgbClr>
                  </a:outerShdw>
                </a:effectLst>
                <a:latin typeface="Arial Black" panose="020B0A04020102020204" pitchFamily="34" charset="0"/>
              </a:rPr>
              <a:t>: http://es.wikipedia.org/wiki/Conflicto_entre_la_Franja_de_Gaza_e_Israel_de_2014</a:t>
            </a:r>
            <a:endParaRPr lang="es-PE" dirty="0">
              <a:solidFill>
                <a:prstClr val="black"/>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62336389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1999" cy="6857999"/>
          </a:xfrm>
          <a:prstGeom prst="rect">
            <a:avLst/>
          </a:prstGeom>
        </p:spPr>
      </p:pic>
      <p:sp>
        <p:nvSpPr>
          <p:cNvPr id="2" name="CuadroTexto 1"/>
          <p:cNvSpPr txBox="1"/>
          <p:nvPr/>
        </p:nvSpPr>
        <p:spPr>
          <a:xfrm>
            <a:off x="407964" y="520506"/>
            <a:ext cx="11451102" cy="4524315"/>
          </a:xfrm>
          <a:prstGeom prst="rect">
            <a:avLst/>
          </a:prstGeom>
          <a:noFill/>
        </p:spPr>
        <p:txBody>
          <a:bodyPr wrap="square" rtlCol="0">
            <a:spAutoFit/>
            <a:scene3d>
              <a:camera prst="obliqueBottomLeft"/>
              <a:lightRig rig="threePt" dir="t"/>
            </a:scene3d>
            <a:sp3d extrusionH="25400"/>
          </a:bodyPr>
          <a:lstStyle/>
          <a:p>
            <a:pPr algn="ctr"/>
            <a:r>
              <a:rPr lang="es-ES"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Antes de la Gran Tribulación, la Biblia, nos dice que ocurrirán eventos cósmicos o señales en el cielo.</a:t>
            </a:r>
          </a:p>
          <a:p>
            <a:pPr algn="ctr"/>
            <a:r>
              <a:rPr lang="es-ES"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Joel 2:28-31 (Antiguo Testamento) señala:</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a:p>
            <a:pPr algn="ctr"/>
            <a:r>
              <a:rPr lang="es-PE" sz="2400" b="1" dirty="0">
                <a:solidFill>
                  <a:schemeClr val="bg1"/>
                </a:solidFill>
                <a:effectLst>
                  <a:outerShdw blurRad="38100" dist="38100" dir="2700000" algn="tl">
                    <a:srgbClr val="000000">
                      <a:alpha val="43137"/>
                    </a:srgbClr>
                  </a:outerShdw>
                </a:effectLst>
                <a:latin typeface="Arial Black" panose="020B0A04020102020204" pitchFamily="34" charset="0"/>
              </a:rPr>
              <a:t>Y</a:t>
            </a:r>
            <a:r>
              <a:rPr lang="es-PE" sz="2400" dirty="0"/>
              <a:t> </a:t>
            </a:r>
            <a:r>
              <a:rPr lang="es-PE" sz="2400" b="1" dirty="0">
                <a:solidFill>
                  <a:schemeClr val="bg1"/>
                </a:solidFill>
                <a:effectLst>
                  <a:outerShdw blurRad="38100" dist="38100" dir="2700000" algn="tl">
                    <a:srgbClr val="000000">
                      <a:alpha val="43137"/>
                    </a:srgbClr>
                  </a:outerShdw>
                </a:effectLst>
                <a:latin typeface="Arial Black" panose="020B0A04020102020204" pitchFamily="34" charset="0"/>
              </a:rPr>
              <a:t>después de esto derramaré mi Espíritu sobre toda carne, y profetizarán vuestros hijos y vuestras hijas; vuestros ancianos soñarán sueños, y vuestros jóvenes verán visiones</a:t>
            </a: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a:t>
            </a:r>
          </a:p>
          <a:p>
            <a:pPr algn="ctr"/>
            <a:r>
              <a:rPr lang="es-PE" sz="2400" b="1" dirty="0">
                <a:solidFill>
                  <a:schemeClr val="bg1"/>
                </a:solidFill>
                <a:effectLst>
                  <a:outerShdw blurRad="38100" dist="38100" dir="2700000" algn="tl">
                    <a:srgbClr val="000000">
                      <a:alpha val="43137"/>
                    </a:srgbClr>
                  </a:outerShdw>
                </a:effectLst>
                <a:latin typeface="Arial Black" panose="020B0A04020102020204" pitchFamily="34" charset="0"/>
              </a:rPr>
              <a:t>Y</a:t>
            </a:r>
            <a:r>
              <a:rPr lang="es-PE" sz="2400" dirty="0"/>
              <a:t> </a:t>
            </a:r>
            <a:r>
              <a:rPr lang="es-PE" sz="2400" b="1" dirty="0">
                <a:solidFill>
                  <a:schemeClr val="bg1"/>
                </a:solidFill>
                <a:effectLst>
                  <a:outerShdw blurRad="38100" dist="38100" dir="2700000" algn="tl">
                    <a:srgbClr val="000000">
                      <a:alpha val="43137"/>
                    </a:srgbClr>
                  </a:outerShdw>
                </a:effectLst>
                <a:latin typeface="Arial Black" panose="020B0A04020102020204" pitchFamily="34" charset="0"/>
              </a:rPr>
              <a:t>también sobre los siervos y sobre las siervas derramaré mi Espíritu en aquellos días</a:t>
            </a: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a:t>
            </a:r>
          </a:p>
          <a:p>
            <a:pPr algn="ctr"/>
            <a:r>
              <a:rPr lang="es-PE" sz="2400" b="1" dirty="0">
                <a:solidFill>
                  <a:schemeClr val="bg1"/>
                </a:solidFill>
                <a:effectLst>
                  <a:outerShdw blurRad="38100" dist="38100" dir="2700000" algn="tl">
                    <a:srgbClr val="000000">
                      <a:alpha val="43137"/>
                    </a:srgbClr>
                  </a:outerShdw>
                </a:effectLst>
                <a:latin typeface="Arial Black" panose="020B0A04020102020204" pitchFamily="34" charset="0"/>
              </a:rPr>
              <a:t>Y daré prodigios en el cielo y en la tierra, sangre, y fuego, y columnas de humo</a:t>
            </a: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a:t>
            </a:r>
          </a:p>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El</a:t>
            </a:r>
            <a:r>
              <a:rPr lang="es-PE" sz="2400" dirty="0" smtClean="0"/>
              <a:t> </a:t>
            </a:r>
            <a:r>
              <a:rPr lang="es-PE" sz="2400" b="1" dirty="0">
                <a:solidFill>
                  <a:schemeClr val="bg1"/>
                </a:solidFill>
                <a:effectLst>
                  <a:outerShdw blurRad="38100" dist="38100" dir="2700000" algn="tl">
                    <a:srgbClr val="000000">
                      <a:alpha val="43137"/>
                    </a:srgbClr>
                  </a:outerShdw>
                </a:effectLst>
                <a:latin typeface="Arial Black" panose="020B0A04020102020204" pitchFamily="34" charset="0"/>
              </a:rPr>
              <a:t>sol se convertirá en tinieblas, y la luna en sangre, antes que venga el día grande y espantoso de Jehová.</a:t>
            </a:r>
            <a:endParaRPr lang="es-ES" sz="2400" b="1" dirty="0" smtClean="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611206752"/>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5416060" y="323557"/>
            <a:ext cx="6419557" cy="5318865"/>
          </a:xfrm>
          <a:prstGeom prst="rect">
            <a:avLst/>
          </a:prstGeom>
          <a:noFill/>
        </p:spPr>
        <p:txBody>
          <a:bodyPr wrap="square" rtlCol="0">
            <a:spAutoFit/>
            <a:scene3d>
              <a:camera prst="obliqueBottomLeft"/>
              <a:lightRig rig="threePt" dir="t"/>
            </a:scene3d>
            <a:sp3d extrusionH="127000">
              <a:extrusionClr>
                <a:srgbClr val="173A59"/>
              </a:extrusionClr>
            </a:sp3d>
          </a:bodyPr>
          <a:lstStyle/>
          <a:p>
            <a:pPr algn="ctr"/>
            <a:r>
              <a:rPr lang="es-ES" sz="2400" b="1" dirty="0" smtClean="0">
                <a:solidFill>
                  <a:srgbClr val="B3C5DB"/>
                </a:solidFill>
                <a:effectLst>
                  <a:glow rad="76200">
                    <a:srgbClr val="173A59">
                      <a:alpha val="94000"/>
                    </a:srgbClr>
                  </a:glow>
                  <a:outerShdw blurRad="38100" dist="38100" dir="2700000" algn="tl">
                    <a:srgbClr val="000000">
                      <a:alpha val="43137"/>
                    </a:srgbClr>
                  </a:outerShdw>
                </a:effectLst>
                <a:latin typeface="Arial Black" panose="020B0A04020102020204" pitchFamily="34" charset="0"/>
              </a:rPr>
              <a:t>El último versículo nos dice que </a:t>
            </a:r>
            <a:r>
              <a:rPr lang="es-PE" sz="2400" b="1" dirty="0" smtClean="0">
                <a:solidFill>
                  <a:srgbClr val="B3C5DB"/>
                </a:solidFill>
                <a:effectLst>
                  <a:glow rad="76200">
                    <a:srgbClr val="173A59">
                      <a:alpha val="94000"/>
                    </a:srgbClr>
                  </a:glow>
                  <a:outerShdw blurRad="38100" dist="38100" dir="2700000" algn="tl">
                    <a:srgbClr val="000000">
                      <a:alpha val="43137"/>
                    </a:srgbClr>
                  </a:outerShdw>
                </a:effectLst>
                <a:latin typeface="Arial Black" panose="020B0A04020102020204" pitchFamily="34" charset="0"/>
              </a:rPr>
              <a:t>el</a:t>
            </a:r>
            <a:r>
              <a:rPr lang="es-PE" sz="2400" dirty="0" smtClean="0">
                <a:solidFill>
                  <a:srgbClr val="B3C5DB"/>
                </a:solidFill>
                <a:effectLst>
                  <a:glow rad="76200">
                    <a:srgbClr val="173A59">
                      <a:alpha val="94000"/>
                    </a:srgbClr>
                  </a:glow>
                </a:effectLst>
              </a:rPr>
              <a:t> </a:t>
            </a:r>
            <a:r>
              <a:rPr lang="es-PE" sz="2400" b="1" dirty="0">
                <a:solidFill>
                  <a:srgbClr val="B3C5DB"/>
                </a:solidFill>
                <a:effectLst>
                  <a:glow rad="76200">
                    <a:srgbClr val="173A59">
                      <a:alpha val="94000"/>
                    </a:srgbClr>
                  </a:glow>
                  <a:outerShdw blurRad="38100" dist="38100" dir="2700000" algn="tl">
                    <a:srgbClr val="000000">
                      <a:alpha val="43137"/>
                    </a:srgbClr>
                  </a:outerShdw>
                </a:effectLst>
                <a:latin typeface="Arial Black" panose="020B0A04020102020204" pitchFamily="34" charset="0"/>
              </a:rPr>
              <a:t>sol se convertirá en tinieblas, y la luna en sangre, antes que venga el día grande y espantoso de </a:t>
            </a:r>
            <a:r>
              <a:rPr lang="es-PE" sz="2400" b="1" dirty="0" smtClean="0">
                <a:solidFill>
                  <a:srgbClr val="B3C5DB"/>
                </a:solidFill>
                <a:effectLst>
                  <a:glow rad="76200">
                    <a:srgbClr val="173A59">
                      <a:alpha val="94000"/>
                    </a:srgbClr>
                  </a:glow>
                  <a:outerShdw blurRad="38100" dist="38100" dir="2700000" algn="tl">
                    <a:srgbClr val="000000">
                      <a:alpha val="43137"/>
                    </a:srgbClr>
                  </a:outerShdw>
                </a:effectLst>
                <a:latin typeface="Arial Black" panose="020B0A04020102020204" pitchFamily="34" charset="0"/>
              </a:rPr>
              <a:t>Jehová. O sea, habrán eventos cósmicos antes del Gran Juicio de Dios sobre la Tierra y eso es lo que se conoce como el período de la Gran Tribulación, que serán 7 años. Por ello, actualmente nos encontramos en el período de “principio de dolores” (Mateo 24:3-8) y por ello somos testigos oculares de los eclipses de luna roja.</a:t>
            </a:r>
            <a:endParaRPr lang="es-PE" sz="2400" b="1" dirty="0">
              <a:solidFill>
                <a:srgbClr val="B3C5DB"/>
              </a:solidFill>
              <a:effectLst>
                <a:glow rad="76200">
                  <a:srgbClr val="173A59">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57463161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5761" y="490028"/>
            <a:ext cx="11451102" cy="4893647"/>
          </a:xfrm>
          <a:prstGeom prst="rect">
            <a:avLst/>
          </a:prstGeom>
          <a:noFill/>
        </p:spPr>
        <p:txBody>
          <a:bodyPr wrap="square" rtlCol="0">
            <a:spAutoFit/>
            <a:scene3d>
              <a:camera prst="obliqueBottomLeft"/>
              <a:lightRig rig="threePt" dir="t"/>
            </a:scene3d>
            <a:sp3d extrusionH="25400"/>
          </a:bodyPr>
          <a:lstStyle/>
          <a:p>
            <a:pPr algn="ctr"/>
            <a:r>
              <a:rPr lang="es-ES"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Como se dijo, durante la Tribulación también habrán eventos cósmicos.</a:t>
            </a:r>
          </a:p>
          <a:p>
            <a:pPr algn="ctr"/>
            <a:r>
              <a:rPr lang="es-ES"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La apertura del sexto sello, según el libro de Apocalipsis 6:12-17, marca el inicio de la Tribulación, y la primera señal será la ocurrencia de UN GRAN TERREMOTO, luego el sol se pone de color negro (o sea un eclipse) y otra ocurrencia de luna de sangre.</a:t>
            </a:r>
          </a:p>
          <a:p>
            <a:pPr algn="ctr"/>
            <a:r>
              <a:rPr lang="es-ES"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El versículo 13, nos dice que caen del cielo estrellas (¿acaso asteroides, lluvia de meteoritos o algún cometa?).</a:t>
            </a:r>
          </a:p>
          <a:p>
            <a:pPr algn="ctr"/>
            <a:r>
              <a:rPr lang="es-ES"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En el versículo 14, nos dice que productos de esos eventos cósmicos, toda isla y monte es removido de su lugar.</a:t>
            </a:r>
          </a:p>
          <a:p>
            <a:pPr algn="ctr"/>
            <a:r>
              <a:rPr lang="es-ES"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Los versículos 15 al 17, da cuenta que mucha gente se esconderá en cuevas y peñas, y muchos reconocerán que Dios está realmente enojado contra la humanidad a causa del pecado.</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3394689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90"/>
            <a:ext cx="12193760" cy="6857010"/>
          </a:xfrm>
          <a:prstGeom prst="rect">
            <a:avLst/>
          </a:prstGeom>
        </p:spPr>
      </p:pic>
      <p:sp>
        <p:nvSpPr>
          <p:cNvPr id="4" name="Rectángulo 3"/>
          <p:cNvSpPr/>
          <p:nvPr/>
        </p:nvSpPr>
        <p:spPr>
          <a:xfrm>
            <a:off x="379827" y="337625"/>
            <a:ext cx="11366695" cy="1200329"/>
          </a:xfrm>
          <a:prstGeom prst="rect">
            <a:avLst/>
          </a:prstGeom>
        </p:spPr>
        <p:txBody>
          <a:bodyPr wrap="square">
            <a:spAutoFit/>
            <a:scene3d>
              <a:camera prst="obliqueBottomLeft"/>
              <a:lightRig rig="threePt" dir="t"/>
            </a:scene3d>
            <a:sp3d extrusionH="127000">
              <a:extrusionClr>
                <a:srgbClr val="483218"/>
              </a:extrusionClr>
            </a:sp3d>
          </a:bodyPr>
          <a:lstStyle/>
          <a:p>
            <a:pPr algn="ctr"/>
            <a:r>
              <a:rPr lang="es-ES" sz="2400" b="1" dirty="0" smtClean="0">
                <a:solidFill>
                  <a:srgbClr val="D7C8A9"/>
                </a:solidFill>
                <a:effectLst>
                  <a:glow rad="76200">
                    <a:srgbClr val="483218">
                      <a:alpha val="94000"/>
                    </a:srgbClr>
                  </a:glow>
                  <a:outerShdw blurRad="38100" dist="38100" dir="2700000" algn="tl">
                    <a:srgbClr val="000000">
                      <a:alpha val="43137"/>
                    </a:srgbClr>
                  </a:outerShdw>
                </a:effectLst>
                <a:latin typeface="Arial Black" panose="020B0A04020102020204" pitchFamily="34" charset="0"/>
              </a:rPr>
              <a:t>Como dije en mis trabajos anteriores, Israel constituye el RELOJ DE DIOS para con la humanidad, porque lo que allí acontezca le concierne a todo el mundo.</a:t>
            </a:r>
            <a:endParaRPr lang="es-ES" sz="2400" b="1" dirty="0">
              <a:solidFill>
                <a:srgbClr val="D7C8A9"/>
              </a:solidFill>
              <a:effectLst>
                <a:glow rad="76200">
                  <a:srgbClr val="483218">
                    <a:alpha val="94000"/>
                  </a:srgbClr>
                </a:glow>
                <a:outerShdw blurRad="38100" dist="38100" dir="2700000" algn="tl">
                  <a:srgbClr val="000000">
                    <a:alpha val="43137"/>
                  </a:srgbClr>
                </a:outerShdw>
              </a:effectLst>
              <a:latin typeface="Arial Black" panose="020B0A04020102020204" pitchFamily="34" charset="0"/>
            </a:endParaRPr>
          </a:p>
        </p:txBody>
      </p:sp>
      <p:sp>
        <p:nvSpPr>
          <p:cNvPr id="5" name="Rectángulo 4"/>
          <p:cNvSpPr/>
          <p:nvPr/>
        </p:nvSpPr>
        <p:spPr>
          <a:xfrm>
            <a:off x="379827" y="3779098"/>
            <a:ext cx="11366695" cy="1938992"/>
          </a:xfrm>
          <a:prstGeom prst="rect">
            <a:avLst/>
          </a:prstGeom>
        </p:spPr>
        <p:txBody>
          <a:bodyPr wrap="square">
            <a:spAutoFit/>
            <a:scene3d>
              <a:camera prst="obliqueBottomLeft"/>
              <a:lightRig rig="threePt" dir="t"/>
            </a:scene3d>
            <a:sp3d extrusionH="152400">
              <a:extrusionClr>
                <a:srgbClr val="483218"/>
              </a:extrusionClr>
            </a:sp3d>
          </a:bodyPr>
          <a:lstStyle/>
          <a:p>
            <a:pPr algn="ctr"/>
            <a:r>
              <a:rPr lang="es-ES" sz="2400" b="1" dirty="0" smtClean="0">
                <a:solidFill>
                  <a:srgbClr val="C7B287"/>
                </a:solidFill>
                <a:effectLst>
                  <a:glow rad="76200">
                    <a:srgbClr val="483218">
                      <a:alpha val="94000"/>
                    </a:srgbClr>
                  </a:glow>
                  <a:outerShdw blurRad="38100" dist="38100" dir="2700000" algn="tl">
                    <a:srgbClr val="000000">
                      <a:alpha val="43137"/>
                    </a:srgbClr>
                  </a:outerShdw>
                </a:effectLst>
                <a:latin typeface="Arial Black" panose="020B0A04020102020204" pitchFamily="34" charset="0"/>
              </a:rPr>
              <a:t>De otro lado, dentro del lapso de ocurrencia de la tétradas de luna roja, el 14 de Julio de los corrientes, ha tenido lugar entre </a:t>
            </a:r>
            <a:r>
              <a:rPr lang="es-PE" sz="2400" b="1" dirty="0">
                <a:solidFill>
                  <a:srgbClr val="C7B287"/>
                </a:solidFill>
                <a:effectLst>
                  <a:glow rad="76200">
                    <a:srgbClr val="483218">
                      <a:alpha val="94000"/>
                    </a:srgbClr>
                  </a:glow>
                  <a:outerShdw blurRad="38100" dist="38100" dir="2700000" algn="tl">
                    <a:srgbClr val="000000">
                      <a:alpha val="43137"/>
                    </a:srgbClr>
                  </a:outerShdw>
                </a:effectLst>
                <a:latin typeface="Arial Black" panose="020B0A04020102020204" pitchFamily="34" charset="0"/>
              </a:rPr>
              <a:t>Irán y las seis potencias mundiales </a:t>
            </a:r>
            <a:r>
              <a:rPr lang="es-PE" sz="2400" b="1" dirty="0" smtClean="0">
                <a:solidFill>
                  <a:srgbClr val="C7B287"/>
                </a:solidFill>
                <a:effectLst>
                  <a:glow rad="76200">
                    <a:srgbClr val="483218">
                      <a:alpha val="94000"/>
                    </a:srgbClr>
                  </a:glow>
                  <a:outerShdw blurRad="38100" dist="38100" dir="2700000" algn="tl">
                    <a:srgbClr val="000000">
                      <a:alpha val="43137"/>
                    </a:srgbClr>
                  </a:outerShdw>
                </a:effectLst>
                <a:latin typeface="Arial Black" panose="020B0A04020102020204" pitchFamily="34" charset="0"/>
              </a:rPr>
              <a:t>(Rusia, Estados Unidos, China, Francia, Reino Unido y Alemania) un </a:t>
            </a:r>
            <a:r>
              <a:rPr lang="es-PE" sz="2400" b="1" dirty="0">
                <a:solidFill>
                  <a:srgbClr val="C7B287"/>
                </a:solidFill>
                <a:effectLst>
                  <a:glow rad="76200">
                    <a:srgbClr val="483218">
                      <a:alpha val="94000"/>
                    </a:srgbClr>
                  </a:glow>
                  <a:outerShdw blurRad="38100" dist="38100" dir="2700000" algn="tl">
                    <a:srgbClr val="000000">
                      <a:alpha val="43137"/>
                    </a:srgbClr>
                  </a:outerShdw>
                </a:effectLst>
                <a:latin typeface="Arial Black" panose="020B0A04020102020204" pitchFamily="34" charset="0"/>
              </a:rPr>
              <a:t>acuerdo nuclear de largo </a:t>
            </a:r>
            <a:r>
              <a:rPr lang="es-PE" sz="2400" b="1" dirty="0" smtClean="0">
                <a:solidFill>
                  <a:srgbClr val="C7B287"/>
                </a:solidFill>
                <a:effectLst>
                  <a:glow rad="76200">
                    <a:srgbClr val="483218">
                      <a:alpha val="94000"/>
                    </a:srgbClr>
                  </a:glow>
                  <a:outerShdw blurRad="38100" dist="38100" dir="2700000" algn="tl">
                    <a:srgbClr val="000000">
                      <a:alpha val="43137"/>
                    </a:srgbClr>
                  </a:outerShdw>
                </a:effectLst>
                <a:latin typeface="Arial Black" panose="020B0A04020102020204" pitchFamily="34" charset="0"/>
              </a:rPr>
              <a:t>plazo..</a:t>
            </a:r>
            <a:endParaRPr lang="es-ES" sz="2400" b="1" dirty="0">
              <a:solidFill>
                <a:srgbClr val="C7B287"/>
              </a:solidFill>
              <a:effectLst>
                <a:glow rad="76200">
                  <a:srgbClr val="483218">
                    <a:alpha val="94000"/>
                  </a:srgbClr>
                </a:glow>
                <a:outerShdw blurRad="38100" dist="38100" dir="2700000" algn="tl">
                  <a:srgbClr val="000000">
                    <a:alpha val="43137"/>
                  </a:srgbClr>
                </a:outerShdw>
              </a:effectLst>
              <a:latin typeface="Arial Black" panose="020B0A04020102020204" pitchFamily="34" charset="0"/>
            </a:endParaRPr>
          </a:p>
        </p:txBody>
      </p:sp>
      <p:sp>
        <p:nvSpPr>
          <p:cNvPr id="6" name="CuadroTexto 5"/>
          <p:cNvSpPr txBox="1"/>
          <p:nvPr/>
        </p:nvSpPr>
        <p:spPr>
          <a:xfrm>
            <a:off x="648345" y="5718090"/>
            <a:ext cx="1250196" cy="369332"/>
          </a:xfrm>
          <a:prstGeom prst="rect">
            <a:avLst/>
          </a:prstGeom>
          <a:noFill/>
        </p:spPr>
        <p:txBody>
          <a:bodyPr wrap="square" rtlCol="0">
            <a:spAutoFit/>
            <a:scene3d>
              <a:camera prst="obliqueBottomLeft"/>
              <a:lightRig rig="threePt" dir="t"/>
            </a:scene3d>
            <a:sp3d extrusionH="114300">
              <a:extrusionClr>
                <a:srgbClr val="473A21"/>
              </a:extrusionClr>
            </a:sp3d>
          </a:bodyPr>
          <a:lstStyle/>
          <a:p>
            <a:r>
              <a:rPr lang="es-ES" b="1" dirty="0" smtClean="0">
                <a:solidFill>
                  <a:srgbClr val="B1AA91"/>
                </a:solidFill>
                <a:effectLst>
                  <a:glow rad="76200">
                    <a:srgbClr val="473A21">
                      <a:alpha val="94000"/>
                    </a:srgbClr>
                  </a:glow>
                  <a:outerShdw blurRad="38100" dist="38100" dir="2700000" algn="tl">
                    <a:srgbClr val="000000">
                      <a:alpha val="43137"/>
                    </a:srgbClr>
                  </a:outerShdw>
                </a:effectLst>
                <a:latin typeface="Arial Black" panose="020B0A04020102020204" pitchFamily="34" charset="0"/>
              </a:rPr>
              <a:t>Fuente:</a:t>
            </a:r>
            <a:endParaRPr lang="es-PE" b="1" dirty="0">
              <a:solidFill>
                <a:srgbClr val="B1AA91"/>
              </a:solidFill>
              <a:effectLst>
                <a:glow rad="76200">
                  <a:srgbClr val="473A21">
                    <a:alpha val="94000"/>
                  </a:srgbClr>
                </a:glow>
                <a:outerShdw blurRad="38100" dist="38100" dir="2700000" algn="tl">
                  <a:srgbClr val="000000">
                    <a:alpha val="43137"/>
                  </a:srgbClr>
                </a:outerShdw>
              </a:effectLst>
              <a:latin typeface="Arial Black" panose="020B0A04020102020204" pitchFamily="34" charset="0"/>
            </a:endParaRPr>
          </a:p>
        </p:txBody>
      </p:sp>
      <p:sp>
        <p:nvSpPr>
          <p:cNvPr id="7" name="Rectángulo 6">
            <a:hlinkClick r:id="rId3"/>
          </p:cNvPr>
          <p:cNvSpPr/>
          <p:nvPr/>
        </p:nvSpPr>
        <p:spPr>
          <a:xfrm>
            <a:off x="1743557" y="5718090"/>
            <a:ext cx="9840230" cy="923330"/>
          </a:xfrm>
          <a:prstGeom prst="rect">
            <a:avLst/>
          </a:prstGeom>
        </p:spPr>
        <p:txBody>
          <a:bodyPr wrap="square">
            <a:spAutoFit/>
            <a:scene3d>
              <a:camera prst="obliqueBottomLeft"/>
              <a:lightRig rig="threePt" dir="t"/>
            </a:scene3d>
            <a:sp3d extrusionH="114300">
              <a:extrusionClr>
                <a:srgbClr val="64522E"/>
              </a:extrusionClr>
            </a:sp3d>
          </a:bodyPr>
          <a:lstStyle/>
          <a:p>
            <a:r>
              <a:rPr lang="es-PE" b="1" dirty="0">
                <a:solidFill>
                  <a:srgbClr val="B1AA91"/>
                </a:solidFill>
                <a:effectLst>
                  <a:glow rad="76200">
                    <a:srgbClr val="473A21">
                      <a:alpha val="94000"/>
                    </a:srgbClr>
                  </a:glow>
                  <a:outerShdw blurRad="38100" dist="38100" dir="2700000" algn="tl">
                    <a:srgbClr val="000000">
                      <a:alpha val="43137"/>
                    </a:srgbClr>
                  </a:outerShdw>
                </a:effectLst>
                <a:latin typeface="Arial Black" panose="020B0A04020102020204" pitchFamily="34" charset="0"/>
              </a:rPr>
              <a:t>https://jaime48.wordpress.com/2015/07/14/es-oficial-eeuu-le-da-la-espalda-a-israel-y-coloca-bombas-nucleares-en-manos-del-pais-que-mas-patrocina-el-terrorismo-islamico-a-nivel-mundial/</a:t>
            </a:r>
          </a:p>
        </p:txBody>
      </p:sp>
    </p:spTree>
    <p:extLst>
      <p:ext uri="{BB962C8B-B14F-4D97-AF65-F5344CB8AC3E}">
        <p14:creationId xmlns:p14="http://schemas.microsoft.com/office/powerpoint/2010/main" val="314390997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020404" cy="6759526"/>
          </a:xfrm>
          <a:prstGeom prst="rect">
            <a:avLst/>
          </a:prstGeom>
        </p:spPr>
      </p:pic>
      <p:sp>
        <p:nvSpPr>
          <p:cNvPr id="2" name="Rectángulo 1"/>
          <p:cNvSpPr/>
          <p:nvPr/>
        </p:nvSpPr>
        <p:spPr>
          <a:xfrm>
            <a:off x="450164" y="3220484"/>
            <a:ext cx="11366695" cy="3416320"/>
          </a:xfrm>
          <a:prstGeom prst="rect">
            <a:avLst/>
          </a:prstGeom>
        </p:spPr>
        <p:txBody>
          <a:bodyPr wrap="square">
            <a:spAutoFit/>
            <a:scene3d>
              <a:camera prst="obliqueBottomLeft"/>
              <a:lightRig rig="threePt" dir="t"/>
            </a:scene3d>
            <a:sp3d extrusionH="101600">
              <a:extrusionClr>
                <a:srgbClr val="2F324B"/>
              </a:extrusionClr>
            </a:sp3d>
          </a:bodyPr>
          <a:lstStyle/>
          <a:p>
            <a:pPr algn="ctr"/>
            <a:r>
              <a:rPr lang="es-ES" sz="2400" b="1" dirty="0" smtClean="0">
                <a:solidFill>
                  <a:srgbClr val="B5B2D2"/>
                </a:solidFill>
                <a:effectLst>
                  <a:glow rad="63500">
                    <a:srgbClr val="2F324B">
                      <a:alpha val="95000"/>
                    </a:srgbClr>
                  </a:glow>
                  <a:outerShdw blurRad="38100" dist="38100" dir="2700000" algn="tl">
                    <a:srgbClr val="000000">
                      <a:alpha val="43137"/>
                    </a:srgbClr>
                  </a:outerShdw>
                </a:effectLst>
                <a:latin typeface="Arial Black" panose="020B0A04020102020204" pitchFamily="34" charset="0"/>
              </a:rPr>
              <a:t>Mediante este acuerdo, el gobierno de Irán acepta</a:t>
            </a:r>
            <a:r>
              <a:rPr lang="es-PE" sz="2400" b="1" dirty="0" smtClean="0">
                <a:solidFill>
                  <a:srgbClr val="B5B2D2"/>
                </a:solidFill>
                <a:effectLst>
                  <a:glow rad="63500">
                    <a:srgbClr val="2F324B">
                      <a:alpha val="95000"/>
                    </a:srgbClr>
                  </a:glow>
                  <a:outerShdw blurRad="38100" dist="38100" dir="2700000" algn="tl">
                    <a:srgbClr val="000000">
                      <a:alpha val="43137"/>
                    </a:srgbClr>
                  </a:outerShdw>
                </a:effectLst>
                <a:latin typeface="Arial Black" panose="020B0A04020102020204" pitchFamily="34" charset="0"/>
              </a:rPr>
              <a:t> </a:t>
            </a:r>
            <a:r>
              <a:rPr lang="es-PE" sz="2400" b="1" dirty="0">
                <a:solidFill>
                  <a:srgbClr val="B5B2D2"/>
                </a:solidFill>
                <a:effectLst>
                  <a:glow rad="63500">
                    <a:srgbClr val="2F324B">
                      <a:alpha val="95000"/>
                    </a:srgbClr>
                  </a:glow>
                  <a:outerShdw blurRad="38100" dist="38100" dir="2700000" algn="tl">
                    <a:srgbClr val="000000">
                      <a:alpha val="43137"/>
                    </a:srgbClr>
                  </a:outerShdw>
                </a:effectLst>
                <a:latin typeface="Arial Black" panose="020B0A04020102020204" pitchFamily="34" charset="0"/>
              </a:rPr>
              <a:t>limitar sus actividades </a:t>
            </a:r>
            <a:r>
              <a:rPr lang="es-PE" sz="2400" b="1" dirty="0" smtClean="0">
                <a:solidFill>
                  <a:srgbClr val="B5B2D2"/>
                </a:solidFill>
                <a:effectLst>
                  <a:glow rad="63500">
                    <a:srgbClr val="2F324B">
                      <a:alpha val="95000"/>
                    </a:srgbClr>
                  </a:glow>
                  <a:outerShdw blurRad="38100" dist="38100" dir="2700000" algn="tl">
                    <a:srgbClr val="000000">
                      <a:alpha val="43137"/>
                    </a:srgbClr>
                  </a:outerShdw>
                </a:effectLst>
                <a:latin typeface="Arial Black" panose="020B0A04020102020204" pitchFamily="34" charset="0"/>
              </a:rPr>
              <a:t>nucleares (no fabricando bombas atómicas) </a:t>
            </a:r>
            <a:r>
              <a:rPr lang="es-PE" sz="2400" b="1" dirty="0">
                <a:solidFill>
                  <a:srgbClr val="B5B2D2"/>
                </a:solidFill>
                <a:effectLst>
                  <a:glow rad="63500">
                    <a:srgbClr val="2F324B">
                      <a:alpha val="95000"/>
                    </a:srgbClr>
                  </a:glow>
                  <a:outerShdw blurRad="38100" dist="38100" dir="2700000" algn="tl">
                    <a:srgbClr val="000000">
                      <a:alpha val="43137"/>
                    </a:srgbClr>
                  </a:outerShdw>
                </a:effectLst>
                <a:latin typeface="Arial Black" panose="020B0A04020102020204" pitchFamily="34" charset="0"/>
              </a:rPr>
              <a:t>a cambio de que </a:t>
            </a:r>
            <a:r>
              <a:rPr lang="es-PE" sz="2400" b="1" dirty="0" smtClean="0">
                <a:solidFill>
                  <a:srgbClr val="B5B2D2"/>
                </a:solidFill>
                <a:effectLst>
                  <a:glow rad="63500">
                    <a:srgbClr val="2F324B">
                      <a:alpha val="95000"/>
                    </a:srgbClr>
                  </a:glow>
                  <a:outerShdw blurRad="38100" dist="38100" dir="2700000" algn="tl">
                    <a:srgbClr val="000000">
                      <a:alpha val="43137"/>
                    </a:srgbClr>
                  </a:outerShdw>
                </a:effectLst>
                <a:latin typeface="Arial Black" panose="020B0A04020102020204" pitchFamily="34" charset="0"/>
              </a:rPr>
              <a:t>le levanten </a:t>
            </a:r>
            <a:r>
              <a:rPr lang="es-PE" sz="2400" b="1" dirty="0">
                <a:solidFill>
                  <a:srgbClr val="B5B2D2"/>
                </a:solidFill>
                <a:effectLst>
                  <a:glow rad="63500">
                    <a:srgbClr val="2F324B">
                      <a:alpha val="95000"/>
                    </a:srgbClr>
                  </a:glow>
                  <a:outerShdw blurRad="38100" dist="38100" dir="2700000" algn="tl">
                    <a:srgbClr val="000000">
                      <a:alpha val="43137"/>
                    </a:srgbClr>
                  </a:outerShdw>
                </a:effectLst>
                <a:latin typeface="Arial Black" panose="020B0A04020102020204" pitchFamily="34" charset="0"/>
              </a:rPr>
              <a:t>las sanciones </a:t>
            </a:r>
            <a:r>
              <a:rPr lang="es-PE" sz="2400" b="1" dirty="0" smtClean="0">
                <a:solidFill>
                  <a:srgbClr val="B5B2D2"/>
                </a:solidFill>
                <a:effectLst>
                  <a:glow rad="63500">
                    <a:srgbClr val="2F324B">
                      <a:alpha val="95000"/>
                    </a:srgbClr>
                  </a:glow>
                  <a:outerShdw blurRad="38100" dist="38100" dir="2700000" algn="tl">
                    <a:srgbClr val="000000">
                      <a:alpha val="43137"/>
                    </a:srgbClr>
                  </a:outerShdw>
                </a:effectLst>
                <a:latin typeface="Arial Black" panose="020B0A04020102020204" pitchFamily="34" charset="0"/>
              </a:rPr>
              <a:t>económicas.  Irán también se compromete a que inspectores de las Naciones Unidas puedan hacer visitas a sus instalaciones nucleares y militares, como una forma de supervisar el compromiso de ellos.</a:t>
            </a:r>
          </a:p>
          <a:p>
            <a:pPr algn="ctr"/>
            <a:r>
              <a:rPr lang="es-ES" sz="2400" b="1" dirty="0" smtClean="0">
                <a:solidFill>
                  <a:srgbClr val="B5B2D2"/>
                </a:solidFill>
                <a:effectLst>
                  <a:glow rad="63500">
                    <a:srgbClr val="2F324B">
                      <a:alpha val="95000"/>
                    </a:srgbClr>
                  </a:glow>
                  <a:outerShdw blurRad="38100" dist="38100" dir="2700000" algn="tl">
                    <a:srgbClr val="000000">
                      <a:alpha val="43137"/>
                    </a:srgbClr>
                  </a:outerShdw>
                </a:effectLst>
                <a:latin typeface="Arial Black" panose="020B0A04020102020204" pitchFamily="34" charset="0"/>
              </a:rPr>
              <a:t>Irán asegura que su programa nuclear </a:t>
            </a:r>
            <a:r>
              <a:rPr lang="es-PE" sz="2400" b="1" dirty="0">
                <a:solidFill>
                  <a:srgbClr val="B5B2D2"/>
                </a:solidFill>
                <a:effectLst>
                  <a:glow rad="63500">
                    <a:srgbClr val="2F324B">
                      <a:alpha val="95000"/>
                    </a:srgbClr>
                  </a:glow>
                  <a:outerShdw blurRad="38100" dist="38100" dir="2700000" algn="tl">
                    <a:srgbClr val="000000">
                      <a:alpha val="43137"/>
                    </a:srgbClr>
                  </a:outerShdw>
                </a:effectLst>
                <a:latin typeface="Arial Black" panose="020B0A04020102020204" pitchFamily="34" charset="0"/>
              </a:rPr>
              <a:t>está destinado a la generación de energía eléctrica y al diagnóstico y tratamiento en la </a:t>
            </a:r>
            <a:r>
              <a:rPr lang="es-PE" sz="2400" b="1" dirty="0" smtClean="0">
                <a:solidFill>
                  <a:srgbClr val="B5B2D2"/>
                </a:solidFill>
                <a:effectLst>
                  <a:glow rad="63500">
                    <a:srgbClr val="2F324B">
                      <a:alpha val="95000"/>
                    </a:srgbClr>
                  </a:glow>
                  <a:outerShdw blurRad="38100" dist="38100" dir="2700000" algn="tl">
                    <a:srgbClr val="000000">
                      <a:alpha val="43137"/>
                    </a:srgbClr>
                  </a:outerShdw>
                </a:effectLst>
                <a:latin typeface="Arial Black" panose="020B0A04020102020204" pitchFamily="34" charset="0"/>
              </a:rPr>
              <a:t>medicina……….</a:t>
            </a:r>
            <a:r>
              <a:rPr lang="es-ES" sz="2400" b="1" dirty="0" smtClean="0">
                <a:solidFill>
                  <a:srgbClr val="B5B2D2"/>
                </a:solidFill>
                <a:effectLst>
                  <a:glow rad="63500">
                    <a:srgbClr val="2F324B">
                      <a:alpha val="95000"/>
                    </a:srgbClr>
                  </a:glow>
                  <a:outerShdw blurRad="38100" dist="38100" dir="2700000" algn="tl">
                    <a:srgbClr val="000000">
                      <a:alpha val="43137"/>
                    </a:srgbClr>
                  </a:outerShdw>
                </a:effectLst>
                <a:latin typeface="Arial Black" panose="020B0A04020102020204" pitchFamily="34" charset="0"/>
              </a:rPr>
              <a:t>¿Será verdad eso?</a:t>
            </a:r>
            <a:endParaRPr lang="es-PE" sz="2400" b="1" dirty="0" smtClean="0">
              <a:solidFill>
                <a:srgbClr val="B5B2D2"/>
              </a:solidFill>
              <a:effectLst>
                <a:glow rad="63500">
                  <a:srgbClr val="2F324B">
                    <a:alpha val="95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23914726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408122" y="286361"/>
            <a:ext cx="11375756" cy="1938992"/>
          </a:xfrm>
          <a:prstGeom prst="rect">
            <a:avLst/>
          </a:prstGeom>
        </p:spPr>
        <p:txBody>
          <a:bodyPr wrap="square">
            <a:spAutoFit/>
            <a:scene3d>
              <a:camera prst="obliqueBottomLeft"/>
              <a:lightRig rig="threePt" dir="t"/>
            </a:scene3d>
            <a:sp3d extrusionH="152400">
              <a:extrusionClr>
                <a:srgbClr val="172119"/>
              </a:extrusionClr>
            </a:sp3d>
          </a:bodyPr>
          <a:lstStyle/>
          <a:p>
            <a:pPr algn="ctr"/>
            <a:r>
              <a:rPr lang="es-PE" sz="2400" b="1" dirty="0">
                <a:solidFill>
                  <a:srgbClr val="AEC6B2"/>
                </a:solidFill>
                <a:effectLst>
                  <a:glow rad="76200">
                    <a:srgbClr val="172119">
                      <a:alpha val="94000"/>
                    </a:srgbClr>
                  </a:glow>
                  <a:outerShdw blurRad="38100" dist="38100" dir="2700000" algn="tl">
                    <a:srgbClr val="000000">
                      <a:alpha val="43137"/>
                    </a:srgbClr>
                  </a:outerShdw>
                </a:effectLst>
                <a:latin typeface="Arial Black" panose="020B0A04020102020204" pitchFamily="34" charset="0"/>
              </a:rPr>
              <a:t>El documento </a:t>
            </a:r>
            <a:r>
              <a:rPr lang="es-PE" sz="2400" b="1" dirty="0" smtClean="0">
                <a:solidFill>
                  <a:srgbClr val="AEC6B2"/>
                </a:solidFill>
                <a:effectLst>
                  <a:glow rad="76200">
                    <a:srgbClr val="172119">
                      <a:alpha val="94000"/>
                    </a:srgbClr>
                  </a:glow>
                  <a:outerShdw blurRad="38100" dist="38100" dir="2700000" algn="tl">
                    <a:srgbClr val="000000">
                      <a:alpha val="43137"/>
                    </a:srgbClr>
                  </a:outerShdw>
                </a:effectLst>
                <a:latin typeface="Arial Black" panose="020B0A04020102020204" pitchFamily="34" charset="0"/>
              </a:rPr>
              <a:t>del acuerdo será </a:t>
            </a:r>
            <a:r>
              <a:rPr lang="es-PE" sz="2400" b="1" dirty="0">
                <a:solidFill>
                  <a:srgbClr val="AEC6B2"/>
                </a:solidFill>
                <a:effectLst>
                  <a:glow rad="76200">
                    <a:srgbClr val="172119">
                      <a:alpha val="94000"/>
                    </a:srgbClr>
                  </a:glow>
                  <a:outerShdw blurRad="38100" dist="38100" dir="2700000" algn="tl">
                    <a:srgbClr val="000000">
                      <a:alpha val="43137"/>
                    </a:srgbClr>
                  </a:outerShdw>
                </a:effectLst>
                <a:latin typeface="Arial Black" panose="020B0A04020102020204" pitchFamily="34" charset="0"/>
              </a:rPr>
              <a:t>llevado ante el Consejo de Seguridad de las Naciones Unidas en las próximas semanas para que se apruebe una resolución que le dé validez y luego tendrá que ser revisado </a:t>
            </a:r>
            <a:r>
              <a:rPr lang="es-PE" sz="2400" b="1" dirty="0" smtClean="0">
                <a:solidFill>
                  <a:srgbClr val="AEC6B2"/>
                </a:solidFill>
                <a:effectLst>
                  <a:glow rad="76200">
                    <a:srgbClr val="172119">
                      <a:alpha val="94000"/>
                    </a:srgbClr>
                  </a:glow>
                  <a:outerShdw blurRad="38100" dist="38100" dir="2700000" algn="tl">
                    <a:srgbClr val="000000">
                      <a:alpha val="43137"/>
                    </a:srgbClr>
                  </a:outerShdw>
                </a:effectLst>
                <a:latin typeface="Arial Black" panose="020B0A04020102020204" pitchFamily="34" charset="0"/>
              </a:rPr>
              <a:t>y aceptado </a:t>
            </a:r>
            <a:r>
              <a:rPr lang="es-PE" sz="2400" b="1" dirty="0">
                <a:solidFill>
                  <a:srgbClr val="AEC6B2"/>
                </a:solidFill>
                <a:effectLst>
                  <a:glow rad="76200">
                    <a:srgbClr val="172119">
                      <a:alpha val="94000"/>
                    </a:srgbClr>
                  </a:glow>
                  <a:outerShdw blurRad="38100" dist="38100" dir="2700000" algn="tl">
                    <a:srgbClr val="000000">
                      <a:alpha val="43137"/>
                    </a:srgbClr>
                  </a:outerShdw>
                </a:effectLst>
                <a:latin typeface="Arial Black" panose="020B0A04020102020204" pitchFamily="34" charset="0"/>
              </a:rPr>
              <a:t>por el Congreso de los EEUU y el Parlamento de Irán.</a:t>
            </a:r>
          </a:p>
        </p:txBody>
      </p:sp>
    </p:spTree>
    <p:extLst>
      <p:ext uri="{BB962C8B-B14F-4D97-AF65-F5344CB8AC3E}">
        <p14:creationId xmlns:p14="http://schemas.microsoft.com/office/powerpoint/2010/main" val="1406715816"/>
      </p:ext>
    </p:extLst>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371959" y="159752"/>
            <a:ext cx="11375756" cy="2677656"/>
          </a:xfrm>
          <a:prstGeom prst="rect">
            <a:avLst/>
          </a:prstGeom>
        </p:spPr>
        <p:txBody>
          <a:bodyPr wrap="square">
            <a:spAutoFit/>
            <a:scene3d>
              <a:camera prst="obliqueBottomLeft"/>
              <a:lightRig rig="threePt" dir="t"/>
            </a:scene3d>
            <a:sp3d extrusionH="101600">
              <a:extrusionClr>
                <a:srgbClr val="005250"/>
              </a:extrusionClr>
            </a:sp3d>
          </a:bodyPr>
          <a:lstStyle/>
          <a:p>
            <a:pPr algn="ctr"/>
            <a:r>
              <a:rPr lang="es-ES" sz="2400" b="1" dirty="0" smtClean="0">
                <a:solidFill>
                  <a:srgbClr val="ABFFFF"/>
                </a:solidFill>
                <a:effectLst>
                  <a:glow rad="76200">
                    <a:srgbClr val="005250">
                      <a:alpha val="94000"/>
                    </a:srgbClr>
                  </a:glow>
                  <a:outerShdw blurRad="38100" dist="38100" dir="2700000" algn="tl">
                    <a:srgbClr val="000000">
                      <a:alpha val="43137"/>
                    </a:srgbClr>
                  </a:outerShdw>
                </a:effectLst>
                <a:latin typeface="Arial Black" panose="020B0A04020102020204" pitchFamily="34" charset="0"/>
              </a:rPr>
              <a:t>El primer ministro israelí, Benjamín Netanyahu, al conocer ese acuerdo dijo: “</a:t>
            </a:r>
            <a:r>
              <a:rPr lang="es-PE" sz="2400" b="1" dirty="0">
                <a:solidFill>
                  <a:srgbClr val="ABFFFF"/>
                </a:solidFill>
                <a:effectLst>
                  <a:glow rad="76200">
                    <a:srgbClr val="005250">
                      <a:alpha val="94000"/>
                    </a:srgbClr>
                  </a:glow>
                  <a:outerShdw blurRad="38100" dist="38100" dir="2700000" algn="tl">
                    <a:srgbClr val="000000">
                      <a:alpha val="43137"/>
                    </a:srgbClr>
                  </a:outerShdw>
                </a:effectLst>
                <a:latin typeface="Arial Black" panose="020B0A04020102020204" pitchFamily="34" charset="0"/>
              </a:rPr>
              <a:t>ya se puede decir que este acuerdo es un error histórico para el mundo</a:t>
            </a:r>
            <a:r>
              <a:rPr lang="es-PE" sz="2400" b="1" dirty="0" smtClean="0">
                <a:solidFill>
                  <a:srgbClr val="ABFFFF"/>
                </a:solidFill>
                <a:effectLst>
                  <a:glow rad="76200">
                    <a:srgbClr val="005250">
                      <a:alpha val="94000"/>
                    </a:srgbClr>
                  </a:glow>
                  <a:outerShdw blurRad="38100" dist="38100" dir="2700000" algn="tl">
                    <a:srgbClr val="000000">
                      <a:alpha val="43137"/>
                    </a:srgbClr>
                  </a:outerShdw>
                </a:effectLst>
                <a:latin typeface="Arial Black" panose="020B0A04020102020204" pitchFamily="34" charset="0"/>
              </a:rPr>
              <a:t>“, y luego agregó: “El </a:t>
            </a:r>
            <a:r>
              <a:rPr lang="es-PE" sz="2400" b="1" dirty="0">
                <a:solidFill>
                  <a:srgbClr val="ABFFFF"/>
                </a:solidFill>
                <a:effectLst>
                  <a:glow rad="76200">
                    <a:srgbClr val="005250">
                      <a:alpha val="94000"/>
                    </a:srgbClr>
                  </a:glow>
                  <a:outerShdw blurRad="38100" dist="38100" dir="2700000" algn="tl">
                    <a:srgbClr val="000000">
                      <a:alpha val="43137"/>
                    </a:srgbClr>
                  </a:outerShdw>
                </a:effectLst>
                <a:latin typeface="Arial Black" panose="020B0A04020102020204" pitchFamily="34" charset="0"/>
              </a:rPr>
              <a:t>mundo es hoy un lugar mucho más peligroso de lo que era ayer. Las potencias internacionales líderes han apostado nuestro futuro colectivo en un acuerdo con el patrocinador más importante del terrorismo internacional</a:t>
            </a:r>
            <a:r>
              <a:rPr lang="es-PE" sz="2400" b="1" dirty="0" smtClean="0">
                <a:solidFill>
                  <a:srgbClr val="ABFFFF"/>
                </a:solidFill>
                <a:effectLst>
                  <a:glow rad="76200">
                    <a:srgbClr val="005250">
                      <a:alpha val="94000"/>
                    </a:srgbClr>
                  </a:glow>
                  <a:outerShdw blurRad="38100" dist="38100" dir="2700000" algn="tl">
                    <a:srgbClr val="000000">
                      <a:alpha val="43137"/>
                    </a:srgbClr>
                  </a:outerShdw>
                </a:effectLst>
                <a:latin typeface="Arial Black" panose="020B0A04020102020204" pitchFamily="34" charset="0"/>
              </a:rPr>
              <a:t>“. </a:t>
            </a:r>
          </a:p>
        </p:txBody>
      </p:sp>
      <p:sp>
        <p:nvSpPr>
          <p:cNvPr id="3" name="Rectángulo 2"/>
          <p:cNvSpPr/>
          <p:nvPr/>
        </p:nvSpPr>
        <p:spPr>
          <a:xfrm>
            <a:off x="371959" y="4501899"/>
            <a:ext cx="11375756" cy="1569660"/>
          </a:xfrm>
          <a:prstGeom prst="rect">
            <a:avLst/>
          </a:prstGeom>
        </p:spPr>
        <p:txBody>
          <a:bodyPr wrap="square">
            <a:spAutoFit/>
            <a:scene3d>
              <a:camera prst="obliqueBottomLeft"/>
              <a:lightRig rig="threePt" dir="t"/>
            </a:scene3d>
            <a:sp3d extrusionH="101600">
              <a:extrusionClr>
                <a:srgbClr val="005250"/>
              </a:extrusionClr>
            </a:sp3d>
          </a:bodyPr>
          <a:lstStyle/>
          <a:p>
            <a:pPr algn="ctr"/>
            <a:r>
              <a:rPr lang="es-PE" sz="2400" b="1" dirty="0" smtClean="0">
                <a:solidFill>
                  <a:srgbClr val="ABFFFF"/>
                </a:solidFill>
                <a:effectLst>
                  <a:glow rad="76200">
                    <a:srgbClr val="005250">
                      <a:alpha val="94000"/>
                    </a:srgbClr>
                  </a:glow>
                  <a:outerShdw blurRad="38100" dist="38100" dir="2700000" algn="tl">
                    <a:srgbClr val="000000">
                      <a:alpha val="43137"/>
                    </a:srgbClr>
                  </a:outerShdw>
                </a:effectLst>
                <a:latin typeface="Arial Black" panose="020B0A04020102020204" pitchFamily="34" charset="0"/>
              </a:rPr>
              <a:t>Es muy revelador el hecho de que con la actuación de Estados Unidos en ese acuerdo de paz nuclear, le esté dando la espalda a Israel. </a:t>
            </a:r>
          </a:p>
          <a:p>
            <a:pPr algn="ctr"/>
            <a:r>
              <a:rPr lang="es-PE" sz="2400" b="1" dirty="0" smtClean="0">
                <a:solidFill>
                  <a:srgbClr val="ABFFFF"/>
                </a:solidFill>
                <a:effectLst>
                  <a:glow rad="76200">
                    <a:srgbClr val="005250">
                      <a:alpha val="94000"/>
                    </a:srgbClr>
                  </a:glow>
                  <a:outerShdw blurRad="38100" dist="38100" dir="2700000" algn="tl">
                    <a:srgbClr val="000000">
                      <a:alpha val="43137"/>
                    </a:srgbClr>
                  </a:outerShdw>
                </a:effectLst>
                <a:latin typeface="Arial Black" panose="020B0A04020102020204" pitchFamily="34" charset="0"/>
              </a:rPr>
              <a:t>Por </a:t>
            </a:r>
            <a:r>
              <a:rPr lang="es-PE" sz="2400" b="1" dirty="0">
                <a:solidFill>
                  <a:srgbClr val="ABFFFF"/>
                </a:solidFill>
                <a:effectLst>
                  <a:glow rad="76200">
                    <a:srgbClr val="005250">
                      <a:alpha val="94000"/>
                    </a:srgbClr>
                  </a:glow>
                  <a:outerShdw blurRad="38100" dist="38100" dir="2700000" algn="tl">
                    <a:srgbClr val="000000">
                      <a:alpha val="43137"/>
                    </a:srgbClr>
                  </a:outerShdw>
                </a:effectLst>
                <a:latin typeface="Arial Black" panose="020B0A04020102020204" pitchFamily="34" charset="0"/>
              </a:rPr>
              <a:t>lo demás, se sabe que Irán tiene como objetivo destruir </a:t>
            </a:r>
            <a:r>
              <a:rPr lang="es-PE" sz="2400" b="1" dirty="0" smtClean="0">
                <a:solidFill>
                  <a:srgbClr val="ABFFFF"/>
                </a:solidFill>
                <a:effectLst>
                  <a:glow rad="76200">
                    <a:srgbClr val="005250">
                      <a:alpha val="94000"/>
                    </a:srgbClr>
                  </a:glow>
                  <a:outerShdw blurRad="38100" dist="38100" dir="2700000" algn="tl">
                    <a:srgbClr val="000000">
                      <a:alpha val="43137"/>
                    </a:srgbClr>
                  </a:outerShdw>
                </a:effectLst>
                <a:latin typeface="Arial Black" panose="020B0A04020102020204" pitchFamily="34" charset="0"/>
              </a:rPr>
              <a:t>Israel.</a:t>
            </a:r>
            <a:endParaRPr lang="es-PE" sz="2400" b="1" dirty="0">
              <a:solidFill>
                <a:srgbClr val="ABFFFF"/>
              </a:solidFill>
              <a:effectLst>
                <a:glow rad="76200">
                  <a:srgbClr val="005250">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70764900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ángulo 1"/>
          <p:cNvSpPr/>
          <p:nvPr/>
        </p:nvSpPr>
        <p:spPr>
          <a:xfrm>
            <a:off x="449450" y="194626"/>
            <a:ext cx="11282766" cy="3785652"/>
          </a:xfrm>
          <a:prstGeom prst="rect">
            <a:avLst/>
          </a:prstGeom>
        </p:spPr>
        <p:txBody>
          <a:bodyPr wrap="square">
            <a:spAutoFit/>
            <a:scene3d>
              <a:camera prst="obliqueBottomLeft"/>
              <a:lightRig rig="threePt" dir="t"/>
            </a:scene3d>
            <a:sp3d extrusionH="25400"/>
          </a:bodyPr>
          <a:lstStyle/>
          <a:p>
            <a:pPr algn="ctr"/>
            <a:r>
              <a:rPr lang="es-PE" sz="2400" b="1" dirty="0">
                <a:solidFill>
                  <a:schemeClr val="bg1"/>
                </a:solidFill>
                <a:effectLst>
                  <a:outerShdw blurRad="38100" dist="38100" dir="2700000" algn="tl">
                    <a:srgbClr val="000000">
                      <a:alpha val="43137"/>
                    </a:srgbClr>
                  </a:outerShdw>
                </a:effectLst>
                <a:latin typeface="Arial Black" panose="020B0A04020102020204" pitchFamily="34" charset="0"/>
              </a:rPr>
              <a:t>Sin </a:t>
            </a: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duda, </a:t>
            </a:r>
            <a:r>
              <a:rPr lang="es-PE" sz="2400" b="1" dirty="0">
                <a:solidFill>
                  <a:schemeClr val="bg1"/>
                </a:solidFill>
                <a:effectLst>
                  <a:outerShdw blurRad="38100" dist="38100" dir="2700000" algn="tl">
                    <a:srgbClr val="000000">
                      <a:alpha val="43137"/>
                    </a:srgbClr>
                  </a:outerShdw>
                </a:effectLst>
                <a:latin typeface="Arial Black" panose="020B0A04020102020204" pitchFamily="34" charset="0"/>
              </a:rPr>
              <a:t>este tipo de tratado </a:t>
            </a: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entre Irán y los 6 países, potencias atómicas, forma </a:t>
            </a:r>
            <a:r>
              <a:rPr lang="es-PE" sz="2400" b="1" dirty="0">
                <a:solidFill>
                  <a:schemeClr val="bg1"/>
                </a:solidFill>
                <a:effectLst>
                  <a:outerShdw blurRad="38100" dist="38100" dir="2700000" algn="tl">
                    <a:srgbClr val="000000">
                      <a:alpha val="43137"/>
                    </a:srgbClr>
                  </a:outerShdw>
                </a:effectLst>
                <a:latin typeface="Arial Black" panose="020B0A04020102020204" pitchFamily="34" charset="0"/>
              </a:rPr>
              <a:t>parte de lo que Biblia señala en 1º Tesalonicenses 5:3, que sentencia: </a:t>
            </a: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"que </a:t>
            </a:r>
            <a:r>
              <a:rPr lang="es-PE" sz="2400" b="1" dirty="0">
                <a:solidFill>
                  <a:schemeClr val="bg1"/>
                </a:solidFill>
                <a:effectLst>
                  <a:outerShdw blurRad="38100" dist="38100" dir="2700000" algn="tl">
                    <a:srgbClr val="000000">
                      <a:alpha val="43137"/>
                    </a:srgbClr>
                  </a:outerShdw>
                </a:effectLst>
                <a:latin typeface="Arial Black" panose="020B0A04020102020204" pitchFamily="34" charset="0"/>
              </a:rPr>
              <a:t>cuando digan: Paz y seguridad, entonces vendrá sobre ellos destrucción repentina, como los dolores a la mujer encinta, y no escaparán". </a:t>
            </a:r>
            <a:endPar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endParaRPr>
          </a:p>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En </a:t>
            </a:r>
            <a:r>
              <a:rPr lang="es-PE" sz="2400" b="1" dirty="0">
                <a:solidFill>
                  <a:schemeClr val="bg1"/>
                </a:solidFill>
                <a:effectLst>
                  <a:outerShdw blurRad="38100" dist="38100" dir="2700000" algn="tl">
                    <a:srgbClr val="000000">
                      <a:alpha val="43137"/>
                    </a:srgbClr>
                  </a:outerShdw>
                </a:effectLst>
                <a:latin typeface="Arial Black" panose="020B0A04020102020204" pitchFamily="34" charset="0"/>
              </a:rPr>
              <a:t>otras palabras, cuando en el mundo se oigan voces de paz duradera mediante acuerdos y tratados humanos, la Biblia ya nos advierte que es todo lo contrario, porque ENTONCES HABRÁ GUERRA Y CALAMIDAD. Esto es otra señal de que LA SEGUNDA VENIDA DE CRISTO ESTÁ A LAS PUERTAS.</a:t>
            </a:r>
          </a:p>
        </p:txBody>
      </p:sp>
      <p:pic>
        <p:nvPicPr>
          <p:cNvPr id="3" name="Imagen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77771" y="3853669"/>
            <a:ext cx="5115951" cy="2877722"/>
          </a:xfrm>
          <a:prstGeom prst="rect">
            <a:avLst/>
          </a:prstGeom>
          <a:effectLst>
            <a:softEdge rad="127000"/>
          </a:effectLst>
        </p:spPr>
      </p:pic>
    </p:spTree>
    <p:extLst>
      <p:ext uri="{BB962C8B-B14F-4D97-AF65-F5344CB8AC3E}">
        <p14:creationId xmlns:p14="http://schemas.microsoft.com/office/powerpoint/2010/main" val="2762771249"/>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379827" y="337625"/>
            <a:ext cx="11366695" cy="2677656"/>
          </a:xfrm>
          <a:prstGeom prst="rect">
            <a:avLst/>
          </a:prstGeom>
        </p:spPr>
        <p:txBody>
          <a:bodyPr wrap="square">
            <a:spAutoFit/>
            <a:scene3d>
              <a:camera prst="obliqueBottomLeft"/>
              <a:lightRig rig="threePt" dir="t"/>
            </a:scene3d>
            <a:sp3d extrusionH="152400">
              <a:extrusionClr>
                <a:srgbClr val="152D93"/>
              </a:extrusionClr>
            </a:sp3d>
          </a:bodyPr>
          <a:lstStyle/>
          <a:p>
            <a:pPr algn="ctr"/>
            <a:r>
              <a:rPr lang="es-ES" sz="2400" b="1" dirty="0" smtClean="0">
                <a:solidFill>
                  <a:srgbClr val="CCBBE7"/>
                </a:solidFill>
                <a:effectLst>
                  <a:glow rad="63500">
                    <a:srgbClr val="2E1C4C">
                      <a:alpha val="95000"/>
                    </a:srgbClr>
                  </a:glow>
                  <a:outerShdw blurRad="38100" dist="38100" dir="2700000" algn="tl">
                    <a:srgbClr val="000000">
                      <a:alpha val="43137"/>
                    </a:srgbClr>
                  </a:outerShdw>
                </a:effectLst>
                <a:latin typeface="Arial Black" panose="020B0A04020102020204" pitchFamily="34" charset="0"/>
              </a:rPr>
              <a:t>Apreciado lector, antes de compartir una revelación que tiene que ver con Israel e Irán, dada por el Espíritu Santo a un cristiano del país de </a:t>
            </a:r>
            <a:r>
              <a:rPr lang="es-ES" sz="2400" b="1" dirty="0" err="1" smtClean="0">
                <a:solidFill>
                  <a:srgbClr val="CCBBE7"/>
                </a:solidFill>
                <a:effectLst>
                  <a:glow rad="63500">
                    <a:srgbClr val="2E1C4C">
                      <a:alpha val="95000"/>
                    </a:srgbClr>
                  </a:glow>
                  <a:outerShdw blurRad="38100" dist="38100" dir="2700000" algn="tl">
                    <a:srgbClr val="000000">
                      <a:alpha val="43137"/>
                    </a:srgbClr>
                  </a:outerShdw>
                </a:effectLst>
                <a:latin typeface="Arial Black" panose="020B0A04020102020204" pitchFamily="34" charset="0"/>
              </a:rPr>
              <a:t>Kenía</a:t>
            </a:r>
            <a:r>
              <a:rPr lang="es-ES" sz="2400" b="1" dirty="0" smtClean="0">
                <a:solidFill>
                  <a:srgbClr val="CCBBE7"/>
                </a:solidFill>
                <a:effectLst>
                  <a:glow rad="63500">
                    <a:srgbClr val="2E1C4C">
                      <a:alpha val="95000"/>
                    </a:srgbClr>
                  </a:glow>
                  <a:outerShdw blurRad="38100" dist="38100" dir="2700000" algn="tl">
                    <a:srgbClr val="000000">
                      <a:alpha val="43137"/>
                    </a:srgbClr>
                  </a:outerShdw>
                </a:effectLst>
                <a:latin typeface="Arial Black" panose="020B0A04020102020204" pitchFamily="34" charset="0"/>
              </a:rPr>
              <a:t>, David </a:t>
            </a:r>
            <a:r>
              <a:rPr lang="es-ES" sz="2400" b="1" dirty="0" err="1" smtClean="0">
                <a:solidFill>
                  <a:srgbClr val="CCBBE7"/>
                </a:solidFill>
                <a:effectLst>
                  <a:glow rad="63500">
                    <a:srgbClr val="2E1C4C">
                      <a:alpha val="95000"/>
                    </a:srgbClr>
                  </a:glow>
                  <a:outerShdw blurRad="38100" dist="38100" dir="2700000" algn="tl">
                    <a:srgbClr val="000000">
                      <a:alpha val="43137"/>
                    </a:srgbClr>
                  </a:outerShdw>
                </a:effectLst>
                <a:latin typeface="Arial Black" panose="020B0A04020102020204" pitchFamily="34" charset="0"/>
              </a:rPr>
              <a:t>Owuor</a:t>
            </a:r>
            <a:r>
              <a:rPr lang="es-ES" sz="2400" b="1" dirty="0" smtClean="0">
                <a:solidFill>
                  <a:srgbClr val="CCBBE7"/>
                </a:solidFill>
                <a:effectLst>
                  <a:glow rad="63500">
                    <a:srgbClr val="2E1C4C">
                      <a:alpha val="95000"/>
                    </a:srgbClr>
                  </a:glow>
                  <a:outerShdw blurRad="38100" dist="38100" dir="2700000" algn="tl">
                    <a:srgbClr val="000000">
                      <a:alpha val="43137"/>
                    </a:srgbClr>
                  </a:outerShdw>
                </a:effectLst>
                <a:latin typeface="Arial Black" panose="020B0A04020102020204" pitchFamily="34" charset="0"/>
              </a:rPr>
              <a:t>, quién ostenta muy buenas credenciales como profeta, pues él profetizó con un año de anticipación (en Enero del 2009) el mega terremoto y tsunami, ocurrido en Chile en Febrero del 2010.                                            Haga clic en el enlace para ver el vídeo:</a:t>
            </a:r>
          </a:p>
        </p:txBody>
      </p:sp>
      <p:sp>
        <p:nvSpPr>
          <p:cNvPr id="4" name="Rectángulo 3">
            <a:hlinkClick r:id="rId3"/>
          </p:cNvPr>
          <p:cNvSpPr/>
          <p:nvPr/>
        </p:nvSpPr>
        <p:spPr>
          <a:xfrm>
            <a:off x="1709978" y="2931631"/>
            <a:ext cx="8772041" cy="461665"/>
          </a:xfrm>
          <a:prstGeom prst="rect">
            <a:avLst/>
          </a:prstGeom>
        </p:spPr>
        <p:txBody>
          <a:bodyPr wrap="square">
            <a:spAutoFit/>
            <a:scene3d>
              <a:camera prst="obliqueBottomLeft"/>
              <a:lightRig rig="threePt" dir="t"/>
            </a:scene3d>
            <a:sp3d extrusionH="101600">
              <a:extrusionClr>
                <a:srgbClr val="444200"/>
              </a:extrusionClr>
            </a:sp3d>
          </a:bodyPr>
          <a:lstStyle/>
          <a:p>
            <a:pPr algn="ctr"/>
            <a:r>
              <a:rPr lang="es-PE" sz="2400" b="1" dirty="0">
                <a:solidFill>
                  <a:srgbClr val="FFFF00"/>
                </a:solidFill>
                <a:effectLst>
                  <a:glow rad="76200">
                    <a:srgbClr val="444200">
                      <a:alpha val="94000"/>
                    </a:srgbClr>
                  </a:glow>
                  <a:outerShdw blurRad="38100" dist="38100" dir="2700000" algn="tl">
                    <a:srgbClr val="000000">
                      <a:alpha val="43137"/>
                    </a:srgbClr>
                  </a:outerShdw>
                </a:effectLst>
                <a:latin typeface="Arial Black" panose="020B0A04020102020204" pitchFamily="34" charset="0"/>
              </a:rPr>
              <a:t>https://www.youtube.com/watch?v=uDEbn8XJDME</a:t>
            </a:r>
          </a:p>
        </p:txBody>
      </p:sp>
      <p:sp>
        <p:nvSpPr>
          <p:cNvPr id="5" name="CuadroTexto 4"/>
          <p:cNvSpPr txBox="1"/>
          <p:nvPr/>
        </p:nvSpPr>
        <p:spPr>
          <a:xfrm>
            <a:off x="412652" y="3646874"/>
            <a:ext cx="11366694" cy="1569660"/>
          </a:xfrm>
          <a:prstGeom prst="rect">
            <a:avLst/>
          </a:prstGeom>
          <a:noFill/>
        </p:spPr>
        <p:txBody>
          <a:bodyPr wrap="square" rtlCol="0">
            <a:spAutoFit/>
            <a:scene3d>
              <a:camera prst="obliqueBottomLeft"/>
              <a:lightRig rig="threePt" dir="t"/>
            </a:scene3d>
            <a:sp3d extrusionH="152400">
              <a:extrusionClr>
                <a:srgbClr val="152D93"/>
              </a:extrusionClr>
            </a:sp3d>
          </a:bodyPr>
          <a:lstStyle/>
          <a:p>
            <a:pPr algn="ctr"/>
            <a:r>
              <a:rPr lang="es-ES" sz="2400" b="1" dirty="0" smtClean="0">
                <a:solidFill>
                  <a:srgbClr val="CCBBE7"/>
                </a:solidFill>
                <a:effectLst>
                  <a:glow rad="63500">
                    <a:srgbClr val="503084">
                      <a:alpha val="95000"/>
                    </a:srgbClr>
                  </a:glow>
                  <a:outerShdw blurRad="38100" dist="38100" dir="2700000" algn="tl">
                    <a:srgbClr val="000000">
                      <a:alpha val="43137"/>
                    </a:srgbClr>
                  </a:outerShdw>
                </a:effectLst>
                <a:latin typeface="Arial Black" panose="020B0A04020102020204" pitchFamily="34" charset="0"/>
              </a:rPr>
              <a:t>A continuación va el enlace de la profecía de David </a:t>
            </a:r>
            <a:r>
              <a:rPr lang="es-ES" sz="2400" b="1" dirty="0" err="1" smtClean="0">
                <a:solidFill>
                  <a:srgbClr val="CCBBE7"/>
                </a:solidFill>
                <a:effectLst>
                  <a:glow rad="63500">
                    <a:srgbClr val="503084">
                      <a:alpha val="95000"/>
                    </a:srgbClr>
                  </a:glow>
                  <a:outerShdw blurRad="38100" dist="38100" dir="2700000" algn="tl">
                    <a:srgbClr val="000000">
                      <a:alpha val="43137"/>
                    </a:srgbClr>
                  </a:outerShdw>
                </a:effectLst>
                <a:latin typeface="Arial Black" panose="020B0A04020102020204" pitchFamily="34" charset="0"/>
              </a:rPr>
              <a:t>Owuor</a:t>
            </a:r>
            <a:r>
              <a:rPr lang="es-ES" sz="2400" b="1" dirty="0" smtClean="0">
                <a:solidFill>
                  <a:srgbClr val="CCBBE7"/>
                </a:solidFill>
                <a:effectLst>
                  <a:glow rad="63500">
                    <a:srgbClr val="503084">
                      <a:alpha val="95000"/>
                    </a:srgbClr>
                  </a:glow>
                  <a:outerShdw blurRad="38100" dist="38100" dir="2700000" algn="tl">
                    <a:srgbClr val="000000">
                      <a:alpha val="43137"/>
                    </a:srgbClr>
                  </a:outerShdw>
                </a:effectLst>
                <a:latin typeface="Arial Black" panose="020B0A04020102020204" pitchFamily="34" charset="0"/>
              </a:rPr>
              <a:t> sobre el terremoto en </a:t>
            </a:r>
            <a:r>
              <a:rPr lang="es-ES" sz="2400" b="1" dirty="0" err="1" smtClean="0">
                <a:solidFill>
                  <a:srgbClr val="CCBBE7"/>
                </a:solidFill>
                <a:effectLst>
                  <a:glow rad="63500">
                    <a:srgbClr val="503084">
                      <a:alpha val="95000"/>
                    </a:srgbClr>
                  </a:glow>
                  <a:outerShdw blurRad="38100" dist="38100" dir="2700000" algn="tl">
                    <a:srgbClr val="000000">
                      <a:alpha val="43137"/>
                    </a:srgbClr>
                  </a:outerShdw>
                </a:effectLst>
                <a:latin typeface="Arial Black" panose="020B0A04020102020204" pitchFamily="34" charset="0"/>
              </a:rPr>
              <a:t>Haiti</a:t>
            </a:r>
            <a:r>
              <a:rPr lang="es-ES" sz="2400" b="1" dirty="0" smtClean="0">
                <a:solidFill>
                  <a:srgbClr val="CCBBE7"/>
                </a:solidFill>
                <a:effectLst>
                  <a:glow rad="63500">
                    <a:srgbClr val="503084">
                      <a:alpha val="95000"/>
                    </a:srgbClr>
                  </a:glow>
                  <a:outerShdw blurRad="38100" dist="38100" dir="2700000" algn="tl">
                    <a:srgbClr val="000000">
                      <a:alpha val="43137"/>
                    </a:srgbClr>
                  </a:outerShdw>
                </a:effectLst>
                <a:latin typeface="Arial Black" panose="020B0A04020102020204" pitchFamily="34" charset="0"/>
              </a:rPr>
              <a:t> y República Dominicana que diera en Noviembre 2009 y que ocurriera en Enero 2010.</a:t>
            </a:r>
          </a:p>
          <a:p>
            <a:pPr algn="ctr"/>
            <a:r>
              <a:rPr lang="es-ES" sz="2400" b="1" dirty="0" smtClean="0">
                <a:solidFill>
                  <a:srgbClr val="CCBBE7"/>
                </a:solidFill>
                <a:effectLst>
                  <a:glow rad="63500">
                    <a:srgbClr val="503084">
                      <a:alpha val="95000"/>
                    </a:srgbClr>
                  </a:glow>
                  <a:outerShdw blurRad="38100" dist="38100" dir="2700000" algn="tl">
                    <a:srgbClr val="000000">
                      <a:alpha val="43137"/>
                    </a:srgbClr>
                  </a:outerShdw>
                </a:effectLst>
                <a:latin typeface="Arial Black" panose="020B0A04020102020204" pitchFamily="34" charset="0"/>
              </a:rPr>
              <a:t> </a:t>
            </a:r>
            <a:r>
              <a:rPr lang="es-ES" sz="2400" b="1" dirty="0">
                <a:solidFill>
                  <a:srgbClr val="CCBBE7"/>
                </a:solidFill>
                <a:effectLst>
                  <a:glow rad="63500">
                    <a:srgbClr val="503084">
                      <a:alpha val="95000"/>
                    </a:srgbClr>
                  </a:glow>
                  <a:outerShdw blurRad="38100" dist="38100" dir="2700000" algn="tl">
                    <a:srgbClr val="000000">
                      <a:alpha val="43137"/>
                    </a:srgbClr>
                  </a:outerShdw>
                </a:effectLst>
                <a:latin typeface="Arial Black" panose="020B0A04020102020204" pitchFamily="34" charset="0"/>
              </a:rPr>
              <a:t>H</a:t>
            </a:r>
            <a:r>
              <a:rPr lang="es-ES" sz="2400" b="1" dirty="0" smtClean="0">
                <a:solidFill>
                  <a:srgbClr val="CCBBE7"/>
                </a:solidFill>
                <a:effectLst>
                  <a:glow rad="63500">
                    <a:srgbClr val="503084">
                      <a:alpha val="95000"/>
                    </a:srgbClr>
                  </a:glow>
                  <a:outerShdw blurRad="38100" dist="38100" dir="2700000" algn="tl">
                    <a:srgbClr val="000000">
                      <a:alpha val="43137"/>
                    </a:srgbClr>
                  </a:outerShdw>
                </a:effectLst>
                <a:latin typeface="Arial Black" panose="020B0A04020102020204" pitchFamily="34" charset="0"/>
              </a:rPr>
              <a:t>aga clic en el enlace para ver el vídeo:</a:t>
            </a:r>
            <a:endParaRPr lang="es-PE" sz="2400" b="1" dirty="0">
              <a:solidFill>
                <a:srgbClr val="CCBBE7"/>
              </a:solidFill>
              <a:effectLst>
                <a:glow rad="63500">
                  <a:srgbClr val="503084">
                    <a:alpha val="95000"/>
                  </a:srgbClr>
                </a:glow>
                <a:outerShdw blurRad="38100" dist="38100" dir="2700000" algn="tl">
                  <a:srgbClr val="000000">
                    <a:alpha val="43137"/>
                  </a:srgbClr>
                </a:outerShdw>
              </a:effectLst>
              <a:latin typeface="Arial Black" panose="020B0A04020102020204" pitchFamily="34" charset="0"/>
            </a:endParaRPr>
          </a:p>
        </p:txBody>
      </p:sp>
      <p:sp>
        <p:nvSpPr>
          <p:cNvPr id="6" name="Rectángulo 5">
            <a:hlinkClick r:id="rId4"/>
          </p:cNvPr>
          <p:cNvSpPr/>
          <p:nvPr/>
        </p:nvSpPr>
        <p:spPr>
          <a:xfrm>
            <a:off x="733904" y="5156305"/>
            <a:ext cx="11251769" cy="830997"/>
          </a:xfrm>
          <a:prstGeom prst="rect">
            <a:avLst/>
          </a:prstGeom>
        </p:spPr>
        <p:txBody>
          <a:bodyPr wrap="square">
            <a:spAutoFit/>
            <a:scene3d>
              <a:camera prst="obliqueBottomLeft"/>
              <a:lightRig rig="threePt" dir="t"/>
            </a:scene3d>
            <a:sp3d extrusionH="101600">
              <a:extrusionClr>
                <a:srgbClr val="444200"/>
              </a:extrusionClr>
            </a:sp3d>
          </a:bodyPr>
          <a:lstStyle/>
          <a:p>
            <a:r>
              <a:rPr lang="es-PE" sz="2400" b="1" dirty="0">
                <a:solidFill>
                  <a:srgbClr val="FFFF00"/>
                </a:solidFill>
                <a:effectLst>
                  <a:glow rad="76200">
                    <a:srgbClr val="444200">
                      <a:alpha val="94000"/>
                    </a:srgbClr>
                  </a:glow>
                  <a:outerShdw blurRad="38100" dist="38100" dir="2700000" algn="tl">
                    <a:srgbClr val="000000">
                      <a:alpha val="43137"/>
                    </a:srgbClr>
                  </a:outerShdw>
                </a:effectLst>
                <a:latin typeface="Arial Black" panose="020B0A04020102020204" pitchFamily="34" charset="0"/>
              </a:rPr>
              <a:t>https://www.youtube.com/watch?v=xwmi7Tj2Z0M&amp;feature=player_embedded</a:t>
            </a:r>
          </a:p>
        </p:txBody>
      </p:sp>
      <p:sp>
        <p:nvSpPr>
          <p:cNvPr id="3" name="CuadroTexto 2"/>
          <p:cNvSpPr txBox="1"/>
          <p:nvPr/>
        </p:nvSpPr>
        <p:spPr>
          <a:xfrm>
            <a:off x="7005711" y="6189785"/>
            <a:ext cx="4573588" cy="369332"/>
          </a:xfrm>
          <a:prstGeom prst="rect">
            <a:avLst/>
          </a:prstGeom>
          <a:noFill/>
          <a:ln cmpd="dbl">
            <a:solidFill>
              <a:schemeClr val="bg1"/>
            </a:solidFill>
          </a:ln>
        </p:spPr>
        <p:txBody>
          <a:bodyPr wrap="square" rtlCol="0">
            <a:spAutoFit/>
          </a:bodyPr>
          <a:lstStyle/>
          <a:p>
            <a:pPr algn="ctr"/>
            <a:r>
              <a:rPr lang="es-ES" b="1" dirty="0" smtClean="0">
                <a:solidFill>
                  <a:srgbClr val="FF0000"/>
                </a:solidFill>
                <a:effectLst>
                  <a:outerShdw blurRad="38100" dist="38100" dir="2700000" algn="tl">
                    <a:srgbClr val="000000">
                      <a:alpha val="43137"/>
                    </a:srgbClr>
                  </a:outerShdw>
                </a:effectLst>
                <a:latin typeface="Arial Black" panose="020B0A04020102020204" pitchFamily="34" charset="0"/>
              </a:rPr>
              <a:t>DAR CLIC AQUÍ PARA AVANZAR</a:t>
            </a:r>
            <a:endParaRPr lang="es-PE" b="1" dirty="0">
              <a:solidFill>
                <a:srgbClr val="FF0000"/>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08582061"/>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a:hlinkClick r:id="rId3"/>
          </p:cNvPr>
          <p:cNvSpPr/>
          <p:nvPr/>
        </p:nvSpPr>
        <p:spPr>
          <a:xfrm>
            <a:off x="2625173" y="4778736"/>
            <a:ext cx="8868202" cy="461665"/>
          </a:xfrm>
          <a:prstGeom prst="rect">
            <a:avLst/>
          </a:prstGeom>
        </p:spPr>
        <p:txBody>
          <a:bodyPr wrap="square">
            <a:spAutoFit/>
            <a:scene3d>
              <a:camera prst="obliqueBottomLeft"/>
              <a:lightRig rig="threePt" dir="t"/>
            </a:scene3d>
            <a:sp3d extrusionH="152400">
              <a:extrusionClr>
                <a:srgbClr val="632D09"/>
              </a:extrusionClr>
            </a:sp3d>
          </a:bodyPr>
          <a:lstStyle/>
          <a:p>
            <a:r>
              <a:rPr lang="es-PE" sz="2400" b="1" dirty="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rPr>
              <a:t>https://www.youtube.com/watch?v=G_erAhJ24Vs</a:t>
            </a:r>
          </a:p>
        </p:txBody>
      </p:sp>
      <p:sp>
        <p:nvSpPr>
          <p:cNvPr id="3" name="Rectángulo 2">
            <a:hlinkClick r:id="rId4"/>
          </p:cNvPr>
          <p:cNvSpPr/>
          <p:nvPr/>
        </p:nvSpPr>
        <p:spPr>
          <a:xfrm>
            <a:off x="2577479" y="3470754"/>
            <a:ext cx="8592508" cy="461665"/>
          </a:xfrm>
          <a:prstGeom prst="rect">
            <a:avLst/>
          </a:prstGeom>
        </p:spPr>
        <p:txBody>
          <a:bodyPr wrap="square">
            <a:spAutoFit/>
            <a:scene3d>
              <a:camera prst="obliqueBottomLeft"/>
              <a:lightRig rig="threePt" dir="t"/>
            </a:scene3d>
            <a:sp3d extrusionH="152400">
              <a:extrusionClr>
                <a:srgbClr val="632D09"/>
              </a:extrusionClr>
            </a:sp3d>
          </a:bodyPr>
          <a:lstStyle/>
          <a:p>
            <a:pPr algn="ctr"/>
            <a:r>
              <a:rPr lang="es-PE" sz="2400" b="1" dirty="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rPr>
              <a:t>https://www.youtube.com/watch?v=VWdPKTZpcvo</a:t>
            </a:r>
          </a:p>
        </p:txBody>
      </p:sp>
      <p:sp>
        <p:nvSpPr>
          <p:cNvPr id="4" name="Rectángulo 3">
            <a:hlinkClick r:id="rId5"/>
          </p:cNvPr>
          <p:cNvSpPr/>
          <p:nvPr/>
        </p:nvSpPr>
        <p:spPr>
          <a:xfrm>
            <a:off x="2540447" y="4165153"/>
            <a:ext cx="8511741" cy="461665"/>
          </a:xfrm>
          <a:prstGeom prst="rect">
            <a:avLst/>
          </a:prstGeom>
        </p:spPr>
        <p:txBody>
          <a:bodyPr wrap="square">
            <a:spAutoFit/>
            <a:scene3d>
              <a:camera prst="obliqueBottomLeft"/>
              <a:lightRig rig="threePt" dir="t"/>
            </a:scene3d>
            <a:sp3d extrusionH="152400">
              <a:extrusionClr>
                <a:srgbClr val="632D09"/>
              </a:extrusionClr>
            </a:sp3d>
          </a:bodyPr>
          <a:lstStyle/>
          <a:p>
            <a:pPr algn="ctr"/>
            <a:r>
              <a:rPr lang="es-PE" sz="2400" b="1" dirty="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rPr>
              <a:t>https://www.youtube.com/watch?v=H48J-Wo7Orc</a:t>
            </a:r>
          </a:p>
        </p:txBody>
      </p:sp>
      <p:sp>
        <p:nvSpPr>
          <p:cNvPr id="7" name="CuadroTexto 6"/>
          <p:cNvSpPr txBox="1"/>
          <p:nvPr/>
        </p:nvSpPr>
        <p:spPr>
          <a:xfrm>
            <a:off x="400373" y="285892"/>
            <a:ext cx="11391254" cy="3046988"/>
          </a:xfrm>
          <a:prstGeom prst="rect">
            <a:avLst/>
          </a:prstGeom>
          <a:noFill/>
        </p:spPr>
        <p:txBody>
          <a:bodyPr wrap="square" rtlCol="0">
            <a:spAutoFit/>
            <a:scene3d>
              <a:camera prst="obliqueBottomLeft"/>
              <a:lightRig rig="threePt" dir="t"/>
            </a:scene3d>
            <a:sp3d extrusionH="101600">
              <a:extrusionClr>
                <a:schemeClr val="tx2">
                  <a:lumMod val="50000"/>
                </a:schemeClr>
              </a:extrusionClr>
            </a:sp3d>
          </a:bodyPr>
          <a:lstStyle/>
          <a:p>
            <a:pPr algn="ctr"/>
            <a:r>
              <a:rPr lang="es-ES" sz="2400" b="1" dirty="0" smtClean="0">
                <a:solidFill>
                  <a:schemeClr val="accent1">
                    <a:lumMod val="60000"/>
                    <a:lumOff val="40000"/>
                  </a:schemeClr>
                </a:solidFill>
                <a:effectLst>
                  <a:glow rad="63500">
                    <a:schemeClr val="tx2">
                      <a:lumMod val="50000"/>
                      <a:alpha val="95000"/>
                    </a:schemeClr>
                  </a:glow>
                  <a:outerShdw blurRad="38100" dist="38100" dir="2700000" algn="tl">
                    <a:srgbClr val="000000">
                      <a:alpha val="43137"/>
                    </a:srgbClr>
                  </a:outerShdw>
                </a:effectLst>
                <a:latin typeface="Arial Black" panose="020B0A04020102020204" pitchFamily="34" charset="0"/>
              </a:rPr>
              <a:t>Amado lector, ahora presento la profecía que el Espíritu Santo de Dios reveló a David </a:t>
            </a:r>
            <a:r>
              <a:rPr lang="es-ES" sz="2400" b="1" dirty="0" err="1" smtClean="0">
                <a:solidFill>
                  <a:schemeClr val="accent1">
                    <a:lumMod val="60000"/>
                    <a:lumOff val="40000"/>
                  </a:schemeClr>
                </a:solidFill>
                <a:effectLst>
                  <a:glow rad="63500">
                    <a:schemeClr val="tx2">
                      <a:lumMod val="50000"/>
                      <a:alpha val="95000"/>
                    </a:schemeClr>
                  </a:glow>
                  <a:outerShdw blurRad="38100" dist="38100" dir="2700000" algn="tl">
                    <a:srgbClr val="000000">
                      <a:alpha val="43137"/>
                    </a:srgbClr>
                  </a:outerShdw>
                </a:effectLst>
                <a:latin typeface="Arial Black" panose="020B0A04020102020204" pitchFamily="34" charset="0"/>
              </a:rPr>
              <a:t>Owuor</a:t>
            </a:r>
            <a:r>
              <a:rPr lang="es-ES" sz="2400" b="1" dirty="0" smtClean="0">
                <a:solidFill>
                  <a:schemeClr val="accent1">
                    <a:lumMod val="60000"/>
                    <a:lumOff val="40000"/>
                  </a:schemeClr>
                </a:solidFill>
                <a:effectLst>
                  <a:glow rad="63500">
                    <a:schemeClr val="tx2">
                      <a:lumMod val="50000"/>
                      <a:alpha val="95000"/>
                    </a:schemeClr>
                  </a:glow>
                  <a:outerShdw blurRad="38100" dist="38100" dir="2700000" algn="tl">
                    <a:srgbClr val="000000">
                      <a:alpha val="43137"/>
                    </a:srgbClr>
                  </a:outerShdw>
                </a:effectLst>
                <a:latin typeface="Arial Black" panose="020B0A04020102020204" pitchFamily="34" charset="0"/>
              </a:rPr>
              <a:t>, que Israel tendrá un enfrentamiento bélico con Irán y el Espíritu Santo le muestra en 3 fechas distintas dicho evento, a saber: el 13 abril 2011, el 24 de Enero 2013 y el 31 de Diciembre del 2014.</a:t>
            </a:r>
          </a:p>
          <a:p>
            <a:pPr algn="ctr"/>
            <a:r>
              <a:rPr lang="es-ES" sz="2400" b="1" dirty="0" smtClean="0">
                <a:solidFill>
                  <a:schemeClr val="accent1">
                    <a:lumMod val="60000"/>
                    <a:lumOff val="40000"/>
                  </a:schemeClr>
                </a:solidFill>
                <a:effectLst>
                  <a:glow rad="63500">
                    <a:schemeClr val="tx2">
                      <a:lumMod val="50000"/>
                      <a:alpha val="95000"/>
                    </a:schemeClr>
                  </a:glow>
                  <a:outerShdw blurRad="38100" dist="38100" dir="2700000" algn="tl">
                    <a:srgbClr val="000000">
                      <a:alpha val="43137"/>
                    </a:srgbClr>
                  </a:outerShdw>
                </a:effectLst>
                <a:latin typeface="Arial Black" panose="020B0A04020102020204" pitchFamily="34" charset="0"/>
              </a:rPr>
              <a:t>Aquí les dejo los 3 enlaces de los vídeos de muy corta duración que sustenta lo expresado en la línea anterior, donde Ud. solo tiene que hacer clic en cada enlace para poder apreciar el vídeo.</a:t>
            </a:r>
            <a:endParaRPr lang="es-PE" sz="2400" b="1" dirty="0">
              <a:solidFill>
                <a:schemeClr val="accent1">
                  <a:lumMod val="40000"/>
                  <a:lumOff val="60000"/>
                </a:schemeClr>
              </a:solidFill>
              <a:effectLst>
                <a:glow rad="63500">
                  <a:schemeClr val="tx2">
                    <a:lumMod val="50000"/>
                    <a:alpha val="95000"/>
                  </a:schemeClr>
                </a:glow>
                <a:outerShdw blurRad="38100" dist="38100" dir="2700000" algn="tl">
                  <a:srgbClr val="000000">
                    <a:alpha val="43137"/>
                  </a:srgbClr>
                </a:outerShdw>
              </a:effectLst>
              <a:latin typeface="Arial Black" panose="020B0A04020102020204" pitchFamily="34" charset="0"/>
            </a:endParaRPr>
          </a:p>
        </p:txBody>
      </p:sp>
      <p:sp>
        <p:nvSpPr>
          <p:cNvPr id="8" name="CuadroTexto 7"/>
          <p:cNvSpPr txBox="1"/>
          <p:nvPr/>
        </p:nvSpPr>
        <p:spPr>
          <a:xfrm>
            <a:off x="919160" y="3478727"/>
            <a:ext cx="1658319" cy="461665"/>
          </a:xfrm>
          <a:prstGeom prst="rect">
            <a:avLst/>
          </a:prstGeom>
          <a:noFill/>
        </p:spPr>
        <p:txBody>
          <a:bodyPr wrap="square" rtlCol="0">
            <a:spAutoFit/>
            <a:scene3d>
              <a:camera prst="obliqueBottomLeft"/>
              <a:lightRig rig="threePt" dir="t"/>
            </a:scene3d>
            <a:sp3d extrusionH="152400">
              <a:extrusionClr>
                <a:srgbClr val="632D09"/>
              </a:extrusionClr>
            </a:sp3d>
          </a:bodyPr>
          <a:lstStyle/>
          <a:p>
            <a:r>
              <a:rPr lang="es-ES" sz="2400" b="1" dirty="0" smtClean="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rPr>
              <a:t>Vídeo 1</a:t>
            </a:r>
            <a:r>
              <a:rPr lang="es-ES" b="1" dirty="0" smtClean="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rPr>
              <a:t>:</a:t>
            </a:r>
            <a:endParaRPr lang="es-PE" b="1" dirty="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endParaRPr>
          </a:p>
        </p:txBody>
      </p:sp>
      <p:sp>
        <p:nvSpPr>
          <p:cNvPr id="9" name="CuadroTexto 8"/>
          <p:cNvSpPr txBox="1"/>
          <p:nvPr/>
        </p:nvSpPr>
        <p:spPr>
          <a:xfrm>
            <a:off x="884003" y="4099458"/>
            <a:ext cx="1658319" cy="461665"/>
          </a:xfrm>
          <a:prstGeom prst="rect">
            <a:avLst/>
          </a:prstGeom>
          <a:noFill/>
        </p:spPr>
        <p:txBody>
          <a:bodyPr wrap="square" rtlCol="0">
            <a:spAutoFit/>
            <a:scene3d>
              <a:camera prst="obliqueBottomLeft"/>
              <a:lightRig rig="threePt" dir="t"/>
            </a:scene3d>
            <a:sp3d extrusionH="152400">
              <a:extrusionClr>
                <a:srgbClr val="632D09"/>
              </a:extrusionClr>
            </a:sp3d>
          </a:bodyPr>
          <a:lstStyle/>
          <a:p>
            <a:r>
              <a:rPr lang="es-ES" sz="2400" b="1" dirty="0" smtClean="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rPr>
              <a:t>Vídeo 2:</a:t>
            </a:r>
            <a:endParaRPr lang="es-PE" sz="2400" b="1" dirty="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endParaRPr>
          </a:p>
        </p:txBody>
      </p:sp>
      <p:sp>
        <p:nvSpPr>
          <p:cNvPr id="10" name="CuadroTexto 9"/>
          <p:cNvSpPr txBox="1"/>
          <p:nvPr/>
        </p:nvSpPr>
        <p:spPr>
          <a:xfrm>
            <a:off x="884003" y="4811826"/>
            <a:ext cx="1658319" cy="461665"/>
          </a:xfrm>
          <a:prstGeom prst="rect">
            <a:avLst/>
          </a:prstGeom>
          <a:noFill/>
        </p:spPr>
        <p:txBody>
          <a:bodyPr wrap="square" rtlCol="0">
            <a:spAutoFit/>
            <a:scene3d>
              <a:camera prst="obliqueBottomLeft"/>
              <a:lightRig rig="threePt" dir="t"/>
            </a:scene3d>
            <a:sp3d extrusionH="152400">
              <a:extrusionClr>
                <a:srgbClr val="632D09"/>
              </a:extrusionClr>
            </a:sp3d>
          </a:bodyPr>
          <a:lstStyle/>
          <a:p>
            <a:r>
              <a:rPr lang="es-ES" sz="2400" b="1" dirty="0" smtClean="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rPr>
              <a:t>Vídeo 3:</a:t>
            </a:r>
            <a:endParaRPr lang="es-PE" sz="2400" b="1" dirty="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endParaRPr>
          </a:p>
        </p:txBody>
      </p:sp>
      <p:sp>
        <p:nvSpPr>
          <p:cNvPr id="11" name="4 CuadroTexto"/>
          <p:cNvSpPr txBox="1"/>
          <p:nvPr/>
        </p:nvSpPr>
        <p:spPr>
          <a:xfrm>
            <a:off x="4510007" y="5946214"/>
            <a:ext cx="2950714" cy="461665"/>
          </a:xfrm>
          <a:prstGeom prst="rect">
            <a:avLst/>
          </a:prstGeom>
          <a:noFill/>
        </p:spPr>
        <p:txBody>
          <a:bodyPr wrap="square">
            <a:spAutoFit/>
            <a:scene3d>
              <a:camera prst="obliqueBottomLeft"/>
              <a:lightRig rig="threePt" dir="t"/>
            </a:scene3d>
            <a:sp3d extrusionH="152400">
              <a:extrusionClr>
                <a:srgbClr val="632D09"/>
              </a:extrusionClr>
            </a:sp3d>
          </a:bodyPr>
          <a:lstStyle/>
          <a:p>
            <a:pPr algn="r" fontAlgn="auto">
              <a:spcBef>
                <a:spcPts val="0"/>
              </a:spcBef>
              <a:spcAft>
                <a:spcPts val="0"/>
              </a:spcAft>
              <a:defRPr/>
            </a:pPr>
            <a:r>
              <a:rPr lang="es-ES" sz="2400" b="1" dirty="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Arial Black" panose="020B0A04020102020204" pitchFamily="34" charset="0"/>
              </a:rPr>
              <a:t>Dios le bendiga</a:t>
            </a:r>
          </a:p>
        </p:txBody>
      </p:sp>
      <p:sp>
        <p:nvSpPr>
          <p:cNvPr id="12" name="7 CuadroTexto"/>
          <p:cNvSpPr txBox="1"/>
          <p:nvPr/>
        </p:nvSpPr>
        <p:spPr>
          <a:xfrm>
            <a:off x="10434337" y="6086719"/>
            <a:ext cx="1357290" cy="461665"/>
          </a:xfrm>
          <a:prstGeom prst="rect">
            <a:avLst/>
          </a:prstGeom>
          <a:noFill/>
        </p:spPr>
        <p:txBody>
          <a:bodyPr wrap="square" rtlCol="0">
            <a:spAutoFit/>
            <a:scene3d>
              <a:camera prst="obliqueBottomLeft"/>
              <a:lightRig rig="threePt" dir="t"/>
            </a:scene3d>
            <a:sp3d extrusionH="152400">
              <a:extrusionClr>
                <a:srgbClr val="632D09"/>
              </a:extrusionClr>
            </a:sp3d>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s-ES" sz="2400" b="1" dirty="0" smtClean="0">
                <a:solidFill>
                  <a:schemeClr val="bg1"/>
                </a:solidFill>
                <a:effectLst>
                  <a:glow rad="76200">
                    <a:srgbClr val="632D09">
                      <a:alpha val="94000"/>
                    </a:srgbClr>
                  </a:glow>
                  <a:outerShdw blurRad="38100" dist="38100" dir="2700000" algn="tl">
                    <a:srgbClr val="000000">
                      <a:alpha val="43137"/>
                    </a:srgbClr>
                  </a:outerShdw>
                </a:effectLst>
                <a:latin typeface="Lucida Calligraphy" panose="03010101010101010101" pitchFamily="66" charset="0"/>
              </a:rPr>
              <a:t> </a:t>
            </a:r>
            <a:r>
              <a:rPr lang="es-ES" sz="2400" b="1" dirty="0" err="1" smtClean="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Lucida Calligraphy" panose="03010101010101010101" pitchFamily="66" charset="0"/>
              </a:rPr>
              <a:t>Roby</a:t>
            </a:r>
            <a:endParaRPr lang="en-US" sz="2400" b="1" dirty="0" smtClean="0">
              <a:solidFill>
                <a:schemeClr val="accent2">
                  <a:lumMod val="60000"/>
                  <a:lumOff val="40000"/>
                </a:schemeClr>
              </a:solidFill>
              <a:effectLst>
                <a:glow rad="76200">
                  <a:srgbClr val="632D09">
                    <a:alpha val="94000"/>
                  </a:srgbClr>
                </a:glow>
                <a:outerShdw blurRad="38100" dist="38100" dir="2700000" algn="tl">
                  <a:srgbClr val="000000">
                    <a:alpha val="43137"/>
                  </a:srgbClr>
                </a:outerShdw>
              </a:effectLst>
              <a:latin typeface="Lucida Calligraphy" panose="03010101010101010101" pitchFamily="66" charset="0"/>
            </a:endParaRPr>
          </a:p>
        </p:txBody>
      </p:sp>
    </p:spTree>
    <p:extLst>
      <p:ext uri="{BB962C8B-B14F-4D97-AF65-F5344CB8AC3E}">
        <p14:creationId xmlns:p14="http://schemas.microsoft.com/office/powerpoint/2010/main" val="2319850795"/>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Administrador\Escritorio\Presentación8.jpg"/>
          <p:cNvPicPr>
            <a:picLocks noChangeAspect="1" noChangeArrowheads="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3" name="2 CuadroTexto"/>
          <p:cNvSpPr txBox="1"/>
          <p:nvPr/>
        </p:nvSpPr>
        <p:spPr>
          <a:xfrm>
            <a:off x="1238253" y="285751"/>
            <a:ext cx="9429749" cy="461665"/>
          </a:xfrm>
          <a:prstGeom prst="rect">
            <a:avLst/>
          </a:prstGeom>
          <a:solidFill>
            <a:srgbClr val="FF0000"/>
          </a:solidFill>
        </p:spPr>
        <p:txBody>
          <a:bodyPr>
            <a:spAutoFit/>
          </a:bodyPr>
          <a:lstStyle/>
          <a:p>
            <a:pPr algn="ctr">
              <a:defRPr/>
            </a:pPr>
            <a:r>
              <a:rPr lang="es-ES" sz="2400" b="1" dirty="0">
                <a:solidFill>
                  <a:prstClr val="white"/>
                </a:solidFill>
                <a:effectLst>
                  <a:outerShdw blurRad="38100" dist="38100" dir="2700000" algn="tl">
                    <a:srgbClr val="000000">
                      <a:alpha val="43137"/>
                    </a:srgbClr>
                  </a:outerShdw>
                </a:effectLst>
                <a:cs typeface="Arial" charset="0"/>
              </a:rPr>
              <a:t>MENSAJES CRISTIANOS PUBLICADOS EN “MIS PPS”, POR MI</a:t>
            </a:r>
            <a:endParaRPr lang="en-US" sz="2400" b="1" dirty="0">
              <a:solidFill>
                <a:prstClr val="white"/>
              </a:solidFill>
              <a:effectLst>
                <a:outerShdw blurRad="38100" dist="38100" dir="2700000" algn="tl">
                  <a:srgbClr val="000000">
                    <a:alpha val="43137"/>
                  </a:srgbClr>
                </a:outerShdw>
              </a:effectLst>
              <a:cs typeface="Arial" charset="0"/>
            </a:endParaRPr>
          </a:p>
        </p:txBody>
      </p:sp>
      <p:sp>
        <p:nvSpPr>
          <p:cNvPr id="4" name="3 CuadroTexto"/>
          <p:cNvSpPr txBox="1"/>
          <p:nvPr/>
        </p:nvSpPr>
        <p:spPr>
          <a:xfrm>
            <a:off x="571500" y="872677"/>
            <a:ext cx="11144251" cy="1200329"/>
          </a:xfrm>
          <a:prstGeom prst="rect">
            <a:avLst/>
          </a:prstGeom>
          <a:noFill/>
        </p:spPr>
        <p:txBody>
          <a:bodyPr>
            <a:spAutoFit/>
          </a:bodyPr>
          <a:lstStyle/>
          <a:p>
            <a:pPr algn="ctr">
              <a:defRPr/>
            </a:pP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De Ud.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Click</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en CADA TÍTULO SUBRAYADO  a fin de poder descargar el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power</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point</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deseado,  por lo que para visualizarlo tendrá que salir de esta presentación. </a:t>
            </a:r>
            <a:endParaRPr lang="en-U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endParaRPr>
          </a:p>
        </p:txBody>
      </p:sp>
      <p:sp>
        <p:nvSpPr>
          <p:cNvPr id="5" name="4 CuadroTexto">
            <a:hlinkClick r:id="rId3"/>
          </p:cNvPr>
          <p:cNvSpPr txBox="1"/>
          <p:nvPr/>
        </p:nvSpPr>
        <p:spPr>
          <a:xfrm>
            <a:off x="381000" y="2071690"/>
            <a:ext cx="5715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Evidencias Científicas de la Biblia – 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6" name="5 CuadroTexto">
            <a:hlinkClick r:id="rId4"/>
          </p:cNvPr>
          <p:cNvSpPr txBox="1"/>
          <p:nvPr/>
        </p:nvSpPr>
        <p:spPr>
          <a:xfrm>
            <a:off x="6096000" y="2071690"/>
            <a:ext cx="5715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Evidencias Científicas de la Biblia – II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7" name="6 CuadroTexto"/>
          <p:cNvSpPr txBox="1"/>
          <p:nvPr/>
        </p:nvSpPr>
        <p:spPr>
          <a:xfrm>
            <a:off x="7810500" y="6286501"/>
            <a:ext cx="3905251" cy="338554"/>
          </a:xfrm>
          <a:prstGeom prst="rect">
            <a:avLst/>
          </a:prstGeom>
          <a:solidFill>
            <a:srgbClr val="FF0000"/>
          </a:solidFill>
        </p:spPr>
        <p:txBody>
          <a:bodyPr>
            <a:spAutoFit/>
          </a:bodyPr>
          <a:lstStyle/>
          <a:p>
            <a:pPr algn="ctr">
              <a:defRPr/>
            </a:pPr>
            <a:r>
              <a:rPr lang="es-ES" sz="1600" b="1" i="1" dirty="0">
                <a:solidFill>
                  <a:prstClr val="white"/>
                </a:solidFill>
                <a:effectLst>
                  <a:outerShdw blurRad="38100" dist="38100" dir="2700000" algn="tl">
                    <a:srgbClr val="000000">
                      <a:alpha val="43137"/>
                    </a:srgbClr>
                  </a:outerShdw>
                </a:effectLst>
                <a:cs typeface="Arial" charset="0"/>
              </a:rPr>
              <a:t>Hacer clic para siguiente diapositiva</a:t>
            </a:r>
            <a:endParaRPr lang="en-US" sz="1600" b="1" i="1" dirty="0">
              <a:solidFill>
                <a:prstClr val="white"/>
              </a:solidFill>
              <a:effectLst>
                <a:outerShdw blurRad="38100" dist="38100" dir="2700000" algn="tl">
                  <a:srgbClr val="000000">
                    <a:alpha val="43137"/>
                  </a:srgbClr>
                </a:outerShdw>
              </a:effectLst>
              <a:cs typeface="Arial" charset="0"/>
            </a:endParaRPr>
          </a:p>
        </p:txBody>
      </p:sp>
      <p:sp>
        <p:nvSpPr>
          <p:cNvPr id="8" name="7 CuadroTexto">
            <a:hlinkClick r:id="rId5"/>
          </p:cNvPr>
          <p:cNvSpPr txBox="1"/>
          <p:nvPr/>
        </p:nvSpPr>
        <p:spPr>
          <a:xfrm>
            <a:off x="762002" y="2643190"/>
            <a:ext cx="4762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Jesucristo no es Religión, Él es Vida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9" name="8 CuadroTexto">
            <a:hlinkClick r:id="rId6"/>
          </p:cNvPr>
          <p:cNvSpPr txBox="1"/>
          <p:nvPr/>
        </p:nvSpPr>
        <p:spPr>
          <a:xfrm>
            <a:off x="6096002" y="2643190"/>
            <a:ext cx="5524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Cuando el Hombre Confronta a Dios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0" name="9 CuadroTexto">
            <a:hlinkClick r:id="rId7"/>
          </p:cNvPr>
          <p:cNvSpPr txBox="1"/>
          <p:nvPr/>
        </p:nvSpPr>
        <p:spPr>
          <a:xfrm>
            <a:off x="1238253" y="3214690"/>
            <a:ext cx="3524249"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¿Celebras </a:t>
            </a:r>
            <a:r>
              <a:rPr lang="es-ES" sz="2400" b="1" u="sng" dirty="0" err="1">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Halloween</a:t>
            </a: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1" name="10 CuadroTexto">
            <a:hlinkClick r:id="rId8"/>
          </p:cNvPr>
          <p:cNvSpPr txBox="1"/>
          <p:nvPr/>
        </p:nvSpPr>
        <p:spPr>
          <a:xfrm>
            <a:off x="6953253" y="3214690"/>
            <a:ext cx="4000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Dios, el Taxi y el Instrumento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2" name="11 CuadroTexto">
            <a:hlinkClick r:id="rId9"/>
          </p:cNvPr>
          <p:cNvSpPr txBox="1"/>
          <p:nvPr/>
        </p:nvSpPr>
        <p:spPr>
          <a:xfrm>
            <a:off x="381002" y="3857626"/>
            <a:ext cx="5238751"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Un Mundo Invisible pero Real - PARTE 1</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3" name="12 CuadroTexto">
            <a:hlinkClick r:id="rId10"/>
          </p:cNvPr>
          <p:cNvSpPr txBox="1"/>
          <p:nvPr/>
        </p:nvSpPr>
        <p:spPr>
          <a:xfrm>
            <a:off x="6191253" y="3857626"/>
            <a:ext cx="5524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4" name="13 CuadroTexto">
            <a:hlinkClick r:id="rId11"/>
          </p:cNvPr>
          <p:cNvSpPr txBox="1"/>
          <p:nvPr/>
        </p:nvSpPr>
        <p:spPr>
          <a:xfrm>
            <a:off x="381002" y="4500565"/>
            <a:ext cx="5619751"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5" name="14 CuadroTexto">
            <a:hlinkClick r:id="rId12"/>
          </p:cNvPr>
          <p:cNvSpPr txBox="1"/>
          <p:nvPr/>
        </p:nvSpPr>
        <p:spPr>
          <a:xfrm>
            <a:off x="6191251" y="4500565"/>
            <a:ext cx="6000749"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III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6" name="15 CuadroTexto">
            <a:hlinkClick r:id="rId13"/>
          </p:cNvPr>
          <p:cNvSpPr txBox="1"/>
          <p:nvPr/>
        </p:nvSpPr>
        <p:spPr>
          <a:xfrm>
            <a:off x="381002" y="5214939"/>
            <a:ext cx="6000751"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IV</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7" name="16 CuadroTexto">
            <a:hlinkClick r:id="rId14"/>
          </p:cNvPr>
          <p:cNvSpPr txBox="1"/>
          <p:nvPr/>
        </p:nvSpPr>
        <p:spPr>
          <a:xfrm>
            <a:off x="5715000" y="5715001"/>
            <a:ext cx="6477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¿Sabes por qué murió Cristo por ti en la cruz? - 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Tree>
    <p:extLst>
      <p:ext uri="{BB962C8B-B14F-4D97-AF65-F5344CB8AC3E}">
        <p14:creationId xmlns:p14="http://schemas.microsoft.com/office/powerpoint/2010/main" val="3207973024"/>
      </p:ext>
    </p:extLst>
  </p:cSld>
  <p:clrMapOvr>
    <a:masterClrMapping/>
  </p:clrMapOvr>
  <p:transition spd="slow">
    <p:checker/>
    <p:sndAc>
      <p:end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Administrador\Escritorio\Presentación8.jpg"/>
          <p:cNvPicPr>
            <a:picLocks noChangeAspect="1" noChangeArrowheads="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3" name="2 CuadroTexto"/>
          <p:cNvSpPr txBox="1"/>
          <p:nvPr/>
        </p:nvSpPr>
        <p:spPr>
          <a:xfrm>
            <a:off x="1238253" y="305515"/>
            <a:ext cx="9429749" cy="461665"/>
          </a:xfrm>
          <a:prstGeom prst="rect">
            <a:avLst/>
          </a:prstGeom>
          <a:solidFill>
            <a:srgbClr val="FF0000"/>
          </a:solidFill>
        </p:spPr>
        <p:txBody>
          <a:bodyPr>
            <a:spAutoFit/>
          </a:bodyPr>
          <a:lstStyle/>
          <a:p>
            <a:pPr algn="ctr">
              <a:defRPr/>
            </a:pPr>
            <a:r>
              <a:rPr lang="es-ES" sz="2400" b="1" dirty="0">
                <a:solidFill>
                  <a:prstClr val="white"/>
                </a:solidFill>
                <a:effectLst>
                  <a:outerShdw blurRad="38100" dist="38100" dir="2700000" algn="tl">
                    <a:srgbClr val="000000">
                      <a:alpha val="43137"/>
                    </a:srgbClr>
                  </a:outerShdw>
                </a:effectLst>
                <a:cs typeface="Arial" charset="0"/>
              </a:rPr>
              <a:t>MENSAJES CRISTIANOS PUBLICADOS EN “MIS PPS”, POR MI</a:t>
            </a:r>
            <a:endParaRPr lang="en-US" sz="2400" b="1" dirty="0">
              <a:solidFill>
                <a:prstClr val="white"/>
              </a:solidFill>
              <a:effectLst>
                <a:outerShdw blurRad="38100" dist="38100" dir="2700000" algn="tl">
                  <a:srgbClr val="000000">
                    <a:alpha val="43137"/>
                  </a:srgbClr>
                </a:outerShdw>
              </a:effectLst>
              <a:cs typeface="Arial" charset="0"/>
            </a:endParaRPr>
          </a:p>
        </p:txBody>
      </p:sp>
      <p:sp>
        <p:nvSpPr>
          <p:cNvPr id="4" name="3 CuadroTexto"/>
          <p:cNvSpPr txBox="1"/>
          <p:nvPr/>
        </p:nvSpPr>
        <p:spPr>
          <a:xfrm>
            <a:off x="571500" y="929573"/>
            <a:ext cx="11144251" cy="1323632"/>
          </a:xfrm>
          <a:prstGeom prst="rect">
            <a:avLst/>
          </a:prstGeom>
          <a:noFill/>
        </p:spPr>
        <p:txBody>
          <a:bodyPr>
            <a:spAutoFit/>
          </a:bodyPr>
          <a:lstStyle/>
          <a:p>
            <a:pPr algn="ctr">
              <a:defRPr/>
            </a:pP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De Ud. </a:t>
            </a:r>
            <a:r>
              <a:rPr lang="es-ES" sz="2667"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Click</a:t>
            </a: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en CADA TÍTULO SUBRAYADO  a fin de poder descargar el </a:t>
            </a:r>
            <a:r>
              <a:rPr lang="es-ES" sz="2667"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power</a:t>
            </a: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a:t>
            </a:r>
            <a:r>
              <a:rPr lang="es-ES" sz="2667"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point</a:t>
            </a: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deseado,  por lo que para visualizarlo tendrá que salir de esta presentación. </a:t>
            </a:r>
            <a:endParaRPr lang="en-U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5" name="4 CuadroTexto"/>
          <p:cNvSpPr txBox="1"/>
          <p:nvPr/>
        </p:nvSpPr>
        <p:spPr>
          <a:xfrm>
            <a:off x="7810500" y="6286501"/>
            <a:ext cx="3905251" cy="338554"/>
          </a:xfrm>
          <a:prstGeom prst="rect">
            <a:avLst/>
          </a:prstGeom>
          <a:solidFill>
            <a:srgbClr val="FF0000"/>
          </a:solidFill>
        </p:spPr>
        <p:txBody>
          <a:bodyPr>
            <a:spAutoFit/>
          </a:bodyPr>
          <a:lstStyle/>
          <a:p>
            <a:pPr algn="ctr">
              <a:defRPr/>
            </a:pPr>
            <a:r>
              <a:rPr lang="es-ES" sz="1600" b="1" i="1" dirty="0">
                <a:solidFill>
                  <a:prstClr val="white"/>
                </a:solidFill>
                <a:effectLst>
                  <a:outerShdw blurRad="38100" dist="38100" dir="2700000" algn="tl">
                    <a:srgbClr val="000000">
                      <a:alpha val="43137"/>
                    </a:srgbClr>
                  </a:outerShdw>
                </a:effectLst>
                <a:cs typeface="Arial" charset="0"/>
              </a:rPr>
              <a:t>Hacer clic para siguiente diapositiva</a:t>
            </a:r>
            <a:endParaRPr lang="en-US" sz="1600" b="1" i="1" dirty="0">
              <a:solidFill>
                <a:prstClr val="white"/>
              </a:solidFill>
              <a:effectLst>
                <a:outerShdw blurRad="38100" dist="38100" dir="2700000" algn="tl">
                  <a:srgbClr val="000000">
                    <a:alpha val="43137"/>
                  </a:srgbClr>
                </a:outerShdw>
              </a:effectLst>
              <a:cs typeface="Arial" charset="0"/>
            </a:endParaRPr>
          </a:p>
        </p:txBody>
      </p:sp>
      <p:sp>
        <p:nvSpPr>
          <p:cNvPr id="6" name="5 CuadroTexto">
            <a:hlinkClick r:id="rId3"/>
          </p:cNvPr>
          <p:cNvSpPr txBox="1"/>
          <p:nvPr/>
        </p:nvSpPr>
        <p:spPr>
          <a:xfrm>
            <a:off x="381000" y="2286001"/>
            <a:ext cx="6477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¿Sabes por qué murió Cristo por ti en la cruz? - 2</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7" name="6 CuadroTexto">
            <a:hlinkClick r:id="rId4"/>
          </p:cNvPr>
          <p:cNvSpPr txBox="1"/>
          <p:nvPr/>
        </p:nvSpPr>
        <p:spPr>
          <a:xfrm>
            <a:off x="7810500" y="2286001"/>
            <a:ext cx="34290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Eclipses de Luna Roja</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8" name="7 CuadroTexto">
            <a:hlinkClick r:id="rId5"/>
          </p:cNvPr>
          <p:cNvSpPr txBox="1"/>
          <p:nvPr/>
        </p:nvSpPr>
        <p:spPr>
          <a:xfrm>
            <a:off x="1238253" y="2928939"/>
            <a:ext cx="2762249"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Arrebatamiento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9" name="8 CuadroTexto">
            <a:hlinkClick r:id="rId6"/>
          </p:cNvPr>
          <p:cNvSpPr txBox="1"/>
          <p:nvPr/>
        </p:nvSpPr>
        <p:spPr>
          <a:xfrm>
            <a:off x="4667251" y="2928939"/>
            <a:ext cx="26670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Acto de Juzgar</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0" name="9 CuadroTexto">
            <a:hlinkClick r:id="rId7"/>
          </p:cNvPr>
          <p:cNvSpPr txBox="1"/>
          <p:nvPr/>
        </p:nvSpPr>
        <p:spPr>
          <a:xfrm>
            <a:off x="7810502" y="2928939"/>
            <a:ext cx="2952751"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Salvación del Alma</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1" name="10 CuadroTexto">
            <a:hlinkClick r:id="rId8"/>
          </p:cNvPr>
          <p:cNvSpPr txBox="1"/>
          <p:nvPr/>
        </p:nvSpPr>
        <p:spPr>
          <a:xfrm>
            <a:off x="381000" y="3571875"/>
            <a:ext cx="4667251"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Misterio de la Divina Trinidad</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2" name="11 CuadroTexto">
            <a:hlinkClick r:id="rId9"/>
          </p:cNvPr>
          <p:cNvSpPr txBox="1"/>
          <p:nvPr/>
        </p:nvSpPr>
        <p:spPr>
          <a:xfrm>
            <a:off x="5143502" y="4214814"/>
            <a:ext cx="47625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Radiografía Bíblica del Anticristo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3" name="12 CuadroTexto">
            <a:hlinkClick r:id="rId10"/>
          </p:cNvPr>
          <p:cNvSpPr txBox="1"/>
          <p:nvPr/>
        </p:nvSpPr>
        <p:spPr>
          <a:xfrm>
            <a:off x="666753" y="4214814"/>
            <a:ext cx="40005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Misterio del Espíritu Santo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4" name="13 CuadroTexto">
            <a:hlinkClick r:id="rId11"/>
          </p:cNvPr>
          <p:cNvSpPr txBox="1"/>
          <p:nvPr/>
        </p:nvSpPr>
        <p:spPr>
          <a:xfrm>
            <a:off x="5619751" y="3571875"/>
            <a:ext cx="57150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¿Existen Varias Maneras de llegar a Dios?</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5" name="14 CuadroTexto">
            <a:hlinkClick r:id="rId12"/>
          </p:cNvPr>
          <p:cNvSpPr txBox="1"/>
          <p:nvPr/>
        </p:nvSpPr>
        <p:spPr>
          <a:xfrm>
            <a:off x="1238253" y="4948755"/>
            <a:ext cx="3333751"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Más allá de la Muerte</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6" name="13 CuadroTexto">
            <a:hlinkClick r:id="rId13"/>
          </p:cNvPr>
          <p:cNvSpPr txBox="1"/>
          <p:nvPr/>
        </p:nvSpPr>
        <p:spPr>
          <a:xfrm>
            <a:off x="5114780" y="4929190"/>
            <a:ext cx="5942426" cy="461665"/>
          </a:xfrm>
          <a:prstGeom prst="rect">
            <a:avLst/>
          </a:prstGeom>
          <a:noFill/>
        </p:spPr>
        <p:txBody>
          <a:bodyPr wrap="square">
            <a:spAutoFit/>
          </a:bodyPr>
          <a:lstStyle/>
          <a:p>
            <a:pPr algn="ctr">
              <a:defRPr/>
            </a:pPr>
            <a:r>
              <a:rPr lang="es-ES" sz="2400" b="1" u="sng" dirty="0" smtClean="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Cuando el Hombre le Cambia la Gloria a Dios</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Tree>
    <p:extLst>
      <p:ext uri="{BB962C8B-B14F-4D97-AF65-F5344CB8AC3E}">
        <p14:creationId xmlns:p14="http://schemas.microsoft.com/office/powerpoint/2010/main" val="1171305191"/>
      </p:ext>
    </p:extLst>
  </p:cSld>
  <p:clrMapOvr>
    <a:masterClrMapping/>
  </p:clrMapOvr>
  <p:transition spd="slow">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PE">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PE" altLang="es-PE">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PE" sz="6000" b="1">
                <a:solidFill>
                  <a:srgbClr val="000000"/>
                </a:solidFill>
                <a:latin typeface="Kristen ITC" panose="03050502040202030202" pitchFamily="66" charset="0"/>
              </a:rPr>
              <a:t>¿Te ha gustado?</a:t>
            </a:r>
            <a:r>
              <a:rPr lang="es-ES" altLang="es-PE" sz="4800">
                <a:solidFill>
                  <a:srgbClr val="000000"/>
                </a:solidFill>
                <a:latin typeface="Kristen ITC" panose="03050502040202030202" pitchFamily="66" charset="0"/>
              </a:rPr>
              <a:t> </a:t>
            </a:r>
            <a:br>
              <a:rPr lang="es-ES" altLang="es-PE" sz="4800">
                <a:solidFill>
                  <a:srgbClr val="000000"/>
                </a:solidFill>
                <a:latin typeface="Kristen ITC" panose="03050502040202030202" pitchFamily="66" charset="0"/>
              </a:rPr>
            </a:br>
            <a:r>
              <a:rPr lang="es-ES" altLang="es-PE" sz="4400">
                <a:solidFill>
                  <a:srgbClr val="000000"/>
                </a:solidFill>
                <a:latin typeface="Kristen ITC" panose="03050502040202030202" pitchFamily="66" charset="0"/>
              </a:rPr>
              <a:t>Puedes ver más entrando </a:t>
            </a:r>
            <a:br>
              <a:rPr lang="es-ES" altLang="es-PE" sz="4400">
                <a:solidFill>
                  <a:srgbClr val="000000"/>
                </a:solidFill>
                <a:latin typeface="Kristen ITC" panose="03050502040202030202" pitchFamily="66" charset="0"/>
              </a:rPr>
            </a:br>
            <a:r>
              <a:rPr lang="es-ES" altLang="es-PE" sz="4400" b="1">
                <a:solidFill>
                  <a:srgbClr val="40F903"/>
                </a:solidFill>
                <a:latin typeface="Kristen ITC" panose="03050502040202030202" pitchFamily="66" charset="0"/>
                <a:hlinkClick r:id="rId2"/>
              </a:rPr>
              <a:t>Aquí</a:t>
            </a:r>
            <a:endParaRPr lang="es-ES" altLang="es-PE"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PE" b="1">
                <a:solidFill>
                  <a:srgbClr val="000000"/>
                </a:solidFill>
                <a:latin typeface="Kristen ITC" panose="03050502040202030202" pitchFamily="66" charset="0"/>
              </a:rPr>
              <a:t>Además puedes recibir powerpoints en tu correo electrónico suscribiéndote aquí:</a:t>
            </a:r>
            <a:r>
              <a:rPr lang="es-ES_tradnl" altLang="es-PE" b="1">
                <a:solidFill>
                  <a:srgbClr val="0066FF"/>
                </a:solidFill>
              </a:rPr>
              <a:t> </a:t>
            </a:r>
          </a:p>
          <a:p>
            <a:pPr fontAlgn="base">
              <a:spcBef>
                <a:spcPct val="50000"/>
              </a:spcBef>
              <a:spcAft>
                <a:spcPct val="0"/>
              </a:spcAft>
            </a:pPr>
            <a:endParaRPr lang="es-ES" altLang="es-PE"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2790</TotalTime>
  <Words>2160</Words>
  <Application>Microsoft Office PowerPoint</Application>
  <PresentationFormat>Panorámica</PresentationFormat>
  <Paragraphs>151</Paragraphs>
  <Slides>39</Slides>
  <Notes>0</Notes>
  <HiddenSlides>0</HiddenSlides>
  <MMClips>0</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39</vt:i4>
      </vt:variant>
    </vt:vector>
  </HeadingPairs>
  <TitlesOfParts>
    <vt:vector size="49" baseType="lpstr">
      <vt:lpstr>Arial</vt:lpstr>
      <vt:lpstr>Arial Black</vt:lpstr>
      <vt:lpstr>Calibri</vt:lpstr>
      <vt:lpstr>Calibri Light</vt:lpstr>
      <vt:lpstr>Kristen ITC</vt:lpstr>
      <vt:lpstr>Lucida Calligraphy</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Roberto</dc:creator>
  <cp:lastModifiedBy>Roberto</cp:lastModifiedBy>
  <cp:revision>125</cp:revision>
  <dcterms:created xsi:type="dcterms:W3CDTF">2015-07-12T18:13:57Z</dcterms:created>
  <dcterms:modified xsi:type="dcterms:W3CDTF">2015-07-18T02:12:27Z</dcterms:modified>
</cp:coreProperties>
</file>