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8"/>
  </p:notesMasterIdLst>
  <p:sldIdLst>
    <p:sldId id="263" r:id="rId3"/>
    <p:sldId id="266" r:id="rId4"/>
    <p:sldId id="331" r:id="rId5"/>
    <p:sldId id="334" r:id="rId6"/>
    <p:sldId id="332" r:id="rId7"/>
    <p:sldId id="336" r:id="rId8"/>
    <p:sldId id="337" r:id="rId9"/>
    <p:sldId id="335" r:id="rId10"/>
    <p:sldId id="338" r:id="rId11"/>
    <p:sldId id="339" r:id="rId12"/>
    <p:sldId id="340" r:id="rId13"/>
    <p:sldId id="341" r:id="rId14"/>
    <p:sldId id="309" r:id="rId15"/>
    <p:sldId id="299" r:id="rId16"/>
    <p:sldId id="312" r:id="rId17"/>
    <p:sldId id="278" r:id="rId18"/>
    <p:sldId id="281" r:id="rId19"/>
    <p:sldId id="282" r:id="rId20"/>
    <p:sldId id="283" r:id="rId21"/>
    <p:sldId id="279" r:id="rId22"/>
    <p:sldId id="285" r:id="rId23"/>
    <p:sldId id="276" r:id="rId24"/>
    <p:sldId id="267" r:id="rId25"/>
    <p:sldId id="352" r:id="rId26"/>
    <p:sldId id="353" r:id="rId27"/>
    <p:sldId id="358" r:id="rId28"/>
    <p:sldId id="295" r:id="rId29"/>
    <p:sldId id="274" r:id="rId30"/>
    <p:sldId id="305" r:id="rId31"/>
    <p:sldId id="273" r:id="rId32"/>
    <p:sldId id="277" r:id="rId33"/>
    <p:sldId id="287" r:id="rId34"/>
    <p:sldId id="288" r:id="rId35"/>
    <p:sldId id="290" r:id="rId36"/>
    <p:sldId id="280" r:id="rId37"/>
    <p:sldId id="271" r:id="rId38"/>
    <p:sldId id="270" r:id="rId39"/>
    <p:sldId id="294" r:id="rId40"/>
    <p:sldId id="296" r:id="rId41"/>
    <p:sldId id="291" r:id="rId42"/>
    <p:sldId id="293" r:id="rId43"/>
    <p:sldId id="289" r:id="rId44"/>
    <p:sldId id="297" r:id="rId45"/>
    <p:sldId id="298" r:id="rId46"/>
    <p:sldId id="300" r:id="rId47"/>
    <p:sldId id="292" r:id="rId48"/>
    <p:sldId id="301" r:id="rId49"/>
    <p:sldId id="302" r:id="rId50"/>
    <p:sldId id="303" r:id="rId51"/>
    <p:sldId id="304" r:id="rId52"/>
    <p:sldId id="306" r:id="rId53"/>
    <p:sldId id="307" r:id="rId54"/>
    <p:sldId id="308" r:id="rId55"/>
    <p:sldId id="311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43" r:id="rId72"/>
    <p:sldId id="328" r:id="rId73"/>
    <p:sldId id="346" r:id="rId74"/>
    <p:sldId id="269" r:id="rId75"/>
    <p:sldId id="329" r:id="rId76"/>
    <p:sldId id="344" r:id="rId77"/>
    <p:sldId id="345" r:id="rId78"/>
    <p:sldId id="347" r:id="rId79"/>
    <p:sldId id="330" r:id="rId80"/>
    <p:sldId id="348" r:id="rId81"/>
    <p:sldId id="351" r:id="rId82"/>
    <p:sldId id="349" r:id="rId83"/>
    <p:sldId id="354" r:id="rId84"/>
    <p:sldId id="350" r:id="rId85"/>
    <p:sldId id="264" r:id="rId86"/>
    <p:sldId id="342" r:id="rId87"/>
  </p:sldIdLst>
  <p:sldSz cx="111982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fSYEiJJzTnCMyCerewqDg" hashData="0hHakEKgRZPNVqmxA7+zxar0UK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0" y="-624"/>
      </p:cViewPr>
      <p:guideLst>
        <p:guide orient="horz" pos="2160"/>
        <p:guide pos="35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4973C-DE2F-484E-B94F-C9AEF04B9F1B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30238" y="685800"/>
            <a:ext cx="5597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4BC72-35ED-48F4-9B6F-5C1B048A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8" y="2130427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4583" y="4406902"/>
            <a:ext cx="951849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4583" y="2906713"/>
            <a:ext cx="951849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9912" y="1600202"/>
            <a:ext cx="49458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92431" y="1600202"/>
            <a:ext cx="49458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535113"/>
            <a:ext cx="49478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9911" y="2174875"/>
            <a:ext cx="49478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88544" y="1535113"/>
            <a:ext cx="494977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88544" y="2174875"/>
            <a:ext cx="494977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9913" y="273050"/>
            <a:ext cx="368413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78195" y="273052"/>
            <a:ext cx="626011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9913" y="1435102"/>
            <a:ext cx="368413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930" y="4800600"/>
            <a:ext cx="671893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94930" y="612775"/>
            <a:ext cx="671893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4930" y="5367338"/>
            <a:ext cx="671893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18713" y="274640"/>
            <a:ext cx="251960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9911" y="274640"/>
            <a:ext cx="737216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28"/>
            <a:ext cx="951849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9911" y="274638"/>
            <a:ext cx="1007840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9911" y="1600202"/>
            <a:ext cx="1007840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9911" y="6356352"/>
            <a:ext cx="26129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D6014-E2E2-48ED-B712-88E8D4CEDA50}" type="datetimeFigureOut">
              <a:rPr lang="es-ES" smtClean="0"/>
              <a:pPr/>
              <a:t>30/01/2018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26061" y="6356352"/>
            <a:ext cx="35461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25395" y="6356352"/>
            <a:ext cx="26129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7FBCCC-4C28-4109-9CCE-24BD775D62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9911" y="6245225"/>
            <a:ext cx="261291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89.jpeg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1.png"/><Relationship Id="rId10" Type="http://schemas.openxmlformats.org/officeDocument/2006/relationships/image" Target="../media/image9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Mund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715832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1982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6380" y="3386382"/>
            <a:ext cx="6858000" cy="85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26605" y="3386382"/>
            <a:ext cx="6858000" cy="85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11982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783312"/>
            <a:ext cx="111982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7400" y="585790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37399" y="5715019"/>
            <a:ext cx="856147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25247" y="4572017"/>
            <a:ext cx="329704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315973" y="857232"/>
            <a:ext cx="6877244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Europa  se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Congela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52960" y="5611366"/>
            <a:ext cx="2460127" cy="934064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581" y="764704"/>
            <a:ext cx="1255911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842" y="188642"/>
            <a:ext cx="956515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1384270" y="357166"/>
            <a:ext cx="1876283" cy="338554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sz="1600" b="1" dirty="0" smtClean="0"/>
              <a:t>LOUIS ARMSTRONG</a:t>
            </a:r>
            <a:endParaRPr lang="es-ES" sz="1600" b="1" dirty="0"/>
          </a:p>
        </p:txBody>
      </p:sp>
    </p:spTree>
  </p:cSld>
  <p:clrMapOvr>
    <a:masterClrMapping/>
  </p:clrMapOvr>
  <p:transition spd="slow" advTm="12000">
    <p:dissolve/>
    <p:sndAc>
      <p:stSnd>
        <p:snd r:embed="rId2" name="What a wonderful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027872" y="928670"/>
            <a:ext cx="377907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b="1" dirty="0" smtClean="0">
                <a:latin typeface="Agency FB" pitchFamily="34" charset="0"/>
              </a:rPr>
              <a:t>Europa congelada por un frío inusual</a:t>
            </a:r>
          </a:p>
          <a:p>
            <a:pPr algn="ctr"/>
            <a:r>
              <a:rPr lang="es-ES" sz="1600" b="1" dirty="0" smtClean="0">
                <a:latin typeface="Agency FB" pitchFamily="34" charset="0"/>
              </a:rPr>
              <a:t>La ola de frío siberiano que azota a Europa ha traído temperaturas de 35 grados bajo cero y ha dejado en la última semana 160 muertos, principalmente en Ucrania.</a:t>
            </a:r>
            <a:br>
              <a:rPr lang="es-ES" sz="1600" b="1" dirty="0" smtClean="0">
                <a:latin typeface="Agency FB" pitchFamily="34" charset="0"/>
              </a:rPr>
            </a:br>
            <a:r>
              <a:rPr lang="es-ES" sz="1600" b="1" dirty="0" smtClean="0">
                <a:latin typeface="Agency FB" pitchFamily="34" charset="0"/>
              </a:rPr>
              <a:t/>
            </a:r>
            <a:br>
              <a:rPr lang="es-ES" sz="1600" b="1" dirty="0" smtClean="0">
                <a:latin typeface="Agency FB" pitchFamily="34" charset="0"/>
              </a:rPr>
            </a:br>
            <a:r>
              <a:rPr lang="es-ES" sz="1600" b="1" dirty="0" smtClean="0">
                <a:latin typeface="Agency FB" pitchFamily="34" charset="0"/>
              </a:rPr>
              <a:t>A pesar de ello, la Organización Meteorológica Mundial (OMM) aseguró que este invierno no está batiendo récords de temperaturas negativas.</a:t>
            </a:r>
          </a:p>
          <a:p>
            <a:pPr algn="ctr"/>
            <a:r>
              <a:rPr lang="es-ES" sz="1600" b="1" dirty="0" smtClean="0">
                <a:latin typeface="Agency FB" pitchFamily="34" charset="0"/>
              </a:rPr>
              <a:t/>
            </a:r>
            <a:br>
              <a:rPr lang="es-ES" sz="1600" b="1" dirty="0" smtClean="0">
                <a:latin typeface="Agency FB" pitchFamily="34" charset="0"/>
              </a:rPr>
            </a:br>
            <a:r>
              <a:rPr lang="es-ES" sz="1600" b="1" dirty="0" smtClean="0">
                <a:latin typeface="Agency FB" pitchFamily="34" charset="0"/>
              </a:rPr>
              <a:t>La posibilidad de que estas condiciones meteorológicas extremas persistan dependerá de la evolución del sistema de alta presión siberiano que está bloqueando la entrada a Europa de aire tibio, según la portavoz.</a:t>
            </a:r>
            <a:br>
              <a:rPr lang="es-ES" sz="1600" b="1" dirty="0" smtClean="0">
                <a:latin typeface="Agency FB" pitchFamily="34" charset="0"/>
              </a:rPr>
            </a:br>
            <a:r>
              <a:rPr lang="es-ES" sz="1600" b="1" dirty="0" smtClean="0">
                <a:latin typeface="Agency FB" pitchFamily="34" charset="0"/>
              </a:rPr>
              <a:t/>
            </a:r>
            <a:br>
              <a:rPr lang="es-ES" sz="1600" b="1" dirty="0" smtClean="0">
                <a:latin typeface="Agency FB" pitchFamily="34" charset="0"/>
              </a:rPr>
            </a:br>
            <a:r>
              <a:rPr lang="es-ES" sz="1600" b="1" dirty="0" smtClean="0">
                <a:latin typeface="Agency FB" pitchFamily="34" charset="0"/>
              </a:rPr>
              <a:t>La sensación de frío en Europa se acentúa actualmente por los vientos húmedos que llegan del Mediterráneo central, "lo que provoca mucha nieve en partes de Europa oriental y del sur", según la OMM.</a:t>
            </a:r>
            <a:endParaRPr lang="es-ES" sz="1600" b="1" dirty="0">
              <a:latin typeface="Agency FB" pitchFamily="34" charset="0"/>
            </a:endParaRPr>
          </a:p>
        </p:txBody>
      </p:sp>
      <p:pic>
        <p:nvPicPr>
          <p:cNvPr id="3" name="Picture 15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6243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Jose Luis\Escritorio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2533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7014" y="571480"/>
            <a:ext cx="6143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Las heladas registradas la pasada madrugada han hecho mella en el viñedo riojano, especialmente en Rioja Alta y Media</a:t>
            </a:r>
            <a:endParaRPr lang="es-ES" b="1" dirty="0"/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Jose Luis\Escritorio\viña-960x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5" cy="68635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Documents and Settings\Jose Luis\Escritorio\descarga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56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Resultado de imagen de viñedos helad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099" name="Picture 3" descr="C:\Documents and Settings\Jose Luis\Escritorio\francia-calienta-sus-vinas-con-velas-y-calentadores-para-salvarlas-de-las-helada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210353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5577" y="571480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Francia calienta sus viñas con velas y calentadores para salvarlas de las heladas </a:t>
            </a:r>
            <a:endParaRPr lang="es-ES" b="1" dirty="0"/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Documents and Settings\Jose Luis\Escritorio\francia-calienta-sus-vinas-con-velas-y-calentadores-para-salvarlas-de-las-hela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41922" y="285728"/>
            <a:ext cx="5597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b="1" dirty="0" smtClean="0"/>
              <a:t>Las heladas están dañando la producción en algunas de las regiones vinícolas más famosas de Francia, incluyendo Champagne, Burdeos y Borgoña. </a:t>
            </a:r>
            <a:endParaRPr lang="es-ES" b="1" dirty="0"/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300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  <p:sndAc>
      <p:stSnd>
        <p:snd r:embed="rId2" name="Moon river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8" name="Picture 4" descr="Resultado de imagen de viñedos hel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888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69890" y="357166"/>
            <a:ext cx="55975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La ancestral técnica para salvar un viñedo de las heladas Un fotógrafo documentó el inusual proceso para proteger los viñedos de crudas heladas.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Jose Luis\Escritorio\0001c490_mediu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71615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Jose Luis\Escritorio\13284026602518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198225" cy="702559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5576" y="428604"/>
            <a:ext cx="2964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También se nota en el campo</a:t>
            </a:r>
            <a:endParaRPr lang="es-ES" b="1" dirty="0"/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Euro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1198225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ongel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1129802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 descr="Imagen relacionada"/>
          <p:cNvSpPr>
            <a:spLocks noChangeAspect="1" noChangeArrowheads="1"/>
          </p:cNvSpPr>
          <p:nvPr/>
        </p:nvSpPr>
        <p:spPr bwMode="auto">
          <a:xfrm>
            <a:off x="165151" y="-136525"/>
            <a:ext cx="315135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5603" name="Picture 3" descr="C:\Documents and Settings\Jose Luis\Escritorio\484826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712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Jose Luis\Escritorio\512236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11198225" cy="7032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Jose Luis\Escritorio\484826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166" y="0"/>
            <a:ext cx="1163239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Jose Luis\Escritorio\13280976634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1198225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europa congel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134086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C:\Documents and Settings\Jose Luis\Escritorio\0118181041_resiz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C:\Documents and Settings\Jose Luis\Escritorio\4309d805c0e3414a917c505b0c4fa6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825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C:\Documents and Settings\Jose Luis\Escritorio\20140224210210328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030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Jose Luis\Escritorio\REU-AUSTRIA-WEATHER-2-760x4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706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europa congel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115142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Jose Luis\Escritorio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ongel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9261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Mun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0"/>
            <a:ext cx="111982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Jose Luis\Escritorio\f0879c180ddd5c99ae09afeddfb96912_very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70119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Jose Luis\Escritorio\A1-57635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11198225" cy="7139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Jose Luis\Escritorio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70219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europa congel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Resultado de imagen de europa congel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5576" y="428604"/>
            <a:ext cx="3803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GRANDES HELADAS EN LAS CIUDADES</a:t>
            </a:r>
            <a:endParaRPr lang="es-ES" b="1" dirty="0"/>
          </a:p>
        </p:txBody>
      </p:sp>
    </p:spTree>
  </p:cSld>
  <p:clrMapOvr>
    <a:masterClrMapping/>
  </p:clrMapOvr>
  <p:transition spd="slow" advTm="9000">
    <p:dissolve/>
    <p:sndAc>
      <p:stSnd>
        <p:snd r:embed="rId2" name="When the saints go marchin’in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https://cdni.rt.com/actualidad/public_images/d1f/d1f12eb5a1469093b6939c125019fd4a.jpg"/>
          <p:cNvSpPr>
            <a:spLocks noChangeAspect="1" noChangeArrowheads="1"/>
          </p:cNvSpPr>
          <p:nvPr/>
        </p:nvSpPr>
        <p:spPr bwMode="auto">
          <a:xfrm>
            <a:off x="190526" y="-144463"/>
            <a:ext cx="373274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2532" name="AutoShape 4" descr="https://cdni.rt.com/actualidad/public_images/d1f/d1f12eb5a1469093b6939c125019fd4a.jpg"/>
          <p:cNvSpPr>
            <a:spLocks noChangeAspect="1" noChangeArrowheads="1"/>
          </p:cNvSpPr>
          <p:nvPr/>
        </p:nvSpPr>
        <p:spPr bwMode="auto">
          <a:xfrm>
            <a:off x="190526" y="-144463"/>
            <a:ext cx="373274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2534" name="Picture 6" descr="http://assets0.mi-web.org/entradas/0008/8455/Frio.jpg?13296486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1982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Jose Luis\Escritorio\lago Neurbarg sui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Jose Luis\Escritorio\efe_20170107_140856_pa1618_21677_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11198225" cy="70368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Jose Luis\Escritorio\temporal-nieve-europa-13287252196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11198225" cy="70326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Jose Luis\Escritorio\1073934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70265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Jose Luis\Escritorio\_Apictureshowsiceo22185574_3ec87a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560" y="0"/>
            <a:ext cx="1125478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Jose Luis\Escritorio\13177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Jose Luis\Escritorio\_65499295_jex_1598514_de49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4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Jose Luis\Escritorio\23F9C85E-17E1-4FD6-A194-B657E42734C7_v0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Jose Luis\Escritorio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Jose Luis\Escritorio\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198225" cy="710953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Jose Luis\Escritorio\6242c3e3-eee3-4d2f-a420-2a5bce06e9f9_879_5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70326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70219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Jose Luis\Escritorio\rom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Jose Luis\Escritorio\ola_de_frxo_1.jpg_15721300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899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Jose Luis\Escritorio\8e08a21c3eaad5b94f1f16622c0c56d8b92a44bfc273ddc6c4e439d195bc053d_38674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Jose Luis\Escritorio\Lake Genev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198225" cy="69633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Jose Luis\Escritorio\000_ju0j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11198225" cy="7032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Documents and Settings\Jose Luis\Escritorio\basilea-kdRD--1350x900@R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9929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Documents and Settings\Jose Luis\Escritorio\1515006385_418135_1515008301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4518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3545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Documents and Settings\Jose Luis\Escritorio\image_content_5919433_201701081859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816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Documents and Settings\Jose Luis\Escritorio\Miles-intemperie-Europa-Foto-UNICEF_EDIIMA20170122_0303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Documents and Settings\Jose Luis\Escritorio\frozen+chicago+lake+michig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4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Documents and Settings\Jose Luis\Escritorio\DQsF8x6WsAAGE4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70326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Documents and Settings\Jose Luis\Escritorio\pg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020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Documents and Settings\Jose Luis\Escritorio\hqdefault.jpg"/>
          <p:cNvPicPr>
            <a:picLocks noChangeAspect="1" noChangeArrowheads="1"/>
          </p:cNvPicPr>
          <p:nvPr/>
        </p:nvPicPr>
        <p:blipFill>
          <a:blip r:embed="rId2"/>
          <a:srcRect t="6944" b="7986"/>
          <a:stretch>
            <a:fillRect/>
          </a:stretch>
        </p:blipFill>
        <p:spPr bwMode="auto">
          <a:xfrm>
            <a:off x="1" y="0"/>
            <a:ext cx="1141037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Documents and Settings\Jose Luis\Escritorio\image_content_5919425_201701081859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Documents and Settings\Jose Luis\Escritorio\IMG_69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165" y="0"/>
            <a:ext cx="11256392" cy="70779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Documents and Settings\Jose Luis\Escritorio\Lake-Baikal-e15100495965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Documents and Settings\Jose Luis\Escritorio\n-londres-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194" y="0"/>
            <a:ext cx="112614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Documents and Settings\Jose Luis\Escritorio\Ice 1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198225" cy="700993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5" name="Picture 7" descr="C:\Documents and Settings\Jose Luis\Escritorio\carrilet-estany-gento-vall-fosca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  <p:sp>
        <p:nvSpPr>
          <p:cNvPr id="89090" name="AutoShape 2" descr="Resultado de imagen de heladas CAPITALES españ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170220" y="214290"/>
            <a:ext cx="750099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/>
              <a:t>¿Cuál es la población más fría de España?</a:t>
            </a:r>
          </a:p>
          <a:p>
            <a:pPr algn="ctr"/>
            <a:r>
              <a:rPr lang="es-ES" b="1" dirty="0" smtClean="0"/>
              <a:t>Sí podemos saber las zonas más frías, pero puntualmente la localidad, no</a:t>
            </a:r>
            <a:endParaRPr lang="es-ES" dirty="0" smtClean="0"/>
          </a:p>
          <a:p>
            <a:pPr algn="ctr"/>
            <a:r>
              <a:rPr lang="es-ES" b="1" dirty="0" smtClean="0"/>
              <a:t>La temperatura más baja registrada corresponde al lago </a:t>
            </a:r>
            <a:r>
              <a:rPr lang="es-ES" b="1" dirty="0" err="1" smtClean="0"/>
              <a:t>Estangento</a:t>
            </a:r>
            <a:r>
              <a:rPr lang="es-ES" b="1" dirty="0" smtClean="0"/>
              <a:t>, en el Pirineo de Lérida</a:t>
            </a:r>
            <a:endParaRPr lang="es-ES" dirty="0"/>
          </a:p>
        </p:txBody>
      </p:sp>
      <p:sp>
        <p:nvSpPr>
          <p:cNvPr id="89094" name="AutoShape 6" descr="lago Estangento, en el Pirineo de Léri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Documents and Settings\Jose Luis\Escritorio\Ginebra Helada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438407" cy="71878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98584" y="1142984"/>
            <a:ext cx="85011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/>
              <a:t>Nos planteamos esta pregunta: ¿Cuál es la población más fría de España? Pues bien, la respuesta en sí es </a:t>
            </a:r>
            <a:r>
              <a:rPr lang="es-ES" sz="2400" b="1" dirty="0" smtClean="0"/>
              <a:t> imposible determinar cuál es la población más fría ni en España ni en ningún lugar del mundo</a:t>
            </a:r>
            <a:r>
              <a:rPr lang="es-ES" sz="2400" dirty="0" smtClean="0"/>
              <a:t>. Pero sí podemos saber, en cambio, las zonas más frías.</a:t>
            </a:r>
          </a:p>
          <a:p>
            <a:pPr algn="ctr"/>
            <a:r>
              <a:rPr lang="es-ES" sz="2400" dirty="0" smtClean="0"/>
              <a:t>No podemos saber con exactitud la población más fría, fundamentalmente por una razón: porque </a:t>
            </a:r>
            <a:r>
              <a:rPr lang="es-ES" sz="2400" b="1" dirty="0" smtClean="0"/>
              <a:t>no existen observatorios en todos los puntos de la Tierra</a:t>
            </a:r>
            <a:r>
              <a:rPr lang="es-ES" sz="2400" dirty="0" smtClean="0"/>
              <a:t> y por ende, ¿a qué nos estamos refiriendo al poner ese calificativo? ¿A las temperaturas medias? ¿A mínimas registradas?</a:t>
            </a:r>
          </a:p>
          <a:p>
            <a:pPr algn="ctr"/>
            <a:r>
              <a:rPr lang="es-ES" sz="2400" dirty="0" smtClean="0"/>
              <a:t>A esto hay que añadir también que unos de esos observatorios llevan más de cien años o algo más funcionando, mientras que otros, la mayoría, son bastante más recientes.</a:t>
            </a:r>
            <a:endParaRPr lang="es-ES" sz="2400" dirty="0"/>
          </a:p>
        </p:txBody>
      </p:sp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Documents and Settings\Jose Luis\Escritorio\39174541.DSCF7004_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6602"/>
            <a:ext cx="11198225" cy="70546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Documents and Settings\Jose Luis\Escritorio\el-invierno-llega-por-fin-a-espana-frio-nieve-y-lluvia-en-un-fin-de-semana-bajo-c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819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Documents and Settings\Jose Luis\Escritorio\14565955838208_997x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5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70022" y="1071546"/>
            <a:ext cx="850112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/>
              <a:t>Sí podemos saber las zonas más frías,</a:t>
            </a:r>
            <a:r>
              <a:rPr lang="es-ES" sz="2400" dirty="0" smtClean="0"/>
              <a:t> </a:t>
            </a:r>
          </a:p>
          <a:p>
            <a:pPr algn="ctr"/>
            <a:r>
              <a:rPr lang="es-ES" sz="2400" dirty="0" smtClean="0"/>
              <a:t>pero puntualmente la localidad, no. También conocemos los lugares en los que teniendo observatorio meteorológico se han registrado las temperaturas más bajas en España.</a:t>
            </a:r>
          </a:p>
          <a:p>
            <a:pPr algn="ctr"/>
            <a:r>
              <a:rPr lang="es-ES" sz="2400" dirty="0" smtClean="0"/>
              <a:t>Entre esas zonas especialmente frías están el llamado Polo del frío, cuyas características explica perfectamente Vicente </a:t>
            </a:r>
            <a:r>
              <a:rPr lang="es-ES" sz="2400" dirty="0" err="1" smtClean="0"/>
              <a:t>Aupí</a:t>
            </a:r>
            <a:r>
              <a:rPr lang="es-ES" sz="2400" dirty="0" smtClean="0"/>
              <a:t> en su libro </a:t>
            </a:r>
            <a:r>
              <a:rPr lang="es-ES" sz="3200" b="1" dirty="0" smtClean="0"/>
              <a:t>“El triángulo del hielo”, </a:t>
            </a:r>
            <a:r>
              <a:rPr lang="es-ES" sz="2400" dirty="0" smtClean="0"/>
              <a:t>el noreste de la provincia de León próxima a los picos de Europa, las altiplanicies de Palencia, la comarca soriana situada al pié de los Picos de </a:t>
            </a:r>
            <a:r>
              <a:rPr lang="es-ES" sz="2400" dirty="0" err="1" smtClean="0"/>
              <a:t>Urbión</a:t>
            </a:r>
            <a:r>
              <a:rPr lang="es-ES" sz="2400" dirty="0" smtClean="0"/>
              <a:t> o el valle de la Cerdeña en Cataluña.</a:t>
            </a:r>
          </a:p>
          <a:p>
            <a:pPr algn="ctr"/>
            <a:r>
              <a:rPr lang="es-ES" sz="2400" dirty="0" smtClean="0"/>
              <a:t>A estas hay que añadir, lógicamente, las comarcas situadas a gran altitud en los grandes sistemas montañosos.</a:t>
            </a:r>
            <a:endParaRPr lang="es-ES" sz="2400" dirty="0"/>
          </a:p>
        </p:txBody>
      </p:sp>
    </p:spTree>
  </p:cSld>
  <p:clrMapOvr>
    <a:masterClrMapping/>
  </p:clrMapOvr>
  <p:transition spd="slow" advTm="29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Jose Luis\Escritorio\slide_511072_7196546_compress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198225" cy="69859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C:\Documents and Settings\Jose Luis\Escritorio\cibe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773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Documents and Settings\Jose Luis\Escritorio\Londres-nev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030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C:\Documents and Settings\Jose Luis\Escritorio\LOGROÑO NEVADA 26 EN 0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98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C:\Documents and Settings\Jose Luis\Escritorio\heladas-cibeles-madrid-reut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6092" y="0"/>
            <a:ext cx="113943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C:\Documents and Settings\Jose Luis\Escritorio\como-es-londres-en-inverno-1440x8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030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ssolve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1982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6379" y="3386389"/>
            <a:ext cx="6858000" cy="85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726606" y="3386389"/>
            <a:ext cx="6858000" cy="85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1982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11982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3073" y="5803933"/>
            <a:ext cx="737918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25249" y="4572019"/>
            <a:ext cx="329704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88937" y="501226"/>
            <a:ext cx="3430561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21920" y="4"/>
            <a:ext cx="4284078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30 de enero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20:08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52960" y="5611366"/>
            <a:ext cx="246012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1982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19822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6282" y="0"/>
            <a:ext cx="597238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1982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99778" y="4724402"/>
            <a:ext cx="326614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05572" y="4191000"/>
            <a:ext cx="2892875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45884" y="4876800"/>
            <a:ext cx="1493097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5323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5323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5323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5323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UROPA SE CONGE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EUROPA SE CONGELA</Template>
  <TotalTime>2</TotalTime>
  <Words>215</Words>
  <Application>Microsoft Office PowerPoint</Application>
  <PresentationFormat>Personalizado</PresentationFormat>
  <Paragraphs>32</Paragraphs>
  <Slides>85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85</vt:i4>
      </vt:variant>
    </vt:vector>
  </HeadingPairs>
  <TitlesOfParts>
    <vt:vector size="87" baseType="lpstr">
      <vt:lpstr>EUROPA SE CONGELA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2018-01-30T19:08:56Z</dcterms:created>
  <dcterms:modified xsi:type="dcterms:W3CDTF">2018-01-30T19:11:16Z</dcterms:modified>
</cp:coreProperties>
</file>