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  <p:sldMasterId id="2147483684" r:id="rId3"/>
    <p:sldMasterId id="2147483708" r:id="rId4"/>
    <p:sldMasterId id="2147483720" r:id="rId5"/>
  </p:sldMasterIdLst>
  <p:sldIdLst>
    <p:sldId id="267" r:id="rId6"/>
    <p:sldId id="523" r:id="rId7"/>
    <p:sldId id="524" r:id="rId8"/>
    <p:sldId id="289" r:id="rId9"/>
    <p:sldId id="290" r:id="rId10"/>
    <p:sldId id="291" r:id="rId11"/>
    <p:sldId id="292" r:id="rId12"/>
    <p:sldId id="293" r:id="rId13"/>
    <p:sldId id="294" r:id="rId14"/>
    <p:sldId id="435" r:id="rId15"/>
    <p:sldId id="295" r:id="rId16"/>
    <p:sldId id="437" r:id="rId17"/>
    <p:sldId id="438" r:id="rId18"/>
    <p:sldId id="439" r:id="rId19"/>
    <p:sldId id="440" r:id="rId20"/>
    <p:sldId id="443" r:id="rId21"/>
    <p:sldId id="442" r:id="rId22"/>
    <p:sldId id="444" r:id="rId23"/>
    <p:sldId id="621" r:id="rId24"/>
    <p:sldId id="561" r:id="rId25"/>
    <p:sldId id="563" r:id="rId26"/>
    <p:sldId id="407" r:id="rId27"/>
    <p:sldId id="611" r:id="rId28"/>
    <p:sldId id="576" r:id="rId29"/>
    <p:sldId id="597" r:id="rId30"/>
    <p:sldId id="619" r:id="rId31"/>
    <p:sldId id="618" r:id="rId32"/>
    <p:sldId id="595" r:id="rId33"/>
    <p:sldId id="624" r:id="rId34"/>
    <p:sldId id="564" r:id="rId35"/>
    <p:sldId id="596" r:id="rId36"/>
    <p:sldId id="623" r:id="rId37"/>
    <p:sldId id="545" r:id="rId38"/>
    <p:sldId id="606" r:id="rId39"/>
    <p:sldId id="584" r:id="rId40"/>
    <p:sldId id="529" r:id="rId41"/>
    <p:sldId id="557" r:id="rId42"/>
    <p:sldId id="558" r:id="rId43"/>
    <p:sldId id="554" r:id="rId44"/>
    <p:sldId id="582" r:id="rId45"/>
    <p:sldId id="586" r:id="rId46"/>
    <p:sldId id="588" r:id="rId47"/>
    <p:sldId id="585" r:id="rId48"/>
    <p:sldId id="538" r:id="rId49"/>
    <p:sldId id="604" r:id="rId50"/>
    <p:sldId id="599" r:id="rId51"/>
    <p:sldId id="587" r:id="rId52"/>
    <p:sldId id="614" r:id="rId53"/>
    <p:sldId id="577" r:id="rId54"/>
    <p:sldId id="544" r:id="rId55"/>
    <p:sldId id="560" r:id="rId56"/>
    <p:sldId id="541" r:id="rId57"/>
    <p:sldId id="531" r:id="rId58"/>
    <p:sldId id="589" r:id="rId59"/>
    <p:sldId id="567" r:id="rId60"/>
    <p:sldId id="528" r:id="rId61"/>
    <p:sldId id="526" r:id="rId62"/>
    <p:sldId id="625" r:id="rId63"/>
  </p:sldIdLst>
  <p:sldSz cx="9144000" cy="6858000" type="screen4x3"/>
  <p:notesSz cx="6858000" cy="9144000"/>
  <p:embeddedFontLst>
    <p:embeddedFont>
      <p:font typeface="Verdana" panose="020B0604030504040204" pitchFamily="34" charset="0"/>
      <p:regular r:id="rId64"/>
      <p:bold r:id="rId65"/>
      <p:italic r:id="rId66"/>
      <p:boldItalic r:id="rId67"/>
    </p:embeddedFont>
    <p:embeddedFont>
      <p:font typeface="Kristen ITC" panose="03050502040202030202" pitchFamily="66" charset="0"/>
      <p:regular r:id="rId68"/>
    </p:embeddedFont>
    <p:embeddedFont>
      <p:font typeface="Cupertino" panose="020B0604020202020204"/>
      <p:regular r:id="rId69"/>
      <p:italic r:id="rId70"/>
    </p:embeddedFont>
    <p:embeddedFont>
      <p:font typeface="Calibri" panose="020F0502020204030204" pitchFamily="34" charset="0"/>
      <p:regular r:id="rId71"/>
      <p:bold r:id="rId72"/>
      <p:italic r:id="rId73"/>
      <p:boldItalic r:id="rId74"/>
    </p:embeddedFont>
    <p:embeddedFont>
      <p:font typeface="Arial Black" panose="020B0A04020102020204" pitchFamily="34" charset="0"/>
      <p:bold r:id="rId75"/>
    </p:embeddedFont>
    <p:embeddedFont>
      <p:font typeface="Aharoni" panose="02010803020104030203" pitchFamily="2" charset="-79"/>
      <p:bold r:id="rId76"/>
    </p:embeddedFont>
    <p:embeddedFont>
      <p:font typeface="Nadianne" panose="03020902050305070206" pitchFamily="66" charset="0"/>
      <p:bold r:id="rId77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Xtp25WIaYXWNYEWiJn2QQ==" hashData="l6NU8F1lUxeypDv177NBLAluZu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82FAA"/>
    <a:srgbClr val="F4750C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556" autoAdjust="0"/>
    <p:restoredTop sz="94660"/>
  </p:normalViewPr>
  <p:slideViewPr>
    <p:cSldViewPr>
      <p:cViewPr varScale="1">
        <p:scale>
          <a:sx n="99" d="100"/>
          <a:sy n="99" d="100"/>
        </p:scale>
        <p:origin x="-90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slide" Target="slides/slide58.xml"/><Relationship Id="rId68" Type="http://schemas.openxmlformats.org/officeDocument/2006/relationships/font" Target="fonts/font5.fntdata"/><Relationship Id="rId76" Type="http://schemas.openxmlformats.org/officeDocument/2006/relationships/font" Target="fonts/font13.fntdata"/><Relationship Id="rId7" Type="http://schemas.openxmlformats.org/officeDocument/2006/relationships/slide" Target="slides/slide2.xml"/><Relationship Id="rId71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font" Target="fonts/font3.fntdata"/><Relationship Id="rId74" Type="http://schemas.openxmlformats.org/officeDocument/2006/relationships/font" Target="fonts/font11.fntdata"/><Relationship Id="rId79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font" Target="fonts/font2.fntdata"/><Relationship Id="rId73" Type="http://schemas.openxmlformats.org/officeDocument/2006/relationships/font" Target="fonts/font10.fntdata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font" Target="fonts/font1.fntdata"/><Relationship Id="rId69" Type="http://schemas.openxmlformats.org/officeDocument/2006/relationships/font" Target="fonts/font6.fntdata"/><Relationship Id="rId77" Type="http://schemas.openxmlformats.org/officeDocument/2006/relationships/font" Target="fonts/font14.fntdata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font" Target="fonts/font9.fntdata"/><Relationship Id="rId80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font" Target="fonts/font4.fntdata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font" Target="fonts/font7.fntdata"/><Relationship Id="rId75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929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0558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9513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776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4345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97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7526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873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90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2011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146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p:transition spd="med" advClick="0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p:transition spd="med" advClick="0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p:transition spd="med" advClick="0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p:transition spd="med" advClick="0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p:transition spd="med" advClick="0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p:transition spd="med" advClick="0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p:transition spd="med" advClick="0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p:transition spd="med" advClick="0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p:transition spd="med" advClick="0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p:transition spd="med" advClick="0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p:transition spd="med" advClick="0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974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191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181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677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952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9469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9680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8539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5018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5200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865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87196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575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0236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5164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7699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229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41746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3858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7474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2220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50604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8992802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1704946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9698345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7710678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4890824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1877577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073657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9628449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589805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4772697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61670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55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Click="0" advTm="5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251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859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59552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26" Type="http://schemas.openxmlformats.org/officeDocument/2006/relationships/audio" Target="../media/audio1.wav"/><Relationship Id="rId3" Type="http://schemas.openxmlformats.org/officeDocument/2006/relationships/image" Target="../media/image4.pn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4.png"/><Relationship Id="rId2" Type="http://schemas.openxmlformats.org/officeDocument/2006/relationships/audio" Target="../media/audio1.wav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image" Target="../media/image23.png"/><Relationship Id="rId5" Type="http://schemas.openxmlformats.org/officeDocument/2006/relationships/image" Target="../media/image6.gif"/><Relationship Id="rId15" Type="http://schemas.openxmlformats.org/officeDocument/2006/relationships/image" Target="../media/image16.png"/><Relationship Id="rId23" Type="http://schemas.openxmlformats.org/officeDocument/2006/relationships/slide" Target="slide18.xml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31.gif"/><Relationship Id="rId18" Type="http://schemas.openxmlformats.org/officeDocument/2006/relationships/slide" Target="slide10.xml"/><Relationship Id="rId26" Type="http://schemas.openxmlformats.org/officeDocument/2006/relationships/slide" Target="slide13.xml"/><Relationship Id="rId3" Type="http://schemas.openxmlformats.org/officeDocument/2006/relationships/image" Target="../media/image26.png"/><Relationship Id="rId21" Type="http://schemas.openxmlformats.org/officeDocument/2006/relationships/image" Target="../media/image35.gif"/><Relationship Id="rId34" Type="http://schemas.openxmlformats.org/officeDocument/2006/relationships/image" Target="../media/image42.png"/><Relationship Id="rId7" Type="http://schemas.openxmlformats.org/officeDocument/2006/relationships/image" Target="../media/image28.gif"/><Relationship Id="rId12" Type="http://schemas.openxmlformats.org/officeDocument/2006/relationships/slide" Target="slide8.xml"/><Relationship Id="rId17" Type="http://schemas.openxmlformats.org/officeDocument/2006/relationships/image" Target="../media/image33.gif"/><Relationship Id="rId25" Type="http://schemas.openxmlformats.org/officeDocument/2006/relationships/image" Target="../media/image37.gif"/><Relationship Id="rId33" Type="http://schemas.openxmlformats.org/officeDocument/2006/relationships/image" Target="../media/image41.gif"/><Relationship Id="rId38" Type="http://schemas.openxmlformats.org/officeDocument/2006/relationships/image" Target="../media/image45.png"/><Relationship Id="rId2" Type="http://schemas.openxmlformats.org/officeDocument/2006/relationships/image" Target="../media/image25.jpg"/><Relationship Id="rId16" Type="http://schemas.openxmlformats.org/officeDocument/2006/relationships/slide" Target="slide18.xml"/><Relationship Id="rId20" Type="http://schemas.openxmlformats.org/officeDocument/2006/relationships/slide" Target="slide11.xml"/><Relationship Id="rId29" Type="http://schemas.openxmlformats.org/officeDocument/2006/relationships/image" Target="../media/image39.gif"/><Relationship Id="rId1" Type="http://schemas.openxmlformats.org/officeDocument/2006/relationships/slideLayout" Target="../slideLayouts/slideLayout24.xml"/><Relationship Id="rId6" Type="http://schemas.openxmlformats.org/officeDocument/2006/relationships/slide" Target="slide4.xml"/><Relationship Id="rId11" Type="http://schemas.openxmlformats.org/officeDocument/2006/relationships/image" Target="../media/image30.gif"/><Relationship Id="rId24" Type="http://schemas.openxmlformats.org/officeDocument/2006/relationships/slide" Target="slide12.xml"/><Relationship Id="rId32" Type="http://schemas.openxmlformats.org/officeDocument/2006/relationships/slide" Target="slide14.xml"/><Relationship Id="rId37" Type="http://schemas.openxmlformats.org/officeDocument/2006/relationships/image" Target="../media/image44.png"/><Relationship Id="rId5" Type="http://schemas.openxmlformats.org/officeDocument/2006/relationships/image" Target="../media/image27.gif"/><Relationship Id="rId15" Type="http://schemas.openxmlformats.org/officeDocument/2006/relationships/image" Target="../media/image32.gif"/><Relationship Id="rId23" Type="http://schemas.openxmlformats.org/officeDocument/2006/relationships/image" Target="../media/image36.gif"/><Relationship Id="rId28" Type="http://schemas.openxmlformats.org/officeDocument/2006/relationships/slide" Target="slide9.xml"/><Relationship Id="rId36" Type="http://schemas.openxmlformats.org/officeDocument/2006/relationships/image" Target="../media/image43.jpg"/><Relationship Id="rId10" Type="http://schemas.openxmlformats.org/officeDocument/2006/relationships/slide" Target="slide7.xml"/><Relationship Id="rId19" Type="http://schemas.openxmlformats.org/officeDocument/2006/relationships/image" Target="../media/image34.gif"/><Relationship Id="rId31" Type="http://schemas.openxmlformats.org/officeDocument/2006/relationships/image" Target="../media/image40.gif"/><Relationship Id="rId4" Type="http://schemas.openxmlformats.org/officeDocument/2006/relationships/slide" Target="slide5.xml"/><Relationship Id="rId9" Type="http://schemas.openxmlformats.org/officeDocument/2006/relationships/image" Target="../media/image29.gif"/><Relationship Id="rId14" Type="http://schemas.openxmlformats.org/officeDocument/2006/relationships/slide" Target="slide16.xml"/><Relationship Id="rId22" Type="http://schemas.openxmlformats.org/officeDocument/2006/relationships/slide" Target="slide17.xml"/><Relationship Id="rId27" Type="http://schemas.openxmlformats.org/officeDocument/2006/relationships/image" Target="../media/image38.gif"/><Relationship Id="rId30" Type="http://schemas.openxmlformats.org/officeDocument/2006/relationships/slide" Target="slide15.xml"/><Relationship Id="rId35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4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Relationship Id="rId6" Type="http://schemas.openxmlformats.org/officeDocument/2006/relationships/slide" Target="slide19.xml"/><Relationship Id="rId5" Type="http://schemas.openxmlformats.org/officeDocument/2006/relationships/image" Target="../media/image47.png"/><Relationship Id="rId10" Type="http://schemas.microsoft.com/office/2007/relationships/hdphoto" Target="../media/hdphoto4.wdp"/><Relationship Id="rId4" Type="http://schemas.openxmlformats.org/officeDocument/2006/relationships/image" Target="../media/image24.png"/><Relationship Id="rId9" Type="http://schemas.openxmlformats.org/officeDocument/2006/relationships/image" Target="../media/image4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91.png"/><Relationship Id="rId5" Type="http://schemas.openxmlformats.org/officeDocument/2006/relationships/hyperlink" Target="http://www.treklens.com/members/Cho/photos" TargetMode="External"/><Relationship Id="rId4" Type="http://schemas.openxmlformats.org/officeDocument/2006/relationships/image" Target="../media/image26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9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3.png"/><Relationship Id="rId15" Type="http://schemas.openxmlformats.org/officeDocument/2006/relationships/image" Target="../media/image99.png"/><Relationship Id="rId10" Type="http://schemas.openxmlformats.org/officeDocument/2006/relationships/image" Target="../media/image9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ázok 1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1331642" y="332656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THE DOMICA</a:t>
            </a:r>
            <a:endParaRPr lang="sk-SK" sz="80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3707758" y="1268760"/>
            <a:ext cx="18004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caVE</a:t>
            </a:r>
            <a:endParaRPr lang="sk-SK" sz="48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122" name="Obrázok 1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8" name="Obdĺžnik 127"/>
          <p:cNvSpPr/>
          <p:nvPr/>
        </p:nvSpPr>
        <p:spPr>
          <a:xfrm>
            <a:off x="395536" y="5949280"/>
            <a:ext cx="2473755" cy="646331"/>
          </a:xfrm>
          <a:prstGeom prst="rect">
            <a:avLst/>
          </a:prstGeom>
          <a:solidFill>
            <a:schemeClr val="accent6">
              <a:lumMod val="20000"/>
              <a:lumOff val="80000"/>
              <a:alpha val="50000"/>
            </a:schemeClr>
          </a:solidFill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none" lIns="91440" tIns="45720" rIns="91440" bIns="4572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600" b="1" spc="50" smtClean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3600" b="1" cap="none" spc="50" dirty="0">
              <a:ln w="3175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33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5013176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164288" y="641349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1853762" y="4024300"/>
                <a:ext cx="1157109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Пещера Домица</a:t>
                </a:r>
                <a:endParaRPr lang="sk-SK" sz="600" i="1" u="sng">
                  <a:solidFill>
                    <a:srgbClr val="082FAA"/>
                  </a:solidFill>
                  <a:latin typeface="Cooper Std Black" pitchFamily="18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037859" y="4126633"/>
                <a:ext cx="791663" cy="169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500" i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500" i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1895005" y="4016606"/>
                <a:ext cx="11158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Jaskyňa Domica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058189" y="411940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Slovensko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1944335" y="4016606"/>
                <a:ext cx="106653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Caverna Domica</a:t>
                </a: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2078449" y="413270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b="1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Eslovaquia</a:t>
                </a:r>
                <a:endParaRPr lang="sk-SK" sz="600" b="1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23256" y="5318795"/>
            <a:ext cx="1348316" cy="900000"/>
            <a:chOff x="5940152" y="1305083"/>
            <a:chExt cx="1348316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40152" y="1305083"/>
              <a:ext cx="1348316" cy="900000"/>
              <a:chOff x="1674335" y="3501008"/>
              <a:chExt cx="1348316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1808419" y="4016607"/>
                <a:ext cx="120245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La grotta di Domica</a:t>
                </a: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001287" y="4125447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Slovacchia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1869867" y="4016606"/>
                <a:ext cx="114100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De grot Domica</a:t>
                </a: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2043170" y="413974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1956093" y="4016606"/>
                <a:ext cx="105477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A Domicai-barlang</a:t>
                </a: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Szlovákia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Domica grottan</a:t>
                </a: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1950726" y="4016606"/>
                <a:ext cx="106014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Domica </a:t>
                </a:r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Ma</a:t>
                </a: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ğ</a:t>
                </a:r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arasi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2077236" y="413778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he-IL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מערת   </a:t>
                </a:r>
                <a:r>
                  <a:rPr lang="sk-SK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Domica</a:t>
                </a: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 i="1">
                    <a:solidFill>
                      <a:srgbClr val="082FAA"/>
                    </a:solidFill>
                    <a:latin typeface="Cupertino" pitchFamily="2" charset="0"/>
                  </a:rPr>
                  <a:t>סלובקיה</a:t>
                </a:r>
                <a:endParaRPr lang="sk-SK" sz="600" b="1" i="1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32717" y="5146355"/>
            <a:ext cx="1348316" cy="900000"/>
            <a:chOff x="5945361" y="2335642"/>
            <a:chExt cx="1348316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45361" y="2335642"/>
              <a:ext cx="1348316" cy="900000"/>
              <a:chOff x="1674335" y="3501008"/>
              <a:chExt cx="1348316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792233" y="4016605"/>
                <a:ext cx="121863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Grotte Domica</a:t>
                </a: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2005082" y="412904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Slovaquie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751263" y="3985632"/>
                <a:ext cx="125960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Σπήλαιο</a:t>
                </a:r>
                <a:r>
                  <a:rPr lang="el-GR" sz="7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 </a:t>
                </a: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Domica</a:t>
                </a: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1983834" y="4139038"/>
                <a:ext cx="7916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 i="1">
                    <a:solidFill>
                      <a:srgbClr val="082FAA"/>
                    </a:solidFill>
                  </a:rPr>
                  <a:t>Σλοβακία</a:t>
                </a:r>
                <a:endParaRPr lang="sk-SK" sz="700" b="1" i="1">
                  <a:solidFill>
                    <a:srgbClr val="082FAA"/>
                  </a:solidFill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962367" y="4016606"/>
                <a:ext cx="1048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Domica-Höhle</a:t>
                </a: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90786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Slowakei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1901665" y="4016608"/>
                <a:ext cx="110920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Pe</a:t>
                </a:r>
                <a:r>
                  <a:rPr lang="vi-VN" sz="700" i="1" u="sng">
                    <a:solidFill>
                      <a:srgbClr val="082FAA"/>
                    </a:solidFill>
                    <a:latin typeface="Cupertino" pitchFamily="2" charset="0"/>
                  </a:rPr>
                  <a:t>ş</a:t>
                </a:r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tera Domica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2063484" y="41388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1976415" y="4016606"/>
                <a:ext cx="103445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The Domica </a:t>
                </a: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Cave</a:t>
                </a: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2101746" y="41341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2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374923">
            <a:off x="2239630" y="5530728"/>
            <a:ext cx="1348316" cy="900000"/>
            <a:chOff x="5940152" y="285487"/>
            <a:chExt cx="134831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48316" cy="900000"/>
              <a:chOff x="1674335" y="3501008"/>
              <a:chExt cx="134831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1814185" y="4016607"/>
                <a:ext cx="11966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Caverna Domica</a:t>
                </a: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084246" y="4126056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1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colorTemperature colorTemp="7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413711" y="5551904"/>
            <a:ext cx="1350000" cy="931874"/>
            <a:chOff x="413711" y="5551904"/>
            <a:chExt cx="1350000" cy="931874"/>
          </a:xfrm>
        </p:grpSpPr>
        <p:grpSp>
          <p:nvGrpSpPr>
            <p:cNvPr id="121" name="Skupina 120"/>
            <p:cNvGrpSpPr/>
            <p:nvPr/>
          </p:nvGrpSpPr>
          <p:grpSpPr>
            <a:xfrm rot="1170669">
              <a:off x="413711" y="5583778"/>
              <a:ext cx="1350000" cy="900000"/>
              <a:chOff x="1674335" y="3501008"/>
              <a:chExt cx="1348316" cy="900000"/>
            </a:xfrm>
          </p:grpSpPr>
          <p:pic>
            <p:nvPicPr>
              <p:cNvPr id="123" name="Obrázok 12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24" name="BlokTextu 123"/>
              <p:cNvSpPr txBox="1"/>
              <p:nvPr/>
            </p:nvSpPr>
            <p:spPr>
              <a:xfrm>
                <a:off x="1951504" y="4008312"/>
                <a:ext cx="1055536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Jaskinia Domica</a:t>
                </a:r>
              </a:p>
            </p:txBody>
          </p:sp>
          <p:sp>
            <p:nvSpPr>
              <p:cNvPr id="125" name="BlokTextu 124"/>
              <p:cNvSpPr txBox="1"/>
              <p:nvPr/>
            </p:nvSpPr>
            <p:spPr>
              <a:xfrm>
                <a:off x="2153591" y="4113784"/>
                <a:ext cx="66157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Słowacja</a:t>
                </a:r>
              </a:p>
            </p:txBody>
          </p:sp>
        </p:grpSp>
        <p:pic>
          <p:nvPicPr>
            <p:cNvPr id="127" name="Obrázok 126">
              <a:hlinkClick r:id="rId23" action="ppaction://hlinksldjump"/>
            </p:cNvPr>
            <p:cNvPicPr>
              <a:picLocks noChangeAspect="1"/>
            </p:cNvPicPr>
            <p:nvPr/>
          </p:nvPicPr>
          <p:blipFill>
            <a:blip r:embed="rId2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1161">
              <a:off x="579913" y="5551904"/>
              <a:ext cx="540000" cy="249233"/>
            </a:xfrm>
            <a:prstGeom prst="rect">
              <a:avLst/>
            </a:prstGeom>
          </p:spPr>
        </p:pic>
      </p:grpSp>
      <p:pic>
        <p:nvPicPr>
          <p:cNvPr id="126" name="Obrázok 1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0" name="Obdĺžnik 119"/>
          <p:cNvSpPr/>
          <p:nvPr/>
        </p:nvSpPr>
        <p:spPr>
          <a:xfrm>
            <a:off x="1331642" y="332656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THE DOMICA</a:t>
            </a:r>
            <a:endParaRPr lang="sk-SK" sz="80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22" name="Obdĺžnik 121"/>
          <p:cNvSpPr/>
          <p:nvPr/>
        </p:nvSpPr>
        <p:spPr>
          <a:xfrm>
            <a:off x="3707758" y="1268760"/>
            <a:ext cx="18004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caVE</a:t>
            </a:r>
            <a:endParaRPr lang="sk-SK" sz="48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53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>
        <p:sndAc>
          <p:stSnd loop="1">
            <p:snd r:embed="rId2" name="Barcarolle.wav"/>
          </p:stSnd>
        </p:sndAc>
      </p:transition>
    </mc:Choice>
    <mc:Fallback xmlns="">
      <p:transition advClick="0" advTm="28000">
        <p:sndAc>
          <p:stSnd loop="1">
            <p:snd r:embed="rId26" name="Barcaro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41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31 L -0.00434 -0.00162 " pathEditMode="relative" rAng="0" ptsTypes="AA">
                                      <p:cBhvr>
                                        <p:cTn id="48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55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62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69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76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83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90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9 -0.63621 L 0.00226 0.01457 " pathEditMode="relative" rAng="0" ptsTypes="AA">
                                      <p:cBhvr>
                                        <p:cTn id="97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39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04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18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25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32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39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.16041 -0.62905 L 0.00034 0.01619 " pathEditMode="relative" rAng="0" ptsTypes="AA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32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60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/>
      <p:bldP spid="1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Obdĺžnik 19"/>
          <p:cNvSpPr/>
          <p:nvPr/>
        </p:nvSpPr>
        <p:spPr>
          <a:xfrm>
            <a:off x="1921936" y="5388221"/>
            <a:ext cx="2301813" cy="76944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1440" tIns="45720" rIns="91440" bIns="45720"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sk-SK" sz="1600" b="1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outerShdw blurRad="114300" dist="101600" dir="2880000" algn="tl" rotWithShape="0">
                    <a:prstClr val="black">
                      <a:alpha val="51000"/>
                    </a:prstClr>
                  </a:outerShdw>
                </a:effectLst>
                <a:latin typeface="Cooper Std Black" pitchFamily="18" charset="0"/>
              </a:rPr>
              <a:t>The Cave</a:t>
            </a:r>
          </a:p>
          <a:p>
            <a:pPr algn="ctr"/>
            <a:r>
              <a:rPr lang="sk-SK" sz="2800" b="1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outerShdw blurRad="114300" dist="101600" dir="2880000" algn="tl" rotWithShape="0">
                    <a:prstClr val="black">
                      <a:alpha val="51000"/>
                    </a:prstClr>
                  </a:outerShdw>
                </a:effectLst>
                <a:latin typeface="Cooper Std Black" pitchFamily="18" charset="0"/>
              </a:rPr>
              <a:t>Domica</a:t>
            </a:r>
          </a:p>
        </p:txBody>
      </p:sp>
      <p:sp>
        <p:nvSpPr>
          <p:cNvPr id="52" name="Obdĺžnik 51"/>
          <p:cNvSpPr/>
          <p:nvPr/>
        </p:nvSpPr>
        <p:spPr>
          <a:xfrm>
            <a:off x="8424000" y="86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3" name="Obdĺžnik 52"/>
          <p:cNvSpPr/>
          <p:nvPr/>
        </p:nvSpPr>
        <p:spPr>
          <a:xfrm>
            <a:off x="8424000" y="302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4" name="Obdĺžnik 53"/>
          <p:cNvSpPr/>
          <p:nvPr/>
        </p:nvSpPr>
        <p:spPr>
          <a:xfrm>
            <a:off x="8424000" y="43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5" name="Obdĺžnik 54"/>
          <p:cNvSpPr/>
          <p:nvPr/>
        </p:nvSpPr>
        <p:spPr>
          <a:xfrm>
            <a:off x="8424000" y="172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7" name="Obdĺžnik 56"/>
          <p:cNvSpPr/>
          <p:nvPr/>
        </p:nvSpPr>
        <p:spPr>
          <a:xfrm>
            <a:off x="8424000" y="2160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8" name="Obdĺžnik 57"/>
          <p:cNvSpPr/>
          <p:nvPr/>
        </p:nvSpPr>
        <p:spPr>
          <a:xfrm>
            <a:off x="8424000" y="388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9" name="Obdĺžnik 58"/>
          <p:cNvSpPr/>
          <p:nvPr/>
        </p:nvSpPr>
        <p:spPr>
          <a:xfrm>
            <a:off x="8424000" y="4320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0" name="Obdĺžnik 59"/>
          <p:cNvSpPr/>
          <p:nvPr/>
        </p:nvSpPr>
        <p:spPr>
          <a:xfrm>
            <a:off x="8424000" y="129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1" name="Obdĺžnik 60"/>
          <p:cNvSpPr/>
          <p:nvPr/>
        </p:nvSpPr>
        <p:spPr>
          <a:xfrm>
            <a:off x="8424000" y="345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2" name="Obdĺžnik 61"/>
          <p:cNvSpPr/>
          <p:nvPr/>
        </p:nvSpPr>
        <p:spPr>
          <a:xfrm>
            <a:off x="8424000" y="259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36" name="Obdĺžnik 35"/>
          <p:cNvSpPr/>
          <p:nvPr/>
        </p:nvSpPr>
        <p:spPr>
          <a:xfrm>
            <a:off x="8424000" y="604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3" name="Obdĺžnik 62"/>
          <p:cNvSpPr/>
          <p:nvPr/>
        </p:nvSpPr>
        <p:spPr>
          <a:xfrm>
            <a:off x="8424000" y="561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4" name="Obdĺžnik 63"/>
          <p:cNvSpPr/>
          <p:nvPr/>
        </p:nvSpPr>
        <p:spPr>
          <a:xfrm>
            <a:off x="8424000" y="518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5" name="Obdĺžnik 64"/>
          <p:cNvSpPr/>
          <p:nvPr/>
        </p:nvSpPr>
        <p:spPr>
          <a:xfrm>
            <a:off x="8424000" y="475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1" name="Obdĺžnik 50"/>
          <p:cNvSpPr/>
          <p:nvPr/>
        </p:nvSpPr>
        <p:spPr>
          <a:xfrm>
            <a:off x="8424000" y="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9" name="Obrázo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092"/>
            <a:ext cx="9144000" cy="6858000"/>
          </a:xfrm>
          <a:prstGeom prst="rect">
            <a:avLst/>
          </a:prstGeom>
        </p:spPr>
      </p:pic>
      <p:pic>
        <p:nvPicPr>
          <p:cNvPr id="50" name="Obrázok 4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3999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" name="Obrázok 3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8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Obrázok 38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91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Obrázok 33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135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Obrázok 46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1782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5" name="Obrázok 44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2214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" name="Obrázok 41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264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Obrázok 39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07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Obrázok 37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51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Obrázok 45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942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" name="Obrázok 43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374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Obrázok 40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80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Obrázok 42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23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8" name="Obrázok 47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67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9" name="Obrázok 48">
            <a:hlinkClick r:id="rId32" action="ppaction://hlinksldjump"/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6102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6" name="Obrázok 65"/>
          <p:cNvPicPr>
            <a:picLocks noChangeAspect="1"/>
          </p:cNvPicPr>
          <p:nvPr/>
        </p:nvPicPr>
        <p:blipFill>
          <a:blip r:embed="rId3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5" y="6354347"/>
            <a:ext cx="504056" cy="456304"/>
          </a:xfrm>
          <a:prstGeom prst="rect">
            <a:avLst/>
          </a:prstGeom>
        </p:spPr>
      </p:pic>
      <p:pic>
        <p:nvPicPr>
          <p:cNvPr id="56" name="Obrázok 55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88" y="486000"/>
            <a:ext cx="7777522" cy="4396942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7" name="Obrázok 66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350" y="3005577"/>
            <a:ext cx="644020" cy="618259"/>
          </a:xfrm>
          <a:prstGeom prst="rect">
            <a:avLst/>
          </a:prstGeom>
        </p:spPr>
      </p:pic>
      <p:sp>
        <p:nvSpPr>
          <p:cNvPr id="68" name="BlokTextu 67"/>
          <p:cNvSpPr txBox="1"/>
          <p:nvPr/>
        </p:nvSpPr>
        <p:spPr>
          <a:xfrm>
            <a:off x="1984821" y="6251500"/>
            <a:ext cx="22703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GPS   </a:t>
            </a:r>
            <a:r>
              <a:rPr lang="sk-SK" sz="1200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 48°28‘40‘‘   </a:t>
            </a:r>
            <a:r>
              <a:rPr lang="sk-SK" sz="1200" b="1" i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 </a:t>
            </a:r>
            <a:r>
              <a:rPr lang="sk-SK" sz="1200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20°28‘13‘‘</a:t>
            </a:r>
            <a:endParaRPr lang="sk-SK" sz="12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5388220"/>
            <a:ext cx="857780" cy="857780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Šípka nahor 2"/>
          <p:cNvSpPr/>
          <p:nvPr/>
        </p:nvSpPr>
        <p:spPr>
          <a:xfrm>
            <a:off x="8197034" y="6054723"/>
            <a:ext cx="45719" cy="250777"/>
          </a:xfrm>
          <a:prstGeom prst="upArrow">
            <a:avLst>
              <a:gd name="adj1" fmla="val 33973"/>
              <a:gd name="adj2" fmla="val 104946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Obdĺžnik 4"/>
          <p:cNvSpPr/>
          <p:nvPr/>
        </p:nvSpPr>
        <p:spPr>
          <a:xfrm>
            <a:off x="611559" y="641484"/>
            <a:ext cx="20018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b="1" cap="none" spc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Std Black" pitchFamily="18" charset="0"/>
              </a:rPr>
              <a:t>SLOVAKIA</a:t>
            </a:r>
            <a:endParaRPr lang="sk-SK" sz="2400" b="1" cap="none" spc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oper Std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55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14:vortex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75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825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75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125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275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8" presetID="2" presetClass="entr" presetSubtype="4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64" presetClass="path" presetSubtype="0" repeatCount="indefinite" accel="12500" decel="12500" autoRev="1" fill="hold" grpId="0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5E-6 -4.07407E-6 L -2.5E-6 -0.03148 " pathEditMode="relative" rAng="0" ptsTypes="AA">
                                      <p:cBhvr>
                                        <p:cTn id="1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74"/>
                                    </p:animMotion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36" grpId="0" animBg="1"/>
      <p:bldP spid="63" grpId="0" animBg="1"/>
      <p:bldP spid="64" grpId="0" animBg="1"/>
      <p:bldP spid="65" grpId="0" animBg="1"/>
      <p:bldP spid="51" grpId="0" animBg="1"/>
      <p:bldP spid="68" grpId="0"/>
      <p:bldP spid="3" grpId="0" animBg="1"/>
      <p:bldP spid="3" grpId="1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Jaskyňa Domica  /  Slovensko</a:t>
            </a:r>
            <a:endParaRPr lang="sk-SK" sz="2400" i="1" u="sng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Hudba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:	súkromné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Zostavil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86104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28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 najväčšia jaskyňa Slovenského krasu. Zaraďuje sa medzi jaskyne svetového významu. Je tiež významnou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archeolo-gickou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lokalitou. Jaskyňa bola obývaná už pred 5000 rokmi.</a:t>
            </a:r>
          </a:p>
        </p:txBody>
      </p:sp>
      <p:sp>
        <p:nvSpPr>
          <p:cNvPr id="11" name="BlokTextu 10"/>
          <p:cNvSpPr txBox="1"/>
          <p:nvPr/>
        </p:nvSpPr>
        <p:spPr>
          <a:xfrm>
            <a:off x="720000" y="1584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Bola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objavená v roku 1926 Jánom Majkom a je časťou jaskynného komplexu, ktorý pokračuje až do jaskyne Baradla v Maďarsku.</a:t>
            </a:r>
          </a:p>
        </p:txBody>
      </p:sp>
      <p:sp>
        <p:nvSpPr>
          <p:cNvPr id="12" name="BlokTextu 11"/>
          <p:cNvSpPr txBox="1"/>
          <p:nvPr/>
        </p:nvSpPr>
        <p:spPr>
          <a:xfrm>
            <a:off x="720000" y="234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Slovenská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časť jaskyne je dlhá 5358 m, z ktorých je od roku 1932 sprístupnený prehliadkový okruh pre verejnosť v dĺžke 1315 m. Teplota v jaskyni je od 10,2 °C do 11,4 °C a vlhkosť 95 – 98 %.</a:t>
            </a:r>
          </a:p>
        </p:txBody>
      </p:sp>
      <p:sp>
        <p:nvSpPr>
          <p:cNvPr id="13" name="BlokTextu 12"/>
          <p:cNvSpPr txBox="1"/>
          <p:nvPr/>
        </p:nvSpPr>
        <p:spPr>
          <a:xfrm>
            <a:off x="720000" y="3096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Jaskyňa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 zaradená na zoznam svetového dedičstva UNESCO od roku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  <p:pic>
        <p:nvPicPr>
          <p:cNvPr id="18" name="Obrázok 1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860" y="6237685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8" action="ppaction://hlinksldjump"/>
          </p:cNvPr>
          <p:cNvPicPr>
            <a:picLocks/>
          </p:cNvPicPr>
          <p:nvPr/>
        </p:nvPicPr>
        <p:blipFill>
          <a:blip r:embed="rId9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128460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omica Cave  /  Slovakia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Music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Photos : 		personal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Arranged by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Year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71703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 the biggest cave in the Slovak Karst. It ranks among the caves of world importance. It is also an important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archaeolo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gical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site. The cave was already inhabited 5000 years ago.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It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was discovered in 1926 by Ján Majko and it is a part of the cave complex that continues into the cave Baradla in Hungary.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 of the cave is 5358 m long, of which 1315 m is open to public guided tour since 1932. Cave temperature is from 10.2 °C to 11.4 °C and humidity of 95 – 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88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The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cave is included in the UNESCO World Heritage list since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39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9523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Caverna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/  Eslovaquia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Selección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Año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414908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 la cueva más grande en el Karst de Eslovaquia. Se encuentra entre las cuevas de importancia mundial. También es un importante sitio arqueológico. La cueva estuvo habitada hace 5000 años.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Fue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descubierta en 1926 por Ján Majko y es una parte del complejo de cuevas que continúa en la cueva Baradla en Hungría.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parte eslovaca de la cueva es de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358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 de longitud, de los cuales 1.315 m están abiertas a visitas públicas guiadas desde 1932. La temperatura de la cueva es de 10.2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11.4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 una humedad del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38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cueva está incluido en la lista del Patrimonio Mundial de la UNESCO desde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977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Grotte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/  Slovaquie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usique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Images :		privés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 par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Année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443711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grotte Domica est la plus grande grotte connue par ses avec concrétions calcaires trouvée dans le karst de Slovaquie. Elle a renoméee mondiale en étant en même temps une site archéologique importante. La grotte était habitée  il y a 5000 ans. 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Elle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fut découverte en 1926 par Ján Majko et constitue un complexe caverneux qui est relié avec la grotte Baradla en Hongrie.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partie slovaque est 5358 m longue, dont 1315 m sont ouverts au public depuis 1932. La température intérieure dans la grotte est de  10,2 °C  à  11,4 °C avec l’humidité de  95 – 98 %.</a:t>
            </a:r>
            <a:endParaRPr lang="sk-SK" sz="1700" i="1" dirty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grotte est classée patrimoine mondial par l’UNESCO depuis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825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720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Domica-Höhle  /  Slowakei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Musik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Kompilierung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Jahr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32240" y="418263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Domica-Höhle ist  die  größte Tropfsteinhöhle im Slowakischen Karst. Sie zählt  zu den weltberühmtesten Höhlen  und gilt zugleich als wichtige archäologische  Fundstätte. Die Höhle war schon vor 5000 Jahren bewohnt.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wurde in 1926 von Ján Majko entdeckt und bildet ein gemeinsames  System mit der Aggetekhöhle (Baradla) in Ungarn.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Der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slowakische Teil der Höhle hat eine Gesamtlänge von 5358 m, wovon 1315 m der Öffentlichkeit  seit 1932 zugänglich sind. Die Innentemperatur der Höhle  beträgt 10.2 °C bis 11.4 °C und die Luftfeuchtigkeit  95 – 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4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Tropfsteinhöhle  wurde in 1995 zu UNESCO World Heritage erklärt.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Obrázok 16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43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598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Caverna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/  Eslováquia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Organizado por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4048003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 a maior caverna no Karst Eslovaco. Ela figura entre as cavernas de importância mundial. É também um importante sítio arqueológico. A caverna já era habitada há 5000 anos.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Foi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descoberta em 1926 por Ján Majko e é uma parte do complexo de cavernas que continua na caverna Baradla na Hungria.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parte eslovaca da caverna tem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358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 de comprimento, dos quais 1.315 m estão abertos para visitação pública guiada desde 1932. A temperatura da caverna é de 10,2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11,4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 umidade de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caverna está incluída na lista de Patrimônio Mundial da UNESCO desde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43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597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grotta di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/  Slovacchia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Selezione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398528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è la più grande grotta del Carso slovacco. E' inserita tra le grotte di maggior importanza mondiale. È anche un importante sito archeologico. Tracce abitative nella grotta risultano già a 5000 anni fa.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Fu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scoperta nel 1926 da Ján Majko e fa parte di un complesso di grotte che proseguono nelle grotte Baradla in Ungheria.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parte di grotta Slovacca è lunga 5358 mt. Dal 1932 solo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1315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mt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sono aperti al pubblico con visita guidata; la temperatura nella grotta varia da 10,2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11,4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con una umidità del 95-98 %.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Dal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1995 la grotta è inclusa nella lista del patrimonio mondiale UNESCO.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43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46559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Domicai </a:t>
            </a:r>
            <a:r>
              <a:rPr lang="hu-HU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csepkőbarlang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/  Szlovákia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Zene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Fotók :		privát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Összeállította: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Év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7" y="405018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Domicai-barlang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Szlovák-karszt legismertebb és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leg-hosszabb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barlangja. Egyben jelentős régészeti lelőhely is amely már 5000 évvel ezelőtt lakott volt.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barlangot 1926-ban Ján Majko fedezte fel és része egy barlangrendszernek, amely a Magyarországi Baradla-barlanggal folytatódik.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barlang szlovák része 5358 m hosszú, amiből 1932-től 1315 m látogatható a nagyközönség számára. A barlang léghőmérséklete 10,2 °C - 11,4 °C fok és a relatív páratartalma 95 – 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6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Domicai-barlang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1995-ben a világ természeti örökségének UNESCO jegyzékere is felkerült.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560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983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Peştera Domica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/  Slovacia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Muzica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Fotografii :	personale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Montaj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Data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438484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este cea mai mare peşteră din zona carstică slovacă, clasându-se printre peşterile de importanţă mondială. Aici se află şi un important sit arheologic care conţine urme de locuire umană din mileniul trei î.e.n. 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Peştera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fost descoperită în anul 1926 de către Ján Majko şi este o parte a complexului carstic care se continuă pînă la peştera Baradla din Ungaria.</a:t>
            </a:r>
          </a:p>
        </p:txBody>
      </p:sp>
      <p:sp>
        <p:nvSpPr>
          <p:cNvPr id="12" name="BlokTextu 11"/>
          <p:cNvSpPr txBox="1"/>
          <p:nvPr/>
        </p:nvSpPr>
        <p:spPr>
          <a:xfrm>
            <a:off x="720000" y="2628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Partea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slovacă din peşteră este de 5.358 m lungime, din care din 1932 este deschis publicului un traseu ghidat în lungime de 1315 m. Temperatura interioară oscilează între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10,2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şi 11,4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iar umiditatea este de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%.</a:t>
            </a:r>
            <a:endParaRPr lang="vi-VN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825" y="6237685"/>
            <a:ext cx="504056" cy="456304"/>
          </a:xfrm>
          <a:prstGeom prst="rect">
            <a:avLst/>
          </a:prstGeom>
        </p:spPr>
      </p:pic>
      <p:pic>
        <p:nvPicPr>
          <p:cNvPr id="15" name="Obrázok 14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sp>
        <p:nvSpPr>
          <p:cNvPr id="13" name="BlokTextu 12"/>
          <p:cNvSpPr txBox="1"/>
          <p:nvPr/>
        </p:nvSpPr>
        <p:spPr>
          <a:xfrm>
            <a:off x="720000" y="36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Peştera este inclusă în lista Patrimoniului Mondial UNESCO din anul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634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 grot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/  Slowakije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Muziek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persoonlijk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Compilatie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Wijnoogst :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32240" y="393305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 de grootste grot in de Slowaakse Karst. Het behoort tot de grotten van de wereld belang. Het is ook een belangrijke archeologische site. De grot werd al 5000 jaar geleden bewoond.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Het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werd ontdekt in 1926 door Ján Majko en het is een deel van de grot complex dat verder in de grot Baradla in Hongarije.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Slowaakse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deel van de grot is 5.358 meter lang, waarvan sinds 1932 is open voor het publiek de rondleiding in de lengte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315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m. Cave temperatuur van 10,2 °C tot 11,4 °C en een luchtvochtigheid van 95-98 %.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grot is opgenomen in de lijst van UNESCO werelderfgoed sinds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825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6680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Mağarası  /  Slovakya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Müzik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Fotoğraflar :	özel</a:t>
            </a:r>
            <a:endParaRPr lang="sk-SK" sz="14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Düzenleyen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Yil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32240" y="405732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 Karst’ının en büyük mağarasıdır. Dünyadaki önemli mağaralar arasında sayılmaktadır. Ayrıca, önemli bir arkeolojik bölgedir. Mağarada 5000 yıl önce ikamet edilmiştir.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1926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yılında Ján Majko tarafından bulunmuştur. Mağara, bir mağara kompleksinin parçası olup, Macaristan’daki Baradla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mağa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rası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ile devam etmektedir.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Mağaranın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 kısmı 5358 m uzunluğundadır ve 1932 yılından beri 1315 metresi rehberli tur olarak halka açıktır. Mağara sıcaklığı 10.2 °C ile 11.4 °C ve nem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%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-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98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arasındadır.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Mağara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1995 yılından itibaren UNESCO’nun World Heritage listesine dahil edilmiştir.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193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631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grottan  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Slovakien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Musik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privat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E-post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Sammanställt av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År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74527" y="398531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är den största grottan i Slovakiska karsten och tillhör grottor av världsbetydelse. Är också en viktig arkeologisk lokalitet. Grottan var bebodd redan 5000 år tidigare.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Den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upptäcktes 1926 av Jan Majko och är en del av grottsystemet som fortsätter till Baradla grottan i Ungern.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Den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slovakiska delen av grottan är 5358 m lång av vilka sedan 1932 är 1315 m tillgängliga som visningsrunda för allmänheten. Temperaturen i grottan är mellan 10,2 °C och 11,4 °C och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fuktig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heten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mellan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Sedan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1995 finns grottan på UNESCO:s förtäckning av världsarvet.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43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5268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Пещера </a:t>
            </a:r>
            <a:r>
              <a:rPr lang="az-Cyrl-AZ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Домица</a:t>
            </a:r>
            <a:r>
              <a:rPr lang="sk-SK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az-Cyrl-AZ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az-Cyrl-AZ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Словакия</a:t>
            </a:r>
            <a:endParaRPr lang="sk-SK" sz="2400" i="1" u="sng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Музыка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Фотографии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частные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Э-почта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    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Составил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Год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2015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г.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732240" y="422108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92333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Домица </a:t>
            </a: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самая крупная пещера Словацкого карста. Входит в список пещер мирового значения и является также важным местом археологических раскопок. Была заселена уже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5 000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лет назад.</a:t>
            </a:r>
            <a:endParaRPr lang="sk-SK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56000"/>
            <a:ext cx="7848600" cy="64633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Её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обнаружил Ян Майко в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1926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году. Пещера является частью комплекса, который переходит в пещеру Барадла в Венгрии.</a:t>
            </a:r>
            <a:endParaRPr lang="sk-SK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96000"/>
            <a:ext cx="7848600" cy="1200329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Словацкая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часть пещеры имееет длину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5 358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м, из которых начиная с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1932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года общественности предоставляется экскурсия длиной в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1 315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м. Температура пещеры колеблется от </a:t>
            </a:r>
            <a:r>
              <a:rPr lang="ru-RU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10,2</a:t>
            </a: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°С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до </a:t>
            </a:r>
            <a:r>
              <a:rPr lang="ru-RU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11,4</a:t>
            </a: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°С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влажность составляет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процентов.</a:t>
            </a:r>
            <a:endParaRPr lang="sk-SK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276000"/>
            <a:ext cx="7848600" cy="36933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1995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года пещера входит в список Всемирного наследия ЮНЕСКО.</a:t>
            </a:r>
            <a:endParaRPr lang="sk-SK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43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4044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52322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מערת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Domica</a:t>
            </a:r>
            <a:r>
              <a:rPr lang="he-IL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\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2800" b="1" i="1" u="sng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סלובקיה</a:t>
            </a:r>
            <a:endParaRPr lang="sk-SK" sz="2800" b="1" i="1" u="sng" dirty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4572080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מוסיקה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Offenbach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תמונות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he-IL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פרטיות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אימייל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</a:t>
            </a:r>
            <a:endParaRPr lang="sk-SK" sz="1400" i="1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סודר על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ידי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שנה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1344783" y="364502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dirty="0" err="1" smtClean="0"/>
              <a:t>Wikipedia</a:t>
            </a:r>
            <a:endParaRPr lang="sk-SK" sz="1400" dirty="0"/>
          </a:p>
        </p:txBody>
      </p:sp>
      <p:sp>
        <p:nvSpPr>
          <p:cNvPr id="9" name="BlokTextu 8"/>
          <p:cNvSpPr txBox="1"/>
          <p:nvPr/>
        </p:nvSpPr>
        <p:spPr>
          <a:xfrm>
            <a:off x="720000" y="864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</a:t>
            </a:r>
            <a:r>
              <a:rPr lang="sk-SK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היא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המערה הגדולה ביותר בקארסט הסלובקי. היא מדורגת בין המערות החשובות בעולם. המערה נחשבת גם לאתר ארכיאולוגי חשוב. המערה הייתה מיושבת כבר לפני 5000 שנים. </a:t>
            </a:r>
            <a:endParaRPr lang="sk-SK" sz="1700" i="1" dirty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56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היא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התגלתה בשנת 1926 על ידי יאן </a:t>
            </a:r>
            <a:r>
              <a:rPr lang="sk-SK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Majko</a:t>
            </a:r>
            <a:r>
              <a:rPr lang="sk-SK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והיא חלק מקומפלקס מערות הממשיכות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למערה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Baradla</a:t>
            </a:r>
            <a:r>
              <a:rPr lang="sk-SK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בהונגריה.</a:t>
            </a:r>
            <a:endParaRPr lang="sk-SK" sz="1700" i="1" dirty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6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החלק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הסלובקי של המערה הוא באוך של 5358 מ ', אשר מ-1932 פתוח לסיורים מודרכים לציבור בחלקו באורך של 1,315מ'. טמפרטורת המערה היא מ10.2 °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עד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11.4 מעלות צלזיוס ולחות של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95-98%.</a:t>
            </a:r>
            <a:endParaRPr lang="sk-SK" sz="1700" i="1" dirty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952000"/>
            <a:ext cx="7848600" cy="35394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המערה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כלולה ברשימת המורשת העולמית של אונסק"ו מאז 1995.</a:t>
            </a:r>
            <a:endParaRPr lang="sk-SK" sz="1700" i="1" dirty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29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" y="5216622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460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Jaskinia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 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Słowacja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Muzyka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Offenbach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prywatne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Skompletował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65786" y="422108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to największa jaskinia Krasu Słowackiego. Jest zaliczana do jaskiń  znanych w skali cało światowej. Jest również znaczącym miejscem z punktu widzenia archeologicznego. Jaskinia ta była zamieszkana już przed 5000 lat.</a:t>
            </a:r>
            <a:endParaRPr lang="sk-SK" sz="1700" i="1" dirty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Była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odkryta w roku 1926 i jest częścią kompleksu jaskiń, który nawiązuje na jaskinię Baradla na Węgrzech.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Słowacka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część jaskini ma długość 5358 m, z czego od roku 1932 została udostępniona do publicznego zwiedzania okrężna trasa o długości 1315 m. Temperatura w jaskini wynosi od 10,2 do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11,4 °C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 wilgotność powietrza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4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Jaskinia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jest od roku 1995 zaszeregowana do spisu dziedzictwa światowego UNESCO.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825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7728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8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54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66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26768" y="0"/>
            <a:ext cx="13770768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49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14:gallery dir="l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3.33333E-6 L 0.48923 0.00208 " pathEditMode="relative" rAng="0" ptsTypes="AA">
                                      <p:cBhvr>
                                        <p:cTn id="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6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81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0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21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59832"/>
            <a:ext cx="9144000" cy="10917832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21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prism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49600" decel="496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3.33333E-6 L 0 0.4986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0" y="1"/>
            <a:ext cx="4512563" cy="6857998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1" y="0"/>
            <a:ext cx="4512564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71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79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43808"/>
            <a:ext cx="9144000" cy="10701808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02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gallery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3.33333E-6 L 0 0.4986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63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80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83768"/>
            <a:ext cx="9144000" cy="10341768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4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gallery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3.33333E-6 L 0 0.4986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93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8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75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64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15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01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68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12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66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20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75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1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13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85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41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48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14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84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72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93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38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4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92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ok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5742" y="87977"/>
            <a:ext cx="4492515" cy="6858000"/>
          </a:xfrm>
          <a:prstGeom prst="rect">
            <a:avLst/>
          </a:prstGeom>
          <a:effectLst>
            <a:outerShdw blurRad="50800" dist="38100" dir="2700000" algn="tl" rotWithShape="0">
              <a:srgbClr val="F79646">
                <a:lumMod val="50000"/>
                <a:alpha val="40000"/>
              </a:srgbClr>
            </a:outerShdw>
          </a:effectLst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53"/>
            <a:ext cx="9144000" cy="6858000"/>
          </a:xfrm>
          <a:prstGeom prst="rect">
            <a:avLst/>
          </a:prstGeom>
        </p:spPr>
      </p:pic>
      <p:sp>
        <p:nvSpPr>
          <p:cNvPr id="2" name="Obdĺžnik 1"/>
          <p:cNvSpPr/>
          <p:nvPr/>
        </p:nvSpPr>
        <p:spPr>
          <a:xfrm>
            <a:off x="6183565" y="345673"/>
            <a:ext cx="250581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000" b="1" spc="5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The End</a:t>
            </a:r>
            <a:endParaRPr lang="sk-SK" sz="4000" b="1" spc="50">
              <a:ln w="11430"/>
              <a:solidFill>
                <a:srgbClr val="F79646">
                  <a:lumMod val="5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Std Black" pitchFamily="18" charset="0"/>
            </a:endParaRPr>
          </a:p>
        </p:txBody>
      </p:sp>
      <p:sp>
        <p:nvSpPr>
          <p:cNvPr id="5" name="BlokTextu 4">
            <a:hlinkClick r:id="rId5"/>
          </p:cNvPr>
          <p:cNvSpPr txBox="1"/>
          <p:nvPr/>
        </p:nvSpPr>
        <p:spPr>
          <a:xfrm>
            <a:off x="486164" y="5933961"/>
            <a:ext cx="4229088" cy="461665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1200" smtClean="0">
                <a:ln w="10160">
                  <a:noFill/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Thank you my dear friends for your help with the translation. </a:t>
            </a:r>
            <a:endParaRPr lang="sk-SK" sz="1200">
              <a:ln w="10160">
                <a:noFill/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7" name="Obdĺžnik 6"/>
          <p:cNvSpPr/>
          <p:nvPr/>
        </p:nvSpPr>
        <p:spPr>
          <a:xfrm rot="253558">
            <a:off x="1856361" y="1687232"/>
            <a:ext cx="92685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Obdĺžnik 7"/>
          <p:cNvSpPr/>
          <p:nvPr/>
        </p:nvSpPr>
        <p:spPr>
          <a:xfrm rot="20641997">
            <a:off x="3133212" y="1859070"/>
            <a:ext cx="1334020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Obdĺžnik 8"/>
          <p:cNvSpPr/>
          <p:nvPr/>
        </p:nvSpPr>
        <p:spPr>
          <a:xfrm rot="313571">
            <a:off x="5795520" y="1799552"/>
            <a:ext cx="1047082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10" name="Obdĺžnik 9"/>
          <p:cNvSpPr/>
          <p:nvPr/>
        </p:nvSpPr>
        <p:spPr>
          <a:xfrm>
            <a:off x="4765319" y="2234888"/>
            <a:ext cx="9637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38100" h="38100" prst="relaxedInset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20674169">
            <a:off x="1706823" y="2486870"/>
            <a:ext cx="110799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Obdĺžnik 11"/>
          <p:cNvSpPr/>
          <p:nvPr/>
        </p:nvSpPr>
        <p:spPr>
          <a:xfrm rot="352070">
            <a:off x="3505636" y="2719583"/>
            <a:ext cx="15168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Obdĺžnik 12"/>
          <p:cNvSpPr/>
          <p:nvPr/>
        </p:nvSpPr>
        <p:spPr>
          <a:xfrm rot="21346037">
            <a:off x="6084508" y="2608930"/>
            <a:ext cx="141737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14" name="Obdĺžnik 13"/>
          <p:cNvSpPr/>
          <p:nvPr/>
        </p:nvSpPr>
        <p:spPr>
          <a:xfrm rot="253558">
            <a:off x="5214677" y="3249473"/>
            <a:ext cx="171399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Dowidzenia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Obdĺžnik 14"/>
          <p:cNvSpPr/>
          <p:nvPr/>
        </p:nvSpPr>
        <p:spPr>
          <a:xfrm rot="21315538">
            <a:off x="2100118" y="3224092"/>
            <a:ext cx="149592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 rot="21287616">
            <a:off x="3327053" y="3659411"/>
            <a:ext cx="167545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az-Cyrl-AZ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952600">
            <a:off x="6081199" y="3958310"/>
            <a:ext cx="128445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18" name="Obdĺžnik 17"/>
          <p:cNvSpPr/>
          <p:nvPr/>
        </p:nvSpPr>
        <p:spPr>
          <a:xfrm rot="470071">
            <a:off x="1668702" y="3957152"/>
            <a:ext cx="101021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19" name="Obdĺžnik 18"/>
          <p:cNvSpPr/>
          <p:nvPr/>
        </p:nvSpPr>
        <p:spPr>
          <a:xfrm rot="20953575">
            <a:off x="2358451" y="4486597"/>
            <a:ext cx="254428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Obdĺžnik 19"/>
          <p:cNvSpPr/>
          <p:nvPr/>
        </p:nvSpPr>
        <p:spPr>
          <a:xfrm rot="359580">
            <a:off x="4769813" y="4052264"/>
            <a:ext cx="116730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/>
            <a:r>
              <a:rPr lang="he-IL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Obdĺžnik 21"/>
          <p:cNvSpPr/>
          <p:nvPr/>
        </p:nvSpPr>
        <p:spPr>
          <a:xfrm rot="21162835">
            <a:off x="6327228" y="4672242"/>
            <a:ext cx="79239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l-GR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Obdĺžnik 22"/>
          <p:cNvSpPr/>
          <p:nvPr/>
        </p:nvSpPr>
        <p:spPr>
          <a:xfrm>
            <a:off x="4010581" y="4869160"/>
            <a:ext cx="177016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sp>
        <p:nvSpPr>
          <p:cNvPr id="28" name="BlokTextu 2"/>
          <p:cNvSpPr txBox="1">
            <a:spLocks noChangeArrowheads="1"/>
          </p:cNvSpPr>
          <p:nvPr/>
        </p:nvSpPr>
        <p:spPr bwMode="auto">
          <a:xfrm>
            <a:off x="486164" y="546813"/>
            <a:ext cx="3096000" cy="324000"/>
          </a:xfrm>
          <a:prstGeom prst="rect">
            <a:avLst/>
          </a:prstGeom>
          <a:solidFill>
            <a:srgbClr val="F79646">
              <a:lumMod val="60000"/>
              <a:lumOff val="40000"/>
            </a:srgbClr>
          </a:solidFill>
          <a:ln>
            <a:noFill/>
          </a:ln>
          <a:effectLst>
            <a:outerShdw blurRad="50800" dist="88900" dir="2700000" algn="tl" rotWithShape="0">
              <a:prstClr val="black">
                <a:alpha val="44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sk-SK" altLang="sk-SK" sz="1400" kern="0">
                <a:solidFill>
                  <a:srgbClr val="993300"/>
                </a:solidFill>
                <a:cs typeface="Arial" charset="0"/>
              </a:rPr>
              <a:t>NON-COMMERCIAL  PRESENTATION!</a:t>
            </a:r>
          </a:p>
        </p:txBody>
      </p:sp>
      <p:pic>
        <p:nvPicPr>
          <p:cNvPr id="29" name="Obrázok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003" y="5768749"/>
            <a:ext cx="720696" cy="792087"/>
          </a:xfrm>
          <a:prstGeom prst="rect">
            <a:avLst/>
          </a:prstGeom>
          <a:effectLst>
            <a:outerShdw blurRad="63500" dist="50800" dir="2700000" sx="103000" sy="103000" algn="tl" rotWithShape="0">
              <a:prstClr val="black">
                <a:alpha val="5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774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2000">
        <p14:doors dir="vert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13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924034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ív Office">
  <a:themeElements>
    <a:clrScheme name="Vlastná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1928</Words>
  <Application>Microsoft Office PowerPoint</Application>
  <PresentationFormat>Prezentácia na obrazovke (4:3)</PresentationFormat>
  <Paragraphs>227</Paragraphs>
  <Slides>58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5</vt:i4>
      </vt:variant>
      <vt:variant>
        <vt:lpstr>Nadpisy snímok</vt:lpstr>
      </vt:variant>
      <vt:variant>
        <vt:i4>58</vt:i4>
      </vt:variant>
    </vt:vector>
  </HeadingPairs>
  <TitlesOfParts>
    <vt:vector size="73" baseType="lpstr">
      <vt:lpstr>Arial</vt:lpstr>
      <vt:lpstr>Verdana</vt:lpstr>
      <vt:lpstr>Kristen ITC</vt:lpstr>
      <vt:lpstr>Cupertino</vt:lpstr>
      <vt:lpstr>Bertram CE</vt:lpstr>
      <vt:lpstr>Calibri</vt:lpstr>
      <vt:lpstr>Arial Black</vt:lpstr>
      <vt:lpstr>Aharoni</vt:lpstr>
      <vt:lpstr>Nadianne</vt:lpstr>
      <vt:lpstr>Cooper Std Black</vt:lpstr>
      <vt:lpstr>Motív Office</vt:lpstr>
      <vt:lpstr>2_Motív Office</vt:lpstr>
      <vt:lpstr>3_Motív Office</vt:lpstr>
      <vt:lpstr>5_Motív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2015-07-05T12:36:09Z</dcterms:modified>
</cp:coreProperties>
</file>