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377" r:id="rId3"/>
    <p:sldId id="380" r:id="rId4"/>
    <p:sldId id="452" r:id="rId5"/>
    <p:sldId id="395" r:id="rId6"/>
    <p:sldId id="381" r:id="rId7"/>
    <p:sldId id="382" r:id="rId8"/>
    <p:sldId id="474" r:id="rId9"/>
    <p:sldId id="453" r:id="rId10"/>
    <p:sldId id="393" r:id="rId11"/>
    <p:sldId id="450" r:id="rId12"/>
    <p:sldId id="403" r:id="rId13"/>
    <p:sldId id="472" r:id="rId14"/>
    <p:sldId id="458" r:id="rId15"/>
    <p:sldId id="384" r:id="rId16"/>
    <p:sldId id="463" r:id="rId17"/>
    <p:sldId id="398" r:id="rId18"/>
    <p:sldId id="408" r:id="rId19"/>
    <p:sldId id="457" r:id="rId20"/>
    <p:sldId id="459" r:id="rId21"/>
    <p:sldId id="471" r:id="rId22"/>
    <p:sldId id="461" r:id="rId23"/>
    <p:sldId id="462" r:id="rId24"/>
    <p:sldId id="386" r:id="rId25"/>
    <p:sldId id="387" r:id="rId26"/>
    <p:sldId id="446" r:id="rId27"/>
    <p:sldId id="473" r:id="rId28"/>
    <p:sldId id="469" r:id="rId29"/>
    <p:sldId id="401" r:id="rId30"/>
    <p:sldId id="378" r:id="rId31"/>
    <p:sldId id="448" r:id="rId32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miU0p0tiNnlG/lY8K+8Ig==" hashData="SSCvBjDfIsP7IjFHB3OKRH46M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66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0FB5F6-F800-4524-84A2-E39FA2DD6A4E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8"/>
            <a:ext cx="7888764" cy="1619532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22/01/2019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36385" y="851705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ENERO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Y  SU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REFRANERO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:checker/>
        <p:sndAc>
          <p:stSnd>
            <p:snd r:embed="rId2" name="SalvatoreadamoCaelanieve.wav"/>
          </p:stSnd>
        </p:sndAc>
      </p:transition>
    </mc:Choice>
    <mc:Fallback>
      <p:transition spd="slow" advTm="11000">
        <p:checker/>
        <p:sndAc>
          <p:stSnd>
            <p:snd r:embed="rId2" name="SalvatoreadamoCaelanie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4763"/>
            <a:ext cx="11399838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rectángulo"/>
          <p:cNvSpPr/>
          <p:nvPr/>
        </p:nvSpPr>
        <p:spPr>
          <a:xfrm>
            <a:off x="-60325" y="-4763"/>
            <a:ext cx="11269663" cy="63373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110545" y="-1"/>
            <a:ext cx="11048574" cy="63373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1" y="0"/>
            <a:ext cx="9736536" cy="5830707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5" y="461606"/>
            <a:ext cx="10604439" cy="5875694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89" y="858666"/>
            <a:ext cx="9228992" cy="5478634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89" y="1"/>
            <a:ext cx="8749641" cy="538670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304625"/>
            <a:ext cx="8076592" cy="503267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2" y="0"/>
            <a:ext cx="7335063" cy="4854685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11291888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303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1588"/>
            <a:ext cx="11528426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isósceles"/>
          <p:cNvSpPr/>
          <p:nvPr/>
        </p:nvSpPr>
        <p:spPr>
          <a:xfrm>
            <a:off x="2" y="0"/>
            <a:ext cx="1551535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8" y="0"/>
            <a:ext cx="1598491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4" y="0"/>
            <a:ext cx="1598492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3" y="0"/>
            <a:ext cx="1686536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24" y="-29518"/>
            <a:ext cx="11539487" cy="6362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1266487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arco"/>
          <p:cNvSpPr/>
          <p:nvPr/>
        </p:nvSpPr>
        <p:spPr>
          <a:xfrm>
            <a:off x="4763" y="-125189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" y="1056218"/>
            <a:ext cx="11269663" cy="990204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" y="2112434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" y="3234664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" y="4290882"/>
            <a:ext cx="11269663" cy="990202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" y="5347098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34431" y="1008410"/>
            <a:ext cx="7497538" cy="4524315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es-ES" sz="3600" dirty="0">
                <a:latin typeface="Bauhaus 93" pitchFamily="82" charset="0"/>
                <a:cs typeface="Aharoni" pitchFamily="2" charset="-79"/>
              </a:rPr>
              <a:t>Por San Antón, la niebla en un rincón</a:t>
            </a:r>
            <a:r>
              <a:rPr lang="es-ES" sz="3600" dirty="0" smtClean="0">
                <a:latin typeface="Bauhaus 93" pitchFamily="82" charset="0"/>
                <a:cs typeface="Aharoni" pitchFamily="2" charset="-79"/>
              </a:rPr>
              <a:t>.</a:t>
            </a:r>
          </a:p>
          <a:p>
            <a:endParaRPr lang="es-ES" sz="3600" dirty="0">
              <a:latin typeface="Bauhaus 93" pitchFamily="82" charset="0"/>
              <a:cs typeface="Aharoni" pitchFamily="2" charset="-79"/>
            </a:endParaRPr>
          </a:p>
          <a:p>
            <a:r>
              <a:rPr lang="es-ES" sz="3600" dirty="0">
                <a:latin typeface="Bauhaus 93" pitchFamily="82" charset="0"/>
                <a:cs typeface="Aharoni" pitchFamily="2" charset="-79"/>
              </a:rPr>
              <a:t>Si en enero oyes tronar, apuntala ya el pajar</a:t>
            </a:r>
            <a:r>
              <a:rPr lang="es-ES" sz="3600" dirty="0" smtClean="0">
                <a:latin typeface="Bauhaus 93" pitchFamily="82" charset="0"/>
                <a:cs typeface="Aharoni" pitchFamily="2" charset="-79"/>
              </a:rPr>
              <a:t>.</a:t>
            </a:r>
          </a:p>
          <a:p>
            <a:endParaRPr lang="es-ES" sz="3600" dirty="0">
              <a:latin typeface="Bauhaus 93" pitchFamily="82" charset="0"/>
              <a:cs typeface="Aharoni" pitchFamily="2" charset="-79"/>
            </a:endParaRPr>
          </a:p>
          <a:p>
            <a:r>
              <a:rPr lang="es-ES" sz="3600" dirty="0">
                <a:latin typeface="Bauhaus 93" pitchFamily="82" charset="0"/>
                <a:cs typeface="Aharoni" pitchFamily="2" charset="-79"/>
              </a:rPr>
              <a:t>Por San Sebastián de chinero camina una hora más </a:t>
            </a:r>
            <a:r>
              <a:rPr lang="es-ES" sz="3600" dirty="0" err="1">
                <a:latin typeface="Bauhaus 93" pitchFamily="82" charset="0"/>
                <a:cs typeface="Aharoni" pitchFamily="2" charset="-79"/>
              </a:rPr>
              <a:t>l`arriero</a:t>
            </a:r>
            <a:r>
              <a:rPr lang="es-ES" sz="3600" dirty="0">
                <a:latin typeface="Bauhaus 93" pitchFamily="82" charset="0"/>
                <a:cs typeface="Aharoni" pitchFamily="2" charset="-79"/>
              </a:rPr>
              <a:t>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-197817" y="-57770"/>
            <a:ext cx="11707061" cy="709621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817" y="5776379"/>
            <a:ext cx="17748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769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>
        <p:checker/>
      </p:transition>
    </mc:Choice>
    <mc:Fallback>
      <p:transition spd="slow" advTm="1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90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:dissolve/>
      </p:transition>
    </mc:Choice>
    <mc:Fallback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99" y="1296442"/>
            <a:ext cx="7507040" cy="4210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V="1">
            <a:off x="0" y="66504"/>
            <a:ext cx="5634832" cy="63373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5380645" y="0"/>
            <a:ext cx="5889019" cy="63373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2" y="0"/>
            <a:ext cx="11269663" cy="6337300"/>
          </a:xfrm>
          <a:prstGeom prst="triangle">
            <a:avLst/>
          </a:prstGeom>
          <a:solidFill>
            <a:srgbClr val="FFFF00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>
            <a:spLocks noChangeArrowheads="1"/>
          </p:cNvSpPr>
          <p:nvPr/>
        </p:nvSpPr>
        <p:spPr bwMode="auto">
          <a:xfrm flipV="1">
            <a:off x="264134" y="397061"/>
            <a:ext cx="4742650" cy="5345629"/>
          </a:xfrm>
          <a:prstGeom prst="rtTriangle">
            <a:avLst/>
          </a:prstGeom>
          <a:blipFill>
            <a:blip r:embed="rId4"/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>
            <a:spLocks noChangeArrowheads="1"/>
          </p:cNvSpPr>
          <p:nvPr/>
        </p:nvSpPr>
        <p:spPr bwMode="auto">
          <a:xfrm flipH="1" flipV="1">
            <a:off x="6061573" y="432219"/>
            <a:ext cx="4842433" cy="5545136"/>
          </a:xfrm>
          <a:prstGeom prst="rtTriangle">
            <a:avLst/>
          </a:prstGeom>
          <a:blipFill>
            <a:blip r:embed="rId4"/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616311" y="330559"/>
            <a:ext cx="10037044" cy="5809191"/>
          </a:xfrm>
          <a:prstGeom prst="triangle">
            <a:avLst/>
          </a:prstGeom>
          <a:blipFill>
            <a:blip r:embed="rId4"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340"/>
            <a:ext cx="11269662" cy="6579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4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080"/>
          <a:stretch/>
        </p:blipFill>
        <p:spPr bwMode="auto">
          <a:xfrm>
            <a:off x="1458367" y="936402"/>
            <a:ext cx="7651055" cy="438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8905" y="-68561"/>
            <a:ext cx="11269663" cy="63373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00B0F0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41325"/>
            <a:ext cx="11269663" cy="63373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0000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14438" y="576362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Enero, frío y seco.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es buen caballero si no se hace </a:t>
            </a:r>
            <a:r>
              <a:rPr lang="es-ES" sz="2400" dirty="0" err="1">
                <a:latin typeface="Aharoni" pitchFamily="2" charset="-79"/>
                <a:cs typeface="Aharoni" pitchFamily="2" charset="-79"/>
              </a:rPr>
              <a:t>ventolero</a:t>
            </a:r>
            <a:r>
              <a:rPr lang="es-E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frío o templado, pásalo templado.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frío y sereno, inaugura un año bueno.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friolero entra soplándose los dedos.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mes de zamarras, buena lana amarra.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polvoroso, febrero lluvioso.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tiene unas horas más por entero; quién de verdad quiera contar, hora y media le ha de echar.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Enero y hebrero, con su hielo y aguacero.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Hielo de enero de agua es mensajero.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Luna de enero no tiene compañeros, si no la de agosto que la da en el rostro.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Nieblas enero, lluvias en mayo.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Nieves en enero y soles en febrero.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11707061" cy="709621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93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0">
        <p:checker/>
      </p:transition>
    </mc:Choice>
    <mc:Fallback>
      <p:transition spd="slow" advTm="4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1"/>
            <a:ext cx="11269663" cy="675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ghtScreen trans="91000"/>
                    </a14:imgEffect>
                    <a14:imgEffect>
                      <a14:sharpenSoften amount="50000"/>
                    </a14:imgEffect>
                    <a14:imgEffect>
                      <a14:colorTemperature colorTemp="115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54904"/>
          </a:xfrm>
          <a:prstGeom prst="rect">
            <a:avLst/>
          </a:pr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6744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58738"/>
            <a:ext cx="11247437" cy="6462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10721" y="-58738"/>
            <a:ext cx="96848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8" y="0"/>
            <a:ext cx="905547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2" y="6337301"/>
            <a:ext cx="88045" cy="4224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  <p:sndAc>
          <p:stSnd>
            <p:snd r:embed="rId2" name="CharlesaznavourLabohemia.wav"/>
          </p:stSnd>
        </p:sndAc>
      </p:transition>
    </mc:Choice>
    <mc:Fallback>
      <p:transition spd="slow" advTm="8000">
        <p:checker/>
        <p:sndAc>
          <p:stSnd>
            <p:snd r:embed="rId2" name="CharlesaznavourLabohem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367" y="585018"/>
            <a:ext cx="7704856" cy="542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075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3" y="-153988"/>
            <a:ext cx="11479213" cy="6651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Triángulo rectángulo"/>
          <p:cNvSpPr/>
          <p:nvPr/>
        </p:nvSpPr>
        <p:spPr>
          <a:xfrm>
            <a:off x="2" y="0"/>
            <a:ext cx="11269663" cy="63373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229393" y="83331"/>
            <a:ext cx="11048574" cy="63373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528266" y="0"/>
            <a:ext cx="9988131" cy="5830707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5" y="461606"/>
            <a:ext cx="10604439" cy="5875694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375449" y="858667"/>
            <a:ext cx="9228992" cy="5478634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89" y="1"/>
            <a:ext cx="8749641" cy="538670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50211" y="1304625"/>
            <a:ext cx="8076592" cy="503267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672844" y="0"/>
            <a:ext cx="7335063" cy="4854685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5810921" y="264055"/>
            <a:ext cx="2377195" cy="1848379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171112"/>
            <a:ext cx="2377194" cy="1848379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4224867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1" y="264055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355116"/>
            <a:ext cx="2377194" cy="1848379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281159"/>
            <a:ext cx="2126353" cy="173833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1" y="2244461"/>
            <a:ext cx="2377195" cy="1848379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4166188"/>
            <a:ext cx="2377194" cy="1848379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4158854"/>
            <a:ext cx="2377195" cy="1848379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4224867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264055"/>
            <a:ext cx="2377194" cy="1848379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4233668"/>
            <a:ext cx="2377194" cy="1848379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40583"/>
            <a:ext cx="2377194" cy="1848379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4224867"/>
            <a:ext cx="2377195" cy="1848379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628819" y="1219984"/>
            <a:ext cx="8099674" cy="4524315"/>
          </a:xfrm>
          <a:prstGeom prst="rect">
            <a:avLst/>
          </a:prstGeom>
          <a:solidFill>
            <a:srgbClr val="FF66FF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A la luna de enero yo te comparo, que es la más clara de todo el año.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Al galgo más lebrero se la va la liebre en enero.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Al sol sin sombrero ni en agosto ni en enero.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Buen enero, mal febrero.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Cuando la rana cantan en enero, otra le queda en el pandero.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Diciembre mojado y enero bien helado.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Diciembre tiritando, buen enero y mejor año.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 el mes de enero entra el sol en cada reguero.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 enero bufanda, capa y sombrero.</a:t>
            </a:r>
          </a:p>
          <a:p>
            <a:r>
              <a:rPr lang="es-ES" sz="2400" dirty="0">
                <a:latin typeface="Aharoni" pitchFamily="2" charset="-79"/>
                <a:cs typeface="Aharoni" pitchFamily="2" charset="-79"/>
              </a:rPr>
              <a:t>En enero busca la perdiz su compañero.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9" y="5113267"/>
            <a:ext cx="17748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:checker/>
      </p:transition>
    </mc:Choice>
    <mc:Fallback>
      <p:transition spd="slow" advTm="3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74"/>
          <a:stretch/>
        </p:blipFill>
        <p:spPr bwMode="auto">
          <a:xfrm>
            <a:off x="1746399" y="792386"/>
            <a:ext cx="8312180" cy="4788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29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52"/>
          <a:stretch/>
        </p:blipFill>
        <p:spPr bwMode="auto">
          <a:xfrm>
            <a:off x="-35967" y="-29096"/>
            <a:ext cx="11305630" cy="641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54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54511" y="1584474"/>
            <a:ext cx="73535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 enero, calcetín gordo y sombrero.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 enero, la nieve en el alero.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 enero el agua se hiela en el puchero y la vieja en el lecho.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 enero el mejor sol el humero.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Enero, buen mes para el carbonero.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Enero </a:t>
            </a:r>
            <a:r>
              <a:rPr lang="es-ES" sz="2800" b="1" dirty="0">
                <a:latin typeface="Aharoni" pitchFamily="2" charset="-79"/>
                <a:cs typeface="Aharoni" pitchFamily="2" charset="-79"/>
              </a:rPr>
              <a:t>caliente</a:t>
            </a:r>
            <a:r>
              <a:rPr lang="es-ES" sz="2800" dirty="0">
                <a:latin typeface="Aharoni" pitchFamily="2" charset="-79"/>
                <a:cs typeface="Aharoni" pitchFamily="2" charset="-79"/>
              </a:rPr>
              <a:t> lleva el diablo en el vientre.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Enero, claro y helero.</a:t>
            </a:r>
          </a:p>
          <a:p>
            <a:r>
              <a:rPr lang="es-ES" sz="2800" dirty="0">
                <a:latin typeface="Aharoni" pitchFamily="2" charset="-79"/>
                <a:cs typeface="Aharoni" pitchFamily="2" charset="-79"/>
              </a:rPr>
              <a:t>Enero, claro y sereno.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5879" y="-14982"/>
            <a:ext cx="11523851" cy="7096212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9" y="5113267"/>
            <a:ext cx="17748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053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4000">
        <p:checker/>
      </p:transition>
    </mc:Choice>
    <mc:Fallback>
      <p:transition spd="slow" advTm="3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89"/>
          <a:stretch/>
        </p:blipFill>
        <p:spPr bwMode="auto">
          <a:xfrm>
            <a:off x="1962423" y="504354"/>
            <a:ext cx="7457177" cy="534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83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15" y="526826"/>
            <a:ext cx="7632848" cy="537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686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1588"/>
            <a:ext cx="11382376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Paralelogramo"/>
          <p:cNvSpPr/>
          <p:nvPr/>
        </p:nvSpPr>
        <p:spPr>
          <a:xfrm>
            <a:off x="0" y="0"/>
            <a:ext cx="2905460" cy="6337300"/>
          </a:xfrm>
          <a:prstGeom prst="parallelogram">
            <a:avLst>
              <a:gd name="adj" fmla="val 79521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Paralelogramo"/>
          <p:cNvSpPr/>
          <p:nvPr/>
        </p:nvSpPr>
        <p:spPr>
          <a:xfrm flipH="1">
            <a:off x="8452249" y="0"/>
            <a:ext cx="2817415" cy="6337300"/>
          </a:xfrm>
          <a:prstGeom prst="parallelogram">
            <a:avLst>
              <a:gd name="adj" fmla="val 76887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Paralelogramo"/>
          <p:cNvSpPr/>
          <p:nvPr/>
        </p:nvSpPr>
        <p:spPr>
          <a:xfrm>
            <a:off x="704354" y="0"/>
            <a:ext cx="2905460" cy="6337300"/>
          </a:xfrm>
          <a:prstGeom prst="parallelogram">
            <a:avLst>
              <a:gd name="adj" fmla="val 78851"/>
            </a:avLst>
          </a:prstGeom>
          <a:solidFill>
            <a:srgbClr val="FF0066">
              <a:alpha val="60000"/>
            </a:srgb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Paralelogramo"/>
          <p:cNvSpPr/>
          <p:nvPr/>
        </p:nvSpPr>
        <p:spPr>
          <a:xfrm flipH="1">
            <a:off x="7747895" y="0"/>
            <a:ext cx="2817415" cy="6337300"/>
          </a:xfrm>
          <a:prstGeom prst="parallelogram">
            <a:avLst>
              <a:gd name="adj" fmla="val 76887"/>
            </a:avLst>
          </a:prstGeom>
          <a:solidFill>
            <a:srgbClr val="FF0066">
              <a:alpha val="60000"/>
            </a:srgb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Paralelogramo"/>
          <p:cNvSpPr/>
          <p:nvPr/>
        </p:nvSpPr>
        <p:spPr>
          <a:xfrm>
            <a:off x="1408708" y="0"/>
            <a:ext cx="2905460" cy="6337300"/>
          </a:xfrm>
          <a:prstGeom prst="parallelogram">
            <a:avLst>
              <a:gd name="adj" fmla="val 79520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Paralelogramo"/>
          <p:cNvSpPr/>
          <p:nvPr/>
        </p:nvSpPr>
        <p:spPr>
          <a:xfrm flipH="1">
            <a:off x="7043541" y="0"/>
            <a:ext cx="2817415" cy="6337300"/>
          </a:xfrm>
          <a:prstGeom prst="parallelogram">
            <a:avLst>
              <a:gd name="adj" fmla="val 76887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Paralelogramo"/>
          <p:cNvSpPr/>
          <p:nvPr/>
        </p:nvSpPr>
        <p:spPr>
          <a:xfrm>
            <a:off x="2113062" y="0"/>
            <a:ext cx="2905460" cy="6337300"/>
          </a:xfrm>
          <a:prstGeom prst="parallelogram">
            <a:avLst>
              <a:gd name="adj" fmla="val 79520"/>
            </a:avLst>
          </a:prstGeom>
          <a:solidFill>
            <a:srgbClr val="FF0066">
              <a:alpha val="60000"/>
            </a:srgb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Paralelogramo"/>
          <p:cNvSpPr/>
          <p:nvPr/>
        </p:nvSpPr>
        <p:spPr>
          <a:xfrm flipH="1">
            <a:off x="6339187" y="0"/>
            <a:ext cx="2817415" cy="6337300"/>
          </a:xfrm>
          <a:prstGeom prst="parallelogram">
            <a:avLst>
              <a:gd name="adj" fmla="val 76887"/>
            </a:avLst>
          </a:prstGeom>
          <a:solidFill>
            <a:srgbClr val="FF0066">
              <a:alpha val="60000"/>
            </a:srgb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Paralelogramo"/>
          <p:cNvSpPr/>
          <p:nvPr/>
        </p:nvSpPr>
        <p:spPr>
          <a:xfrm>
            <a:off x="2817415" y="0"/>
            <a:ext cx="2905460" cy="6337300"/>
          </a:xfrm>
          <a:prstGeom prst="parallelogram">
            <a:avLst>
              <a:gd name="adj" fmla="val 79520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Paralelogramo"/>
          <p:cNvSpPr/>
          <p:nvPr/>
        </p:nvSpPr>
        <p:spPr>
          <a:xfrm flipH="1">
            <a:off x="5634834" y="0"/>
            <a:ext cx="2817415" cy="6337300"/>
          </a:xfrm>
          <a:prstGeom prst="parallelogram">
            <a:avLst>
              <a:gd name="adj" fmla="val 76887"/>
            </a:avLst>
          </a:prstGeom>
          <a:solidFill>
            <a:schemeClr val="accent6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1588"/>
            <a:ext cx="11431588" cy="634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3345683" y="1650339"/>
            <a:ext cx="352177" cy="336669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873948" y="1122231"/>
            <a:ext cx="352177" cy="409284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6779408" y="1122232"/>
            <a:ext cx="352177" cy="4026825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4402213" y="462097"/>
            <a:ext cx="352177" cy="5347096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5810922" y="330069"/>
            <a:ext cx="352177" cy="5677165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6345058" y="707080"/>
            <a:ext cx="352177" cy="488500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5106568" y="330069"/>
            <a:ext cx="352177" cy="5677165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7307674" y="1584326"/>
            <a:ext cx="352177" cy="3366691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2729374" y="1914394"/>
            <a:ext cx="352177" cy="2904596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7835940" y="1782366"/>
            <a:ext cx="352177" cy="2904596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2201109" y="2244461"/>
            <a:ext cx="352177" cy="2310475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8364205" y="2046422"/>
            <a:ext cx="352177" cy="2376488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1584798" y="2442502"/>
            <a:ext cx="352177" cy="1782365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8892471" y="2442502"/>
            <a:ext cx="352177" cy="1782365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1056533" y="2772569"/>
            <a:ext cx="352177" cy="112223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9450084" y="2769635"/>
            <a:ext cx="352177" cy="112223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95" y="-121954"/>
            <a:ext cx="8691363" cy="645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ombo"/>
          <p:cNvSpPr/>
          <p:nvPr/>
        </p:nvSpPr>
        <p:spPr>
          <a:xfrm>
            <a:off x="3433727" y="1380417"/>
            <a:ext cx="4578301" cy="3636612"/>
          </a:xfrm>
          <a:prstGeom prst="diamond">
            <a:avLst/>
          </a:prstGeom>
          <a:solidFill>
            <a:srgbClr val="00B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2649729" y="587675"/>
            <a:ext cx="2213654" cy="2250020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6530278" y="585474"/>
            <a:ext cx="2212187" cy="2250020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2586180" y="3260935"/>
            <a:ext cx="2222456" cy="2528806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6447125" y="3493982"/>
            <a:ext cx="2212187" cy="2248064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6536798" y="796270"/>
            <a:ext cx="2950460" cy="1687013"/>
          </a:xfrm>
          <a:prstGeom prst="triangle">
            <a:avLst>
              <a:gd name="adj" fmla="val 45812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7773658" y="-29674"/>
            <a:ext cx="2212187" cy="2248064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2033419" y="257607"/>
            <a:ext cx="2213655" cy="2250020"/>
          </a:xfrm>
          <a:prstGeom prst="triangle">
            <a:avLst>
              <a:gd name="adj" fmla="val 45812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1329065" y="-72461"/>
            <a:ext cx="2213655" cy="2250020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2070107" y="3672698"/>
            <a:ext cx="2222455" cy="2320455"/>
          </a:xfrm>
          <a:prstGeom prst="triangle">
            <a:avLst>
              <a:gd name="adj" fmla="val 45812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1453796" y="4068779"/>
            <a:ext cx="2222455" cy="2320455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6974656" y="3818916"/>
            <a:ext cx="2213654" cy="2248064"/>
          </a:xfrm>
          <a:prstGeom prst="triangle">
            <a:avLst>
              <a:gd name="adj" fmla="val 45812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7679010" y="4214997"/>
            <a:ext cx="2213654" cy="2248064"/>
          </a:xfrm>
          <a:prstGeom prst="triangle">
            <a:avLst>
              <a:gd name="adj" fmla="val 45812"/>
            </a:avLst>
          </a:prstGeom>
          <a:solidFill>
            <a:srgbClr val="FF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ombo"/>
          <p:cNvSpPr/>
          <p:nvPr/>
        </p:nvSpPr>
        <p:spPr>
          <a:xfrm>
            <a:off x="3908319" y="1815849"/>
            <a:ext cx="3709597" cy="2709489"/>
          </a:xfrm>
          <a:prstGeom prst="diamond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ombo"/>
          <p:cNvSpPr/>
          <p:nvPr/>
        </p:nvSpPr>
        <p:spPr>
          <a:xfrm>
            <a:off x="4196775" y="2109499"/>
            <a:ext cx="3169593" cy="2178447"/>
          </a:xfrm>
          <a:prstGeom prst="diamond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9" tIns="54004" rIns="108009" bIns="5400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17813" y="629494"/>
            <a:ext cx="821761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No hay luna como la de enero ni amor como el primero.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No hay lunita más clara que la de enero ni amores más queridos que los primeros.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Para el culo en una mujer y las manos de un barbero, siempre es enero.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Por San Antón de enero, camina una hora más el trajinero.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enero con diciembre pasan sin frío, cuando viene febrero se hiela el río.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fueran calientes diciembre y enero, serían febrero.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hiela por enero, bien lloverá por febrero.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los sapos cantan por enero, cierra tu cillero.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se pierde enero, búscalo por el almendro.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 la luna de enero viene ‘</a:t>
            </a:r>
            <a:r>
              <a:rPr lang="es-ES" sz="2000" dirty="0" err="1">
                <a:latin typeface="Aharoni" pitchFamily="2" charset="-79"/>
                <a:cs typeface="Aharoni" pitchFamily="2" charset="-79"/>
              </a:rPr>
              <a:t>ladeá</a:t>
            </a:r>
            <a:r>
              <a:rPr lang="es-ES" sz="2000" dirty="0">
                <a:latin typeface="Aharoni" pitchFamily="2" charset="-79"/>
                <a:cs typeface="Aharoni" pitchFamily="2" charset="-79"/>
              </a:rPr>
              <a:t>’ muchas aguas traerá de la mar.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Siempre fue febrero al revés que enero.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Sol de enero, amor de yerno.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Sol de enero, poco duradero.</a:t>
            </a:r>
          </a:p>
          <a:p>
            <a:r>
              <a:rPr lang="es-ES" sz="2000" dirty="0">
                <a:latin typeface="Aharoni" pitchFamily="2" charset="-79"/>
                <a:cs typeface="Aharoni" pitchFamily="2" charset="-79"/>
              </a:rPr>
              <a:t>Sol de enero, siempre anda detrás del otero.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46"/>
            <a:ext cx="1775562" cy="12572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254188" y="-431750"/>
            <a:ext cx="11523851" cy="709621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94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5000">
        <p:checker/>
      </p:transition>
    </mc:Choice>
    <mc:Fallback>
      <p:transition spd="slow" advTm="4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90415" y="1152426"/>
            <a:ext cx="7776864" cy="378565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atin typeface="Ravie" pitchFamily="82" charset="0"/>
              </a:rPr>
              <a:t>Enero</a:t>
            </a:r>
            <a:r>
              <a:rPr lang="es-ES" sz="4800" dirty="0" smtClean="0">
                <a:latin typeface="Ravie" pitchFamily="82" charset="0"/>
              </a:rPr>
              <a:t>, el primer mes del año y seguramente el más </a:t>
            </a:r>
            <a:r>
              <a:rPr lang="es-ES" sz="4800" b="1" dirty="0" smtClean="0">
                <a:latin typeface="Ravie" pitchFamily="82" charset="0"/>
              </a:rPr>
              <a:t>frío</a:t>
            </a:r>
            <a:r>
              <a:rPr lang="es-ES" sz="4800" dirty="0" smtClean="0">
                <a:latin typeface="Ravie" pitchFamily="82" charset="0"/>
              </a:rPr>
              <a:t> del calendario.</a:t>
            </a:r>
            <a:endParaRPr lang="es-ES" sz="4800" dirty="0">
              <a:latin typeface="Ravie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  <p:sndAc>
          <p:stSnd>
            <p:snd r:embed="rId2" name="NinobravoUnbesoyunaflor.wav"/>
          </p:stSnd>
        </p:sndAc>
      </p:transition>
    </mc:Choice>
    <mc:Fallback>
      <p:transition spd="slow" advTm="8000">
        <p:checker/>
        <p:sndAc>
          <p:stSnd>
            <p:snd r:embed="rId2" name="NinobravoUnbesoyunaflo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610495" y="1080332"/>
            <a:ext cx="6561434" cy="477053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8800" dirty="0">
                <a:latin typeface="Bauhaus 93" pitchFamily="82" charset="0"/>
                <a:cs typeface="Aharoni" pitchFamily="2" charset="-79"/>
              </a:rPr>
              <a:t>Enero, </a:t>
            </a:r>
            <a:endParaRPr lang="es-ES" sz="8800" dirty="0" smtClean="0">
              <a:latin typeface="Bauhaus 93" pitchFamily="82" charset="0"/>
              <a:cs typeface="Aharoni" pitchFamily="2" charset="-79"/>
            </a:endParaRPr>
          </a:p>
          <a:p>
            <a:pPr algn="ctr"/>
            <a:r>
              <a:rPr lang="es-ES" sz="5400" dirty="0">
                <a:latin typeface="Bauhaus 93" pitchFamily="82" charset="0"/>
                <a:cs typeface="Aharoni" pitchFamily="2" charset="-79"/>
              </a:rPr>
              <a:t>E</a:t>
            </a:r>
            <a:r>
              <a:rPr lang="es-ES" sz="5400" dirty="0" smtClean="0">
                <a:latin typeface="Bauhaus 93" pitchFamily="82" charset="0"/>
                <a:cs typeface="Aharoni" pitchFamily="2" charset="-79"/>
              </a:rPr>
              <a:t>l </a:t>
            </a:r>
            <a:r>
              <a:rPr lang="es-ES" sz="5400" dirty="0">
                <a:latin typeface="Bauhaus 93" pitchFamily="82" charset="0"/>
                <a:cs typeface="Aharoni" pitchFamily="2" charset="-79"/>
              </a:rPr>
              <a:t>primer mes del año y seguramente el más frío del calendario.</a:t>
            </a:r>
          </a:p>
        </p:txBody>
      </p:sp>
      <p:sp>
        <p:nvSpPr>
          <p:cNvPr id="6" name="5 Conector"/>
          <p:cNvSpPr/>
          <p:nvPr/>
        </p:nvSpPr>
        <p:spPr>
          <a:xfrm>
            <a:off x="2" y="0"/>
            <a:ext cx="1584796" cy="6337300"/>
          </a:xfrm>
          <a:prstGeom prst="flowChartConnector">
            <a:avLst/>
          </a:prstGeom>
          <a:solidFill>
            <a:srgbClr val="00FFFF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798" y="0"/>
            <a:ext cx="1496753" cy="6337300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6337300"/>
          </a:xfrm>
          <a:prstGeom prst="flowChartConnector">
            <a:avLst/>
          </a:prstGeom>
          <a:solidFill>
            <a:srgbClr val="00FFFF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6337300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6337300"/>
          </a:xfrm>
          <a:prstGeom prst="flowChartConnector">
            <a:avLst/>
          </a:prstGeom>
          <a:solidFill>
            <a:srgbClr val="00FFFF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3" y="0"/>
            <a:ext cx="1760885" cy="6337300"/>
          </a:xfrm>
          <a:prstGeom prst="flowChartConnector">
            <a:avLst/>
          </a:prstGeom>
          <a:solidFill>
            <a:srgbClr val="FFFF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714796" y="-3944"/>
            <a:ext cx="1584796" cy="6337300"/>
          </a:xfrm>
          <a:prstGeom prst="flowChartConnector">
            <a:avLst/>
          </a:prstGeom>
          <a:solidFill>
            <a:srgbClr val="00FFFF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:checker/>
      </p:transition>
    </mc:Choice>
    <mc:Fallback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3452447" cy="290787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44731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22 de enero de 2019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19:45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478705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689948"/>
            <a:ext cx="11269663" cy="464735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1" y="0"/>
            <a:ext cx="6010487" cy="144349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760362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9" y="4365697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3872796"/>
            <a:ext cx="2911330" cy="218284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4506526"/>
            <a:ext cx="1502622" cy="91538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746164"/>
            <a:ext cx="657397" cy="49290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239065"/>
            <a:ext cx="657397" cy="49290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731965"/>
            <a:ext cx="657397" cy="49290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224867"/>
            <a:ext cx="657397" cy="4929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ERO Y SU REFRAN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ENERO Y SU REFRANERO</Template>
  <TotalTime>19</TotalTime>
  <Words>567</Words>
  <Application>Microsoft Office PowerPoint</Application>
  <PresentationFormat>Personalizado</PresentationFormat>
  <Paragraphs>66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ENERO Y SU REFRANERO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2019-01-22T18:45:53Z</dcterms:created>
  <dcterms:modified xsi:type="dcterms:W3CDTF">2019-01-22T19:04:54Z</dcterms:modified>
</cp:coreProperties>
</file>