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377" r:id="rId4"/>
    <p:sldId id="449" r:id="rId5"/>
    <p:sldId id="402" r:id="rId6"/>
    <p:sldId id="451" r:id="rId7"/>
    <p:sldId id="475" r:id="rId8"/>
    <p:sldId id="474" r:id="rId9"/>
    <p:sldId id="476" r:id="rId10"/>
    <p:sldId id="454" r:id="rId11"/>
    <p:sldId id="384" r:id="rId12"/>
    <p:sldId id="456" r:id="rId13"/>
    <p:sldId id="382" r:id="rId14"/>
    <p:sldId id="458" r:id="rId15"/>
    <p:sldId id="408" r:id="rId16"/>
    <p:sldId id="460" r:id="rId17"/>
    <p:sldId id="477" r:id="rId18"/>
    <p:sldId id="462" r:id="rId19"/>
    <p:sldId id="478" r:id="rId20"/>
    <p:sldId id="464" r:id="rId21"/>
    <p:sldId id="479" r:id="rId22"/>
    <p:sldId id="466" r:id="rId23"/>
    <p:sldId id="472" r:id="rId24"/>
    <p:sldId id="468" r:id="rId25"/>
    <p:sldId id="378" r:id="rId26"/>
    <p:sldId id="480" r:id="rId27"/>
  </p:sldIdLst>
  <p:sldSz cx="13069888" cy="705643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U9tVaQmjACjukBvGxAaYg" hashData="EK0Xa40a1fbw/u6wh2oZvmJ+bI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FF00"/>
    <a:srgbClr val="0000FF"/>
    <a:srgbClr val="5C2C04"/>
    <a:srgbClr val="0F5D3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332" y="-816"/>
      </p:cViewPr>
      <p:guideLst>
        <p:guide orient="horz" pos="2223"/>
        <p:guide pos="411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06/10/2019</a:t>
            </a:fld>
            <a:endParaRPr lang="es-ES"/>
          </a:p>
        </p:txBody>
      </p:sp>
      <p:sp>
        <p:nvSpPr>
          <p:cNvPr id="4" name="3 Marcador de imagen de diapositiva"/>
          <p:cNvSpPr>
            <a:spLocks noGrp="1" noRot="1" noChangeAspect="1"/>
          </p:cNvSpPr>
          <p:nvPr>
            <p:ph type="sldImg" idx="2"/>
          </p:nvPr>
        </p:nvSpPr>
        <p:spPr>
          <a:xfrm>
            <a:off x="254000" y="685800"/>
            <a:ext cx="6350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 xmlns:p14="http://schemas.microsoft.com/office/powerpoint/2010/main" val="2976095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xfrm>
            <a:off x="254000" y="685800"/>
            <a:ext cx="6350000" cy="3429000"/>
          </a:xfrm>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1A582AEA-B31B-499C-86F6-20B3822307C4}" type="slidenum">
              <a:rPr lang="es-ES"/>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xfrm>
            <a:off x="254000" y="685800"/>
            <a:ext cx="6350000" cy="3429000"/>
          </a:xfrm>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1A582AEA-B31B-499C-86F6-20B3822307C4}" type="slidenum">
              <a:rPr lang="es-ES"/>
              <a:pPr/>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xfrm>
            <a:off x="254000" y="685800"/>
            <a:ext cx="6350000" cy="3429000"/>
          </a:xfrm>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1A582AEA-B31B-499C-86F6-20B3822307C4}" type="slidenum">
              <a:rPr lang="es-ES"/>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80243" y="2192071"/>
            <a:ext cx="11109407" cy="151256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60486" y="3998653"/>
            <a:ext cx="9148921" cy="180331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32432" y="4534419"/>
            <a:ext cx="11109407" cy="14014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32432" y="2990822"/>
            <a:ext cx="11109407" cy="154359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53494" y="1646508"/>
            <a:ext cx="5772536" cy="465692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643859" y="1646508"/>
            <a:ext cx="5772536" cy="465692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3501" y="1579534"/>
            <a:ext cx="5774804" cy="65827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53501" y="2237804"/>
            <a:ext cx="5774804" cy="406562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639328" y="1579534"/>
            <a:ext cx="5777072" cy="65827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639328" y="2237804"/>
            <a:ext cx="5777072" cy="406562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53499" y="280955"/>
            <a:ext cx="4299904" cy="11956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109970" y="280952"/>
            <a:ext cx="7306432" cy="602247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53499" y="1476630"/>
            <a:ext cx="4299904" cy="4826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61790" y="4939508"/>
            <a:ext cx="7841933" cy="583136"/>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61790" y="630508"/>
            <a:ext cx="7841933" cy="42338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561790" y="5522645"/>
            <a:ext cx="7841933" cy="8281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475675" y="282586"/>
            <a:ext cx="2940726" cy="602084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53496" y="282586"/>
            <a:ext cx="8604342" cy="602084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80242" y="2192072"/>
            <a:ext cx="11109406" cy="1512560"/>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960485" y="3998650"/>
            <a:ext cx="9148921" cy="180331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80243" y="2192071"/>
            <a:ext cx="11109405" cy="1512561"/>
          </a:xfrm>
          <a:prstGeom prst="rect">
            <a:avLst/>
          </a:prstGeom>
        </p:spPr>
        <p:txBody>
          <a:bodyPr lIns="114989" tIns="57494" rIns="114989" bIns="57494"/>
          <a:lstStyle/>
          <a:p>
            <a:r>
              <a:rPr lang="es-ES" smtClean="0"/>
              <a:t>Haga clic para modificar el estilo de título del patrón</a:t>
            </a:r>
            <a:endParaRPr lang="es-ES"/>
          </a:p>
        </p:txBody>
      </p:sp>
      <p:sp>
        <p:nvSpPr>
          <p:cNvPr id="3" name="2 Subtítulo"/>
          <p:cNvSpPr>
            <a:spLocks noGrp="1"/>
          </p:cNvSpPr>
          <p:nvPr>
            <p:ph type="subTitle" idx="1"/>
          </p:nvPr>
        </p:nvSpPr>
        <p:spPr>
          <a:xfrm>
            <a:off x="1960483" y="3998648"/>
            <a:ext cx="9148922" cy="1803312"/>
          </a:xfrm>
          <a:prstGeom prst="rect">
            <a:avLst/>
          </a:prstGeom>
        </p:spPr>
        <p:txBody>
          <a:bodyPr lIns="114989" tIns="57494" rIns="114989" bIns="57494"/>
          <a:lstStyle>
            <a:lvl1pPr marL="0" indent="0" algn="ctr">
              <a:buNone/>
              <a:defRPr/>
            </a:lvl1pPr>
            <a:lvl2pPr marL="574946" indent="0" algn="ctr">
              <a:buNone/>
              <a:defRPr/>
            </a:lvl2pPr>
            <a:lvl3pPr marL="1149894" indent="0" algn="ctr">
              <a:buNone/>
              <a:defRPr/>
            </a:lvl3pPr>
            <a:lvl4pPr marL="1724839" indent="0" algn="ctr">
              <a:buNone/>
              <a:defRPr/>
            </a:lvl4pPr>
            <a:lvl5pPr marL="2299786" indent="0" algn="ctr">
              <a:buNone/>
              <a:defRPr/>
            </a:lvl5pPr>
            <a:lvl6pPr marL="2874732" indent="0" algn="ctr">
              <a:buNone/>
              <a:defRPr/>
            </a:lvl6pPr>
            <a:lvl7pPr marL="3449680" indent="0" algn="ctr">
              <a:buNone/>
              <a:defRPr/>
            </a:lvl7pPr>
            <a:lvl8pPr marL="4024626" indent="0" algn="ctr">
              <a:buNone/>
              <a:defRPr/>
            </a:lvl8pPr>
            <a:lvl9pPr marL="4599572"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53497" y="282589"/>
            <a:ext cx="11762900" cy="117607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53497" y="1646508"/>
            <a:ext cx="11762900" cy="465692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53502" y="6540276"/>
            <a:ext cx="3049641" cy="375689"/>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06/10/2019</a:t>
            </a:fld>
            <a:endParaRPr lang="es-ES"/>
          </a:p>
        </p:txBody>
      </p:sp>
      <p:sp>
        <p:nvSpPr>
          <p:cNvPr id="5" name="4 Marcador de pie de página"/>
          <p:cNvSpPr>
            <a:spLocks noGrp="1"/>
          </p:cNvSpPr>
          <p:nvPr>
            <p:ph type="ftr" sz="quarter" idx="3"/>
          </p:nvPr>
        </p:nvSpPr>
        <p:spPr>
          <a:xfrm>
            <a:off x="4465552" y="6540276"/>
            <a:ext cx="4138798" cy="37568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9366758" y="6540276"/>
            <a:ext cx="3049641" cy="375689"/>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53494" y="6425933"/>
            <a:ext cx="3049641" cy="49003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53494" y="6425932"/>
            <a:ext cx="3049641" cy="490030"/>
          </a:xfrm>
          <a:prstGeom prst="rect">
            <a:avLst/>
          </a:prstGeom>
          <a:noFill/>
          <a:ln w="9525">
            <a:noFill/>
            <a:miter lim="800000"/>
            <a:headEnd/>
            <a:tailEnd/>
          </a:ln>
          <a:effectLst/>
        </p:spPr>
        <p:txBody>
          <a:bodyPr vert="horz" wrap="square" lIns="115004" tIns="57502" rIns="115004" bIns="57502" numCol="1" anchor="t" anchorCtr="0" compatLnSpc="1">
            <a:prstTxWarp prst="textNoShape">
              <a:avLst/>
            </a:prstTxWarp>
          </a:bodyPr>
          <a:lstStyle>
            <a:lvl1pPr>
              <a:defRPr sz="1800"/>
            </a:lvl1pPr>
          </a:lstStyle>
          <a:p>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5500">
          <a:solidFill>
            <a:schemeClr val="tx2"/>
          </a:solidFill>
          <a:latin typeface="+mj-lt"/>
          <a:ea typeface="+mj-ea"/>
          <a:cs typeface="+mj-cs"/>
        </a:defRPr>
      </a:lvl1pPr>
      <a:lvl2pPr algn="ctr" rtl="0" fontAlgn="base">
        <a:spcBef>
          <a:spcPct val="0"/>
        </a:spcBef>
        <a:spcAft>
          <a:spcPct val="0"/>
        </a:spcAft>
        <a:defRPr sz="5500">
          <a:solidFill>
            <a:schemeClr val="tx2"/>
          </a:solidFill>
          <a:latin typeface="Arial" charset="0"/>
          <a:cs typeface="Arial" charset="0"/>
        </a:defRPr>
      </a:lvl2pPr>
      <a:lvl3pPr algn="ctr" rtl="0" fontAlgn="base">
        <a:spcBef>
          <a:spcPct val="0"/>
        </a:spcBef>
        <a:spcAft>
          <a:spcPct val="0"/>
        </a:spcAft>
        <a:defRPr sz="5500">
          <a:solidFill>
            <a:schemeClr val="tx2"/>
          </a:solidFill>
          <a:latin typeface="Arial" charset="0"/>
          <a:cs typeface="Arial" charset="0"/>
        </a:defRPr>
      </a:lvl3pPr>
      <a:lvl4pPr algn="ctr" rtl="0" fontAlgn="base">
        <a:spcBef>
          <a:spcPct val="0"/>
        </a:spcBef>
        <a:spcAft>
          <a:spcPct val="0"/>
        </a:spcAft>
        <a:defRPr sz="5500">
          <a:solidFill>
            <a:schemeClr val="tx2"/>
          </a:solidFill>
          <a:latin typeface="Arial" charset="0"/>
          <a:cs typeface="Arial" charset="0"/>
        </a:defRPr>
      </a:lvl4pPr>
      <a:lvl5pPr algn="ctr" rtl="0" fontAlgn="base">
        <a:spcBef>
          <a:spcPct val="0"/>
        </a:spcBef>
        <a:spcAft>
          <a:spcPct val="0"/>
        </a:spcAft>
        <a:defRPr sz="5500">
          <a:solidFill>
            <a:schemeClr val="tx2"/>
          </a:solidFill>
          <a:latin typeface="Arial" charset="0"/>
          <a:cs typeface="Arial" charset="0"/>
        </a:defRPr>
      </a:lvl5pPr>
      <a:lvl6pPr marL="575020" algn="ctr" rtl="0" fontAlgn="base">
        <a:spcBef>
          <a:spcPct val="0"/>
        </a:spcBef>
        <a:spcAft>
          <a:spcPct val="0"/>
        </a:spcAft>
        <a:defRPr sz="5500">
          <a:solidFill>
            <a:schemeClr val="tx2"/>
          </a:solidFill>
          <a:latin typeface="Arial" charset="0"/>
          <a:cs typeface="Arial" charset="0"/>
        </a:defRPr>
      </a:lvl6pPr>
      <a:lvl7pPr marL="1150041" algn="ctr" rtl="0" fontAlgn="base">
        <a:spcBef>
          <a:spcPct val="0"/>
        </a:spcBef>
        <a:spcAft>
          <a:spcPct val="0"/>
        </a:spcAft>
        <a:defRPr sz="5500">
          <a:solidFill>
            <a:schemeClr val="tx2"/>
          </a:solidFill>
          <a:latin typeface="Arial" charset="0"/>
          <a:cs typeface="Arial" charset="0"/>
        </a:defRPr>
      </a:lvl7pPr>
      <a:lvl8pPr marL="1725061" algn="ctr" rtl="0" fontAlgn="base">
        <a:spcBef>
          <a:spcPct val="0"/>
        </a:spcBef>
        <a:spcAft>
          <a:spcPct val="0"/>
        </a:spcAft>
        <a:defRPr sz="5500">
          <a:solidFill>
            <a:schemeClr val="tx2"/>
          </a:solidFill>
          <a:latin typeface="Arial" charset="0"/>
          <a:cs typeface="Arial" charset="0"/>
        </a:defRPr>
      </a:lvl8pPr>
      <a:lvl9pPr marL="2300082" algn="ctr" rtl="0" fontAlgn="base">
        <a:spcBef>
          <a:spcPct val="0"/>
        </a:spcBef>
        <a:spcAft>
          <a:spcPct val="0"/>
        </a:spcAft>
        <a:defRPr sz="5500">
          <a:solidFill>
            <a:schemeClr val="tx2"/>
          </a:solidFill>
          <a:latin typeface="Arial" charset="0"/>
          <a:cs typeface="Arial" charset="0"/>
        </a:defRPr>
      </a:lvl9pPr>
    </p:titleStyle>
    <p:bodyStyle>
      <a:lvl1pPr marL="431265" indent="-431265" algn="l" rtl="0" fontAlgn="base">
        <a:spcBef>
          <a:spcPct val="20000"/>
        </a:spcBef>
        <a:spcAft>
          <a:spcPct val="0"/>
        </a:spcAft>
        <a:buChar char="•"/>
        <a:defRPr sz="4000">
          <a:solidFill>
            <a:schemeClr val="tx1"/>
          </a:solidFill>
          <a:latin typeface="+mn-lt"/>
          <a:ea typeface="+mn-ea"/>
          <a:cs typeface="+mn-cs"/>
        </a:defRPr>
      </a:lvl1pPr>
      <a:lvl2pPr marL="934408" indent="-359388" algn="l" rtl="0" fontAlgn="base">
        <a:spcBef>
          <a:spcPct val="20000"/>
        </a:spcBef>
        <a:spcAft>
          <a:spcPct val="0"/>
        </a:spcAft>
        <a:buChar char="–"/>
        <a:defRPr sz="3500">
          <a:solidFill>
            <a:schemeClr val="tx1"/>
          </a:solidFill>
          <a:latin typeface="+mn-lt"/>
          <a:cs typeface="+mn-cs"/>
        </a:defRPr>
      </a:lvl2pPr>
      <a:lvl3pPr marL="1437551" indent="-287510" algn="l" rtl="0" fontAlgn="base">
        <a:spcBef>
          <a:spcPct val="20000"/>
        </a:spcBef>
        <a:spcAft>
          <a:spcPct val="0"/>
        </a:spcAft>
        <a:buChar char="•"/>
        <a:defRPr sz="3000">
          <a:solidFill>
            <a:schemeClr val="tx1"/>
          </a:solidFill>
          <a:latin typeface="+mn-lt"/>
          <a:cs typeface="+mn-cs"/>
        </a:defRPr>
      </a:lvl3pPr>
      <a:lvl4pPr marL="2012572" indent="-287510" algn="l" rtl="0" fontAlgn="base">
        <a:spcBef>
          <a:spcPct val="20000"/>
        </a:spcBef>
        <a:spcAft>
          <a:spcPct val="0"/>
        </a:spcAft>
        <a:buChar char="–"/>
        <a:defRPr sz="2500">
          <a:solidFill>
            <a:schemeClr val="tx1"/>
          </a:solidFill>
          <a:latin typeface="+mn-lt"/>
          <a:cs typeface="+mn-cs"/>
        </a:defRPr>
      </a:lvl4pPr>
      <a:lvl5pPr marL="2587592" indent="-287510" algn="l" rtl="0" fontAlgn="base">
        <a:spcBef>
          <a:spcPct val="20000"/>
        </a:spcBef>
        <a:spcAft>
          <a:spcPct val="0"/>
        </a:spcAft>
        <a:buChar char="»"/>
        <a:defRPr sz="2500">
          <a:solidFill>
            <a:schemeClr val="tx1"/>
          </a:solidFill>
          <a:latin typeface="+mn-lt"/>
          <a:cs typeface="+mn-cs"/>
        </a:defRPr>
      </a:lvl5pPr>
      <a:lvl6pPr marL="3162612" indent="-287510" algn="l" rtl="0" fontAlgn="base">
        <a:spcBef>
          <a:spcPct val="20000"/>
        </a:spcBef>
        <a:spcAft>
          <a:spcPct val="0"/>
        </a:spcAft>
        <a:buChar char="»"/>
        <a:defRPr sz="2500">
          <a:solidFill>
            <a:schemeClr val="tx1"/>
          </a:solidFill>
          <a:latin typeface="+mn-lt"/>
          <a:cs typeface="+mn-cs"/>
        </a:defRPr>
      </a:lvl6pPr>
      <a:lvl7pPr marL="3737633" indent="-287510" algn="l" rtl="0" fontAlgn="base">
        <a:spcBef>
          <a:spcPct val="20000"/>
        </a:spcBef>
        <a:spcAft>
          <a:spcPct val="0"/>
        </a:spcAft>
        <a:buChar char="»"/>
        <a:defRPr sz="2500">
          <a:solidFill>
            <a:schemeClr val="tx1"/>
          </a:solidFill>
          <a:latin typeface="+mn-lt"/>
          <a:cs typeface="+mn-cs"/>
        </a:defRPr>
      </a:lvl7pPr>
      <a:lvl8pPr marL="4312653" indent="-287510" algn="l" rtl="0" fontAlgn="base">
        <a:spcBef>
          <a:spcPct val="20000"/>
        </a:spcBef>
        <a:spcAft>
          <a:spcPct val="0"/>
        </a:spcAft>
        <a:buChar char="»"/>
        <a:defRPr sz="2500">
          <a:solidFill>
            <a:schemeClr val="tx1"/>
          </a:solidFill>
          <a:latin typeface="+mn-lt"/>
          <a:cs typeface="+mn-cs"/>
        </a:defRPr>
      </a:lvl8pPr>
      <a:lvl9pPr marL="4887674" indent="-287510" algn="l" rtl="0" fontAlgn="base">
        <a:spcBef>
          <a:spcPct val="20000"/>
        </a:spcBef>
        <a:spcAft>
          <a:spcPct val="0"/>
        </a:spcAft>
        <a:buChar char="»"/>
        <a:defRPr sz="2500">
          <a:solidFill>
            <a:schemeClr val="tx1"/>
          </a:solidFill>
          <a:latin typeface="+mn-lt"/>
          <a:cs typeface="+mn-cs"/>
        </a:defRPr>
      </a:lvl9pPr>
    </p:bodyStyle>
    <p:otherStyle>
      <a:defPPr>
        <a:defRPr lang="es-ES"/>
      </a:defPPr>
      <a:lvl1pPr marL="0" algn="l" defTabSz="1150041" rtl="0" eaLnBrk="1" latinLnBrk="0" hangingPunct="1">
        <a:defRPr sz="2300" kern="1200">
          <a:solidFill>
            <a:schemeClr val="tx1"/>
          </a:solidFill>
          <a:latin typeface="+mn-lt"/>
          <a:ea typeface="+mn-ea"/>
          <a:cs typeface="+mn-cs"/>
        </a:defRPr>
      </a:lvl1pPr>
      <a:lvl2pPr marL="575020" algn="l" defTabSz="1150041" rtl="0" eaLnBrk="1" latinLnBrk="0" hangingPunct="1">
        <a:defRPr sz="2300" kern="1200">
          <a:solidFill>
            <a:schemeClr val="tx1"/>
          </a:solidFill>
          <a:latin typeface="+mn-lt"/>
          <a:ea typeface="+mn-ea"/>
          <a:cs typeface="+mn-cs"/>
        </a:defRPr>
      </a:lvl2pPr>
      <a:lvl3pPr marL="1150041" algn="l" defTabSz="1150041" rtl="0" eaLnBrk="1" latinLnBrk="0" hangingPunct="1">
        <a:defRPr sz="2300" kern="1200">
          <a:solidFill>
            <a:schemeClr val="tx1"/>
          </a:solidFill>
          <a:latin typeface="+mn-lt"/>
          <a:ea typeface="+mn-ea"/>
          <a:cs typeface="+mn-cs"/>
        </a:defRPr>
      </a:lvl3pPr>
      <a:lvl4pPr marL="1725061" algn="l" defTabSz="1150041" rtl="0" eaLnBrk="1" latinLnBrk="0" hangingPunct="1">
        <a:defRPr sz="2300" kern="1200">
          <a:solidFill>
            <a:schemeClr val="tx1"/>
          </a:solidFill>
          <a:latin typeface="+mn-lt"/>
          <a:ea typeface="+mn-ea"/>
          <a:cs typeface="+mn-cs"/>
        </a:defRPr>
      </a:lvl4pPr>
      <a:lvl5pPr marL="2300082" algn="l" defTabSz="1150041" rtl="0" eaLnBrk="1" latinLnBrk="0" hangingPunct="1">
        <a:defRPr sz="2300" kern="1200">
          <a:solidFill>
            <a:schemeClr val="tx1"/>
          </a:solidFill>
          <a:latin typeface="+mn-lt"/>
          <a:ea typeface="+mn-ea"/>
          <a:cs typeface="+mn-cs"/>
        </a:defRPr>
      </a:lvl5pPr>
      <a:lvl6pPr marL="2875102" algn="l" defTabSz="1150041" rtl="0" eaLnBrk="1" latinLnBrk="0" hangingPunct="1">
        <a:defRPr sz="2300" kern="1200">
          <a:solidFill>
            <a:schemeClr val="tx1"/>
          </a:solidFill>
          <a:latin typeface="+mn-lt"/>
          <a:ea typeface="+mn-ea"/>
          <a:cs typeface="+mn-cs"/>
        </a:defRPr>
      </a:lvl6pPr>
      <a:lvl7pPr marL="3450123" algn="l" defTabSz="1150041" rtl="0" eaLnBrk="1" latinLnBrk="0" hangingPunct="1">
        <a:defRPr sz="2300" kern="1200">
          <a:solidFill>
            <a:schemeClr val="tx1"/>
          </a:solidFill>
          <a:latin typeface="+mn-lt"/>
          <a:ea typeface="+mn-ea"/>
          <a:cs typeface="+mn-cs"/>
        </a:defRPr>
      </a:lvl7pPr>
      <a:lvl8pPr marL="4025143" algn="l" defTabSz="1150041" rtl="0" eaLnBrk="1" latinLnBrk="0" hangingPunct="1">
        <a:defRPr sz="2300" kern="1200">
          <a:solidFill>
            <a:schemeClr val="tx1"/>
          </a:solidFill>
          <a:latin typeface="+mn-lt"/>
          <a:ea typeface="+mn-ea"/>
          <a:cs typeface="+mn-cs"/>
        </a:defRPr>
      </a:lvl8pPr>
      <a:lvl9pPr marL="4600164" algn="l" defTabSz="1150041"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12.xml"/><Relationship Id="rId4" Type="http://schemas.openxmlformats.org/officeDocument/2006/relationships/image" Target="../media/image17.gif"/></Relationships>
</file>

<file path=ppt/slides/_rels/slide2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3" y="1"/>
            <a:ext cx="13069888" cy="7076039"/>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478473" y="3478482"/>
            <a:ext cx="7056438" cy="9949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9491926" y="3478483"/>
            <a:ext cx="7056438" cy="9948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8" y="1"/>
            <a:ext cx="13069888" cy="7152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8" y="6979594"/>
            <a:ext cx="13069888" cy="7684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48364" y="5773734"/>
            <a:ext cx="884209" cy="789181"/>
          </a:xfrm>
          <a:prstGeom prst="rect">
            <a:avLst/>
          </a:prstGeom>
          <a:noFill/>
          <a:ln w="38100">
            <a:solidFill>
              <a:srgbClr val="1CDEF8"/>
            </a:solidFill>
            <a:miter lim="800000"/>
            <a:headEnd/>
            <a:tailEnd/>
          </a:ln>
        </p:spPr>
      </p:pic>
      <p:sp>
        <p:nvSpPr>
          <p:cNvPr id="19" name="18 Rectángulo"/>
          <p:cNvSpPr/>
          <p:nvPr/>
        </p:nvSpPr>
        <p:spPr>
          <a:xfrm>
            <a:off x="2830604" y="4704312"/>
            <a:ext cx="384810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4131" y="1615608"/>
            <a:ext cx="10369152" cy="3844824"/>
          </a:xfrm>
          <a:prstGeom prst="rect">
            <a:avLst/>
          </a:prstGeom>
        </p:spPr>
        <p:txBody>
          <a:bodyPr wrap="none" lIns="81272" tIns="40636" rIns="81272" bIns="40636" fromWordArt="1">
            <a:prstTxWarp prst="textPlain">
              <a:avLst>
                <a:gd name="adj" fmla="val 50000"/>
              </a:avLst>
            </a:prstTxWarp>
          </a:bodyPr>
          <a:lstStyle/>
          <a:p>
            <a:pPr algn="ctr"/>
            <a:r>
              <a:rPr lang="es-ES" sz="28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a:t>
            </a:r>
            <a:r>
              <a:rPr lang="es-ES" sz="28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peligro </a:t>
            </a:r>
          </a:p>
          <a:p>
            <a:pPr algn="ctr"/>
            <a:r>
              <a:rPr lang="es-ES" sz="28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extinción</a:t>
            </a:r>
            <a:endParaRPr lang="es-ES" sz="28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315421" y="5707688"/>
            <a:ext cx="2871311" cy="961092"/>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668283" y="786831"/>
            <a:ext cx="1465823" cy="744846"/>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56587" y="194102"/>
            <a:ext cx="1116386" cy="1097667"/>
          </a:xfrm>
          <a:prstGeom prst="rect">
            <a:avLst/>
          </a:prstGeom>
          <a:noFill/>
          <a:ln w="9525">
            <a:noFill/>
            <a:miter lim="800000"/>
            <a:headEnd/>
            <a:tailEnd/>
          </a:ln>
        </p:spPr>
      </p:pic>
    </p:spTree>
  </p:cSld>
  <p:clrMapOvr>
    <a:masterClrMapping/>
  </p:clrMapOvr>
  <p:transition spd="slow" advTm="12000">
    <p:comb dir="vert"/>
    <p:sndAc>
      <p:stSnd>
        <p:snd r:embed="rId2" name="Orchideas-de-Vietnam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38600" y="2373079"/>
            <a:ext cx="8667612" cy="4093428"/>
          </a:xfrm>
          <a:prstGeom prst="rect">
            <a:avLst/>
          </a:prstGeom>
        </p:spPr>
        <p:txBody>
          <a:bodyPr wrap="square">
            <a:spAutoFit/>
          </a:bodyPr>
          <a:lstStyle/>
          <a:p>
            <a:r>
              <a:rPr lang="es-ES" sz="2000" b="1" dirty="0">
                <a:solidFill>
                  <a:srgbClr val="FFFF00"/>
                </a:solidFill>
              </a:rPr>
              <a:t>Hay paraísos que están cerrando, otros avisando, algunos restringiendo las visitas y otros amenazando con no volver a colgar el cartel de abierto. Y todo por nuestra grandísima culpa. Porque estamos destrozando todo lo que tocamos y pisamos con el turismo de masas. Lugares impresionantes como la isla de Komodo ha anunciado que cierra en enero de 2020. El campamento base del Everest deja subir a la cima por la parte china con cuentagotas y el Machu </a:t>
            </a:r>
            <a:r>
              <a:rPr lang="es-ES" sz="2000" b="1" dirty="0" err="1">
                <a:solidFill>
                  <a:srgbClr val="FFFF00"/>
                </a:solidFill>
              </a:rPr>
              <a:t>Pichu</a:t>
            </a:r>
            <a:r>
              <a:rPr lang="es-ES" sz="2000" b="1" dirty="0">
                <a:solidFill>
                  <a:srgbClr val="FFFF00"/>
                </a:solidFill>
              </a:rPr>
              <a:t> comienza a hacer caso a la Unesco para no superar el número óptimo de visitantes por día: no más de 800 en vez de los 2.500 actuales. Son patrimonio de la humanidad y como tales deberíamos cuidarlos y no verter basuras y residuos, ni llevarnos "recuerdos" de los lugares como </a:t>
            </a:r>
            <a:r>
              <a:rPr lang="es-ES" sz="2000" b="1" dirty="0" err="1">
                <a:solidFill>
                  <a:srgbClr val="FFFF00"/>
                </a:solidFill>
              </a:rPr>
              <a:t>souvenirs</a:t>
            </a:r>
            <a:r>
              <a:rPr lang="es-ES" sz="2000" b="1" dirty="0">
                <a:solidFill>
                  <a:srgbClr val="FFFF00"/>
                </a:solidFill>
              </a:rPr>
              <a:t>. Si no ponemos freno al deterioro, tenemos los días contados para disfrutarlos. Éstas son algunas de las joyas que nos ofrece nuestro planeta y que nos reclaman sensatez y buenas intenciones para minimizar los estragos.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91276" y="5171293"/>
            <a:ext cx="2059302" cy="1406299"/>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42000" contrast="100000"/>
          </a:blip>
          <a:srcRect/>
          <a:stretch>
            <a:fillRect/>
          </a:stretch>
        </p:blipFill>
        <p:spPr bwMode="auto">
          <a:xfrm>
            <a:off x="0" y="0"/>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504474479"/>
      </p:ext>
    </p:extLst>
  </p:cSld>
  <p:clrMapOvr>
    <a:masterClrMapping/>
  </p:clrMapOvr>
  <p:transition spd="slow" advTm="5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La isla de Komodo"/>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0"/>
            <a:ext cx="13069888" cy="7056438"/>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Triángulo rectángulo"/>
          <p:cNvSpPr/>
          <p:nvPr/>
        </p:nvSpPr>
        <p:spPr>
          <a:xfrm>
            <a:off x="6336981" y="0"/>
            <a:ext cx="6732911" cy="7056438"/>
          </a:xfrm>
          <a:prstGeom prst="rtTriangle">
            <a:avLst/>
          </a:prstGeom>
          <a:solidFill>
            <a:srgbClr val="0000F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p:nvPr/>
        </p:nvSpPr>
        <p:spPr>
          <a:xfrm flipH="1">
            <a:off x="-294792" y="0"/>
            <a:ext cx="6727620" cy="7056438"/>
          </a:xfrm>
          <a:prstGeom prst="rtTriangle">
            <a:avLst/>
          </a:prstGeom>
          <a:solidFill>
            <a:srgbClr val="0000FF">
              <a:alpha val="89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rectángulo"/>
          <p:cNvSpPr/>
          <p:nvPr/>
        </p:nvSpPr>
        <p:spPr>
          <a:xfrm flipH="1">
            <a:off x="534152" y="742138"/>
            <a:ext cx="5500726" cy="6072230"/>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p:nvPr/>
        </p:nvSpPr>
        <p:spPr>
          <a:xfrm>
            <a:off x="6637054" y="513991"/>
            <a:ext cx="5718077" cy="6322481"/>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Triángulo rectángulo"/>
          <p:cNvSpPr/>
          <p:nvPr/>
        </p:nvSpPr>
        <p:spPr>
          <a:xfrm flipH="1">
            <a:off x="962780" y="1170765"/>
            <a:ext cx="4901209" cy="5440427"/>
          </a:xfrm>
          <a:prstGeom prst="rtTriangle">
            <a:avLst/>
          </a:prstGeom>
          <a:solidFill>
            <a:schemeClr val="accent6">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Triángulo rectángulo"/>
          <p:cNvSpPr/>
          <p:nvPr/>
        </p:nvSpPr>
        <p:spPr>
          <a:xfrm>
            <a:off x="6930871" y="1140068"/>
            <a:ext cx="4901209" cy="5512299"/>
          </a:xfrm>
          <a:prstGeom prst="rtTriangle">
            <a:avLst/>
          </a:prstGeom>
          <a:solidFill>
            <a:schemeClr val="accent6">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Triángulo rectángulo"/>
          <p:cNvSpPr/>
          <p:nvPr/>
        </p:nvSpPr>
        <p:spPr>
          <a:xfrm flipH="1">
            <a:off x="1531631" y="1690062"/>
            <a:ext cx="4186447" cy="4704291"/>
          </a:xfrm>
          <a:prstGeom prst="rtTriangle">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Triángulo rectángulo"/>
          <p:cNvSpPr/>
          <p:nvPr/>
        </p:nvSpPr>
        <p:spPr>
          <a:xfrm>
            <a:off x="7035010" y="1670831"/>
            <a:ext cx="4186447" cy="4776162"/>
          </a:xfrm>
          <a:prstGeom prst="rtTriangle">
            <a:avLst/>
          </a:prstGeom>
          <a:solidFill>
            <a:srgbClr val="FF0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8" name="17 Rectángulo"/>
          <p:cNvSpPr/>
          <p:nvPr/>
        </p:nvSpPr>
        <p:spPr>
          <a:xfrm>
            <a:off x="319838" y="313509"/>
            <a:ext cx="1915396" cy="369332"/>
          </a:xfrm>
          <a:prstGeom prst="rect">
            <a:avLst/>
          </a:prstGeom>
        </p:spPr>
        <p:txBody>
          <a:bodyPr wrap="square">
            <a:spAutoFit/>
          </a:bodyPr>
          <a:lstStyle/>
          <a:p>
            <a:r>
              <a:rPr lang="es-ES" b="1" dirty="0" smtClean="0"/>
              <a:t>La isla de Komodo</a:t>
            </a:r>
            <a:endParaRPr lang="es-ES" b="1" dirty="0"/>
          </a:p>
        </p:txBody>
      </p:sp>
    </p:spTree>
  </p:cSld>
  <p:clrMapOvr>
    <a:masterClrMapping/>
  </p:clrMapOvr>
  <mc:AlternateContent xmlns:mc="http://schemas.openxmlformats.org/markup-compatibility/2006">
    <mc:Choice xmlns="" xmlns:p14="http://schemas.microsoft.com/office/powerpoint/2010/main" Requires="p14">
      <p:transition spd="slow" p14:dur="15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 calcmode="lin" valueType="num">
                                      <p:cBhvr>
                                        <p:cTn id="112" dur="3000" fill="hold"/>
                                        <p:tgtEl>
                                          <p:spTgt spid="17"/>
                                        </p:tgtEl>
                                        <p:attrNameLst>
                                          <p:attrName>ppt_w</p:attrName>
                                        </p:attrNameLst>
                                      </p:cBhvr>
                                      <p:tavLst>
                                        <p:tav tm="0">
                                          <p:val>
                                            <p:fltVal val="0"/>
                                          </p:val>
                                        </p:tav>
                                        <p:tav tm="100000">
                                          <p:val>
                                            <p:strVal val="#ppt_w"/>
                                          </p:val>
                                        </p:tav>
                                      </p:tavLst>
                                    </p:anim>
                                    <p:anim calcmode="lin" valueType="num">
                                      <p:cBhvr>
                                        <p:cTn id="113"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106052" y="3099591"/>
            <a:ext cx="6534150" cy="2862322"/>
          </a:xfrm>
          <a:prstGeom prst="rect">
            <a:avLst/>
          </a:prstGeom>
        </p:spPr>
        <p:txBody>
          <a:bodyPr>
            <a:spAutoFit/>
          </a:bodyPr>
          <a:lstStyle/>
          <a:p>
            <a:r>
              <a:rPr lang="es-ES" sz="2000" b="1" dirty="0">
                <a:solidFill>
                  <a:srgbClr val="FFFF00"/>
                </a:solidFill>
              </a:rPr>
              <a:t>La isla de Komodo</a:t>
            </a:r>
          </a:p>
          <a:p>
            <a:r>
              <a:rPr lang="es-ES" sz="2000" b="1" dirty="0">
                <a:solidFill>
                  <a:srgbClr val="FFFF00"/>
                </a:solidFill>
              </a:rPr>
              <a:t>Declarada Patrimonio de la Humanidad desde 1991 y con unos 1.700 dragones de Komodo se cierra al público a partir de enero de 2020 y probablemente permanecerá cerrada todo el año. El motivo es el robo y contrabando de estos lagartos, los más grandes del mundo. El gobierno indonesio quiere protegerlos de su extinción y ayudar a su repoblación. Actualmente hay unos 6.000 pero solo 500 son hembras reproductoras.</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5" name="Picture 3" descr="illusion-013"/>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0" y="-19601"/>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2339026184"/>
      </p:ext>
    </p:extLst>
  </p:cSld>
  <p:clrMapOvr>
    <a:masterClrMapping/>
  </p:clrMapOvr>
  <p:transition spd="slow" advTm="2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Playa Maya Bay"/>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144189"/>
            <a:ext cx="13069888" cy="735998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Triángulo rectángulo"/>
          <p:cNvSpPr/>
          <p:nvPr/>
        </p:nvSpPr>
        <p:spPr>
          <a:xfrm>
            <a:off x="6336981" y="0"/>
            <a:ext cx="6732911" cy="7056438"/>
          </a:xfrm>
          <a:prstGeom prst="rtTriangle">
            <a:avLst/>
          </a:prstGeom>
          <a:solidFill>
            <a:srgbClr val="0000F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p:nvPr/>
        </p:nvSpPr>
        <p:spPr>
          <a:xfrm flipH="1">
            <a:off x="-294792" y="0"/>
            <a:ext cx="6727620" cy="7056438"/>
          </a:xfrm>
          <a:prstGeom prst="rtTriangle">
            <a:avLst/>
          </a:prstGeom>
          <a:solidFill>
            <a:srgbClr val="0000F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rectángulo"/>
          <p:cNvSpPr/>
          <p:nvPr/>
        </p:nvSpPr>
        <p:spPr>
          <a:xfrm flipH="1">
            <a:off x="510544" y="513991"/>
            <a:ext cx="5615966" cy="6322481"/>
          </a:xfrm>
          <a:prstGeom prst="rtTriangle">
            <a:avLst/>
          </a:prstGeom>
          <a:solidFill>
            <a:srgbClr val="00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p:nvPr/>
        </p:nvSpPr>
        <p:spPr>
          <a:xfrm>
            <a:off x="6637054" y="513991"/>
            <a:ext cx="5718077" cy="6322481"/>
          </a:xfrm>
          <a:prstGeom prst="rtTriangle">
            <a:avLst/>
          </a:prstGeom>
          <a:solidFill>
            <a:srgbClr val="00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Triángulo rectángulo"/>
          <p:cNvSpPr/>
          <p:nvPr/>
        </p:nvSpPr>
        <p:spPr>
          <a:xfrm flipH="1">
            <a:off x="1021086" y="1176074"/>
            <a:ext cx="4901209" cy="5440427"/>
          </a:xfrm>
          <a:prstGeom prst="rtTriangle">
            <a:avLst/>
          </a:prstGeom>
          <a:solidFill>
            <a:schemeClr val="accent6">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Triángulo rectángulo"/>
          <p:cNvSpPr/>
          <p:nvPr/>
        </p:nvSpPr>
        <p:spPr>
          <a:xfrm>
            <a:off x="6930871" y="1140068"/>
            <a:ext cx="4901209" cy="5512299"/>
          </a:xfrm>
          <a:prstGeom prst="rtTriangle">
            <a:avLst/>
          </a:prstGeom>
          <a:solidFill>
            <a:schemeClr val="accent6">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Triángulo rectángulo"/>
          <p:cNvSpPr/>
          <p:nvPr/>
        </p:nvSpPr>
        <p:spPr>
          <a:xfrm flipH="1">
            <a:off x="1531631" y="1690062"/>
            <a:ext cx="4186447" cy="4704291"/>
          </a:xfrm>
          <a:prstGeom prst="rtTriangle">
            <a:avLst/>
          </a:prstGeom>
          <a:solidFill>
            <a:srgbClr val="FF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Triángulo rectángulo"/>
          <p:cNvSpPr/>
          <p:nvPr/>
        </p:nvSpPr>
        <p:spPr>
          <a:xfrm>
            <a:off x="7045489" y="1618191"/>
            <a:ext cx="4186447" cy="4776162"/>
          </a:xfrm>
          <a:prstGeom prst="rtTriangle">
            <a:avLst/>
          </a:prstGeom>
          <a:solidFill>
            <a:srgbClr val="FF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7" name="16 Rectángulo"/>
          <p:cNvSpPr/>
          <p:nvPr/>
        </p:nvSpPr>
        <p:spPr>
          <a:xfrm>
            <a:off x="677028" y="384947"/>
            <a:ext cx="1678473" cy="369332"/>
          </a:xfrm>
          <a:prstGeom prst="rect">
            <a:avLst/>
          </a:prstGeom>
        </p:spPr>
        <p:txBody>
          <a:bodyPr wrap="none">
            <a:spAutoFit/>
          </a:bodyPr>
          <a:lstStyle/>
          <a:p>
            <a:r>
              <a:rPr lang="es-ES" b="1" dirty="0" smtClean="0">
                <a:solidFill>
                  <a:srgbClr val="FFFF00"/>
                </a:solidFill>
              </a:rPr>
              <a:t>Playa Maya </a:t>
            </a:r>
            <a:r>
              <a:rPr lang="es-ES" b="1" dirty="0" err="1" smtClean="0">
                <a:solidFill>
                  <a:srgbClr val="FFFF00"/>
                </a:solidFill>
              </a:rPr>
              <a:t>Bay</a:t>
            </a:r>
            <a:endParaRPr lang="es-ES" b="1" dirty="0" smtClean="0">
              <a:solidFill>
                <a:srgbClr val="FFFF00"/>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15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p:cTn id="112" dur="3000" fill="hold"/>
                                        <p:tgtEl>
                                          <p:spTgt spid="18"/>
                                        </p:tgtEl>
                                        <p:attrNameLst>
                                          <p:attrName>ppt_w</p:attrName>
                                        </p:attrNameLst>
                                      </p:cBhvr>
                                      <p:tavLst>
                                        <p:tav tm="0">
                                          <p:val>
                                            <p:fltVal val="0"/>
                                          </p:val>
                                        </p:tav>
                                        <p:tav tm="100000">
                                          <p:val>
                                            <p:strVal val="#ppt_w"/>
                                          </p:val>
                                        </p:tav>
                                      </p:tavLst>
                                    </p:anim>
                                    <p:anim calcmode="lin" valueType="num">
                                      <p:cBhvr>
                                        <p:cTn id="113" dur="3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2096264"/>
            <a:ext cx="8697157" cy="3785652"/>
          </a:xfrm>
          <a:prstGeom prst="rect">
            <a:avLst/>
          </a:prstGeom>
        </p:spPr>
        <p:txBody>
          <a:bodyPr wrap="square">
            <a:spAutoFit/>
          </a:bodyPr>
          <a:lstStyle/>
          <a:p>
            <a:r>
              <a:rPr lang="es-ES" sz="2400" b="1" dirty="0" smtClean="0">
                <a:solidFill>
                  <a:srgbClr val="FFFF00"/>
                </a:solidFill>
              </a:rPr>
              <a:t>Playa Maya </a:t>
            </a:r>
            <a:r>
              <a:rPr lang="es-ES" sz="2400" b="1" dirty="0" err="1" smtClean="0">
                <a:solidFill>
                  <a:srgbClr val="FFFF00"/>
                </a:solidFill>
              </a:rPr>
              <a:t>Bay</a:t>
            </a:r>
            <a:endParaRPr lang="es-ES" sz="2400" b="1" dirty="0" smtClean="0">
              <a:solidFill>
                <a:srgbClr val="FFFF00"/>
              </a:solidFill>
            </a:endParaRPr>
          </a:p>
          <a:p>
            <a:r>
              <a:rPr lang="es-ES" sz="2400" b="1" dirty="0" smtClean="0">
                <a:solidFill>
                  <a:srgbClr val="FFFF00"/>
                </a:solidFill>
              </a:rPr>
              <a:t>Esta cala tailandesa popularizada por Leonardo Di </a:t>
            </a:r>
            <a:r>
              <a:rPr lang="es-ES" sz="2400" b="1" dirty="0" err="1" smtClean="0">
                <a:solidFill>
                  <a:srgbClr val="FFFF00"/>
                </a:solidFill>
              </a:rPr>
              <a:t>Caprio</a:t>
            </a:r>
            <a:r>
              <a:rPr lang="es-ES" sz="2400" b="1" dirty="0" smtClean="0">
                <a:solidFill>
                  <a:srgbClr val="FFFF00"/>
                </a:solidFill>
              </a:rPr>
              <a:t> en su película La Playa, se cerró el 1 de junio de 2018 a causa del daño que provocaban sobre los arrecifes de corales y la fauna marina los cientos de botes que llegaban a diario cargados de turistas, además de la contaminación por combustible. Ahora, los turistas que viajan a </a:t>
            </a:r>
            <a:r>
              <a:rPr lang="es-ES" sz="2400" b="1" dirty="0" err="1" smtClean="0">
                <a:solidFill>
                  <a:srgbClr val="FFFF00"/>
                </a:solidFill>
              </a:rPr>
              <a:t>Krabi</a:t>
            </a:r>
            <a:r>
              <a:rPr lang="es-ES" sz="2400" b="1" dirty="0" smtClean="0">
                <a:solidFill>
                  <a:srgbClr val="FFFF00"/>
                </a:solidFill>
              </a:rPr>
              <a:t> o Phi </a:t>
            </a:r>
            <a:r>
              <a:rPr lang="es-ES" sz="2400" b="1" dirty="0" err="1" smtClean="0">
                <a:solidFill>
                  <a:srgbClr val="FFFF00"/>
                </a:solidFill>
              </a:rPr>
              <a:t>Phi</a:t>
            </a:r>
            <a:r>
              <a:rPr lang="es-ES" sz="2400" b="1" dirty="0" smtClean="0">
                <a:solidFill>
                  <a:srgbClr val="FFFF00"/>
                </a:solidFill>
              </a:rPr>
              <a:t> pueden ir Maya </a:t>
            </a:r>
            <a:r>
              <a:rPr lang="es-ES" sz="2400" b="1" dirty="0" err="1" smtClean="0">
                <a:solidFill>
                  <a:srgbClr val="FFFF00"/>
                </a:solidFill>
              </a:rPr>
              <a:t>Bay</a:t>
            </a:r>
            <a:r>
              <a:rPr lang="es-ES" sz="2400" b="1" dirty="0" smtClean="0">
                <a:solidFill>
                  <a:srgbClr val="FFFF00"/>
                </a:solidFill>
              </a:rPr>
              <a:t> pero solo a 300 metros de la orilla para verla de lejos y hacerse </a:t>
            </a:r>
            <a:r>
              <a:rPr lang="es-ES" sz="2400" b="1" dirty="0" err="1" smtClean="0">
                <a:solidFill>
                  <a:srgbClr val="FFFF00"/>
                </a:solidFill>
              </a:rPr>
              <a:t>selfies</a:t>
            </a:r>
            <a:r>
              <a:rPr lang="es-ES" sz="2400" b="1" dirty="0" smtClean="0">
                <a:solidFill>
                  <a:srgbClr val="FFFF00"/>
                </a:solidFill>
              </a:rPr>
              <a:t>. Las autoridades van a volver a abrirla pero cuando sepan exactamente el número de personas que podrán visitarla a diario de manera sostenible.</a:t>
            </a:r>
            <a:endParaRPr lang="es-ES" sz="2400" b="1" dirty="0">
              <a:solidFill>
                <a:srgbClr val="FFFF00"/>
              </a:solidFill>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0"/>
            <a:ext cx="13069888" cy="7076039"/>
          </a:xfrm>
          <a:prstGeom prst="rect">
            <a:avLst/>
          </a:prstGeom>
          <a:noFill/>
          <a:ln w="9525">
            <a:noFill/>
            <a:miter lim="800000"/>
            <a:headEnd/>
            <a:tailEnd/>
          </a:ln>
        </p:spPr>
      </p:pic>
    </p:spTree>
  </p:cSld>
  <p:clrMapOvr>
    <a:masterClrMapping/>
  </p:clrMapOvr>
  <p:transition spd="slow" advTm="2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Playa de arena rosa en Budeli"/>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94" y="0"/>
            <a:ext cx="13320760" cy="738948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Triángulo rectángulo"/>
          <p:cNvSpPr/>
          <p:nvPr/>
        </p:nvSpPr>
        <p:spPr>
          <a:xfrm>
            <a:off x="6336981" y="0"/>
            <a:ext cx="6732911" cy="7056438"/>
          </a:xfrm>
          <a:prstGeom prst="rtTriangle">
            <a:avLst/>
          </a:prstGeom>
          <a:solidFill>
            <a:srgbClr val="0000F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p:nvPr/>
        </p:nvSpPr>
        <p:spPr>
          <a:xfrm flipH="1">
            <a:off x="-294792" y="0"/>
            <a:ext cx="6727620" cy="7056438"/>
          </a:xfrm>
          <a:prstGeom prst="rtTriangle">
            <a:avLst/>
          </a:prstGeom>
          <a:solidFill>
            <a:srgbClr val="0000F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rectángulo"/>
          <p:cNvSpPr/>
          <p:nvPr/>
        </p:nvSpPr>
        <p:spPr>
          <a:xfrm flipH="1">
            <a:off x="510544" y="513991"/>
            <a:ext cx="5615966" cy="6322481"/>
          </a:xfrm>
          <a:prstGeom prst="rtTriangle">
            <a:avLst/>
          </a:prstGeom>
          <a:solidFill>
            <a:srgbClr val="00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p:nvPr/>
        </p:nvSpPr>
        <p:spPr>
          <a:xfrm>
            <a:off x="6637054" y="513991"/>
            <a:ext cx="5718077" cy="6322481"/>
          </a:xfrm>
          <a:prstGeom prst="rtTriangle">
            <a:avLst/>
          </a:prstGeom>
          <a:solidFill>
            <a:srgbClr val="00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Triángulo rectángulo"/>
          <p:cNvSpPr/>
          <p:nvPr/>
        </p:nvSpPr>
        <p:spPr>
          <a:xfrm flipH="1">
            <a:off x="1021086" y="1176074"/>
            <a:ext cx="4901209" cy="5440427"/>
          </a:xfrm>
          <a:prstGeom prst="rtTriangle">
            <a:avLst/>
          </a:prstGeom>
          <a:solidFill>
            <a:schemeClr val="accent6">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Triángulo rectángulo"/>
          <p:cNvSpPr/>
          <p:nvPr/>
        </p:nvSpPr>
        <p:spPr>
          <a:xfrm>
            <a:off x="6930871" y="1140068"/>
            <a:ext cx="4901209" cy="5512299"/>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Triángulo rectángulo"/>
          <p:cNvSpPr/>
          <p:nvPr/>
        </p:nvSpPr>
        <p:spPr>
          <a:xfrm flipH="1">
            <a:off x="1531631" y="1690062"/>
            <a:ext cx="4186447" cy="4704291"/>
          </a:xfrm>
          <a:prstGeom prst="rtTriangle">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Triángulo rectángulo"/>
          <p:cNvSpPr/>
          <p:nvPr/>
        </p:nvSpPr>
        <p:spPr>
          <a:xfrm>
            <a:off x="7045489" y="1618191"/>
            <a:ext cx="4186447" cy="4776162"/>
          </a:xfrm>
          <a:prstGeom prst="rtTriangle">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8" name="17 Rectángulo"/>
          <p:cNvSpPr/>
          <p:nvPr/>
        </p:nvSpPr>
        <p:spPr>
          <a:xfrm>
            <a:off x="462714" y="384947"/>
            <a:ext cx="1678473" cy="369332"/>
          </a:xfrm>
          <a:prstGeom prst="rect">
            <a:avLst/>
          </a:prstGeom>
        </p:spPr>
        <p:txBody>
          <a:bodyPr wrap="none">
            <a:spAutoFit/>
          </a:bodyPr>
          <a:lstStyle/>
          <a:p>
            <a:r>
              <a:rPr lang="es-ES" b="1" dirty="0" smtClean="0"/>
              <a:t>Playa Maya </a:t>
            </a:r>
            <a:r>
              <a:rPr lang="es-ES" b="1" dirty="0" err="1" smtClean="0"/>
              <a:t>Bay</a:t>
            </a:r>
            <a:endParaRPr lang="es-ES" b="1" dirty="0" smtClean="0"/>
          </a:p>
        </p:txBody>
      </p:sp>
    </p:spTree>
  </p:cSld>
  <p:clrMapOvr>
    <a:masterClrMapping/>
  </p:clrMapOvr>
  <mc:AlternateContent xmlns:mc="http://schemas.openxmlformats.org/markup-compatibility/2006">
    <mc:Choice xmlns="" xmlns:p14="http://schemas.microsoft.com/office/powerpoint/2010/main" Requires="p14">
      <p:transition spd="slow" p14:dur="15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 calcmode="lin" valueType="num">
                                      <p:cBhvr>
                                        <p:cTn id="112" dur="3000" fill="hold"/>
                                        <p:tgtEl>
                                          <p:spTgt spid="17"/>
                                        </p:tgtEl>
                                        <p:attrNameLst>
                                          <p:attrName>ppt_w</p:attrName>
                                        </p:attrNameLst>
                                      </p:cBhvr>
                                      <p:tavLst>
                                        <p:tav tm="0">
                                          <p:val>
                                            <p:fltVal val="0"/>
                                          </p:val>
                                        </p:tav>
                                        <p:tav tm="100000">
                                          <p:val>
                                            <p:strVal val="#ppt_w"/>
                                          </p:val>
                                        </p:tav>
                                      </p:tavLst>
                                    </p:anim>
                                    <p:anim calcmode="lin" valueType="num">
                                      <p:cBhvr>
                                        <p:cTn id="113"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20234" y="3742533"/>
            <a:ext cx="8268529" cy="2308324"/>
          </a:xfrm>
          <a:prstGeom prst="rect">
            <a:avLst/>
          </a:prstGeom>
        </p:spPr>
        <p:txBody>
          <a:bodyPr wrap="square">
            <a:spAutoFit/>
          </a:bodyPr>
          <a:lstStyle/>
          <a:p>
            <a:r>
              <a:rPr lang="es-ES" sz="2400" b="1" dirty="0">
                <a:solidFill>
                  <a:srgbClr val="FFFF00"/>
                </a:solidFill>
              </a:rPr>
              <a:t>Playa de arena rosa en </a:t>
            </a:r>
            <a:r>
              <a:rPr lang="es-ES" sz="2400" b="1" dirty="0" err="1">
                <a:solidFill>
                  <a:srgbClr val="FFFF00"/>
                </a:solidFill>
              </a:rPr>
              <a:t>Budeli</a:t>
            </a:r>
            <a:endParaRPr lang="es-ES" sz="2400" b="1" dirty="0">
              <a:solidFill>
                <a:srgbClr val="FFFF00"/>
              </a:solidFill>
            </a:endParaRPr>
          </a:p>
          <a:p>
            <a:r>
              <a:rPr lang="es-ES" sz="2400" b="1" dirty="0">
                <a:solidFill>
                  <a:srgbClr val="FFFF00"/>
                </a:solidFill>
              </a:rPr>
              <a:t>Esta playa de la isla de </a:t>
            </a:r>
            <a:r>
              <a:rPr lang="es-ES" sz="2400" b="1" dirty="0" err="1">
                <a:solidFill>
                  <a:srgbClr val="FFFF00"/>
                </a:solidFill>
              </a:rPr>
              <a:t>Budelli</a:t>
            </a:r>
            <a:r>
              <a:rPr lang="es-ES" sz="2400" b="1" dirty="0">
                <a:solidFill>
                  <a:srgbClr val="FFFF00"/>
                </a:solidFill>
              </a:rPr>
              <a:t>, entre Córcega y Cerdeña, se ha cerrado al público para preservarla de los miles de turistas que iban llevándose su peculiar arena rosa de recuerdo. El gobierno italiano permite visitarla pero a una distancia de 70 metros y por detrás de un recinto de boyas amarillas.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577529972"/>
      </p:ext>
    </p:extLst>
  </p:cSld>
  <p:clrMapOvr>
    <a:masterClrMapping/>
  </p:clrMapOvr>
  <p:transition spd="slow" advTm="2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Isla de Boracay"/>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3069888" cy="7056438"/>
          </a:xfrm>
          <a:prstGeom prst="rect">
            <a:avLst/>
          </a:prstGeom>
          <a:noFill/>
          <a:extLst>
            <a:ext uri="{909E8E84-426E-40DD-AFC4-6F175D3DCCD1}">
              <a14:hiddenFill xmlns="" xmlns:a14="http://schemas.microsoft.com/office/drawing/2010/main">
                <a:solidFill>
                  <a:srgbClr val="FFFFFF"/>
                </a:solidFill>
              </a14:hiddenFill>
            </a:ext>
          </a:extLst>
        </p:spPr>
      </p:pic>
      <p:sp>
        <p:nvSpPr>
          <p:cNvPr id="8" name="7 Rectángulo"/>
          <p:cNvSpPr/>
          <p:nvPr/>
        </p:nvSpPr>
        <p:spPr>
          <a:xfrm>
            <a:off x="3675906"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901209" y="0"/>
            <a:ext cx="1123196" cy="705643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6126512"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7351814" y="0"/>
            <a:ext cx="1123196" cy="705643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8577115"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9802417" y="0"/>
            <a:ext cx="1123196" cy="705643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11027718" y="0"/>
            <a:ext cx="1050199"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4703682" y="7056440"/>
            <a:ext cx="102110" cy="47041"/>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2150912" y="0"/>
            <a:ext cx="918976" cy="705643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a:off x="248400" y="313509"/>
            <a:ext cx="2992935" cy="369332"/>
          </a:xfrm>
          <a:prstGeom prst="rect">
            <a:avLst/>
          </a:prstGeom>
        </p:spPr>
        <p:txBody>
          <a:bodyPr wrap="none">
            <a:spAutoFit/>
          </a:bodyPr>
          <a:lstStyle/>
          <a:p>
            <a:r>
              <a:rPr lang="es-ES" b="1" dirty="0" smtClean="0"/>
              <a:t>Playa de arena rosa en </a:t>
            </a:r>
            <a:r>
              <a:rPr lang="es-ES" b="1" dirty="0" err="1" smtClean="0"/>
              <a:t>Budeli</a:t>
            </a:r>
            <a:endParaRPr lang="es-ES" b="1" dirty="0"/>
          </a:p>
        </p:txBody>
      </p:sp>
      <p:sp>
        <p:nvSpPr>
          <p:cNvPr id="6" name="5 Rectángulo"/>
          <p:cNvSpPr/>
          <p:nvPr/>
        </p:nvSpPr>
        <p:spPr>
          <a:xfrm>
            <a:off x="1225303"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450605" y="0"/>
            <a:ext cx="1123196" cy="705643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Rectángulo"/>
          <p:cNvSpPr/>
          <p:nvPr/>
        </p:nvSpPr>
        <p:spPr>
          <a:xfrm>
            <a:off x="0" y="0"/>
            <a:ext cx="1123196" cy="705643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17" presetClass="entr" presetSubtype="10" fill="hold"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0" fill="hold"/>
                                        <p:tgtEl>
                                          <p:spTgt spid="18"/>
                                        </p:tgtEl>
                                        <p:attrNameLst>
                                          <p:attrName>ppt_w</p:attrName>
                                        </p:attrNameLst>
                                      </p:cBhvr>
                                      <p:tavLst>
                                        <p:tav tm="0">
                                          <p:val>
                                            <p:fltVal val="0"/>
                                          </p:val>
                                        </p:tav>
                                        <p:tav tm="100000">
                                          <p:val>
                                            <p:strVal val="#ppt_w"/>
                                          </p:val>
                                        </p:tav>
                                      </p:tavLst>
                                    </p:anim>
                                    <p:anim calcmode="lin" valueType="num">
                                      <p:cBhvr>
                                        <p:cTn id="49" dur="5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1819265"/>
            <a:ext cx="8840033" cy="4524315"/>
          </a:xfrm>
          <a:prstGeom prst="rect">
            <a:avLst/>
          </a:prstGeom>
        </p:spPr>
        <p:txBody>
          <a:bodyPr wrap="square">
            <a:spAutoFit/>
          </a:bodyPr>
          <a:lstStyle/>
          <a:p>
            <a:r>
              <a:rPr lang="es-ES" sz="2400" b="1" dirty="0">
                <a:solidFill>
                  <a:srgbClr val="FFFF00"/>
                </a:solidFill>
              </a:rPr>
              <a:t>Isla de </a:t>
            </a:r>
            <a:r>
              <a:rPr lang="es-ES" sz="2400" b="1" dirty="0" err="1">
                <a:solidFill>
                  <a:srgbClr val="FFFF00"/>
                </a:solidFill>
              </a:rPr>
              <a:t>Boracay</a:t>
            </a:r>
            <a:endParaRPr lang="es-ES" sz="2400" b="1" dirty="0">
              <a:solidFill>
                <a:srgbClr val="FFFF00"/>
              </a:solidFill>
            </a:endParaRPr>
          </a:p>
          <a:p>
            <a:r>
              <a:rPr lang="es-ES" sz="2400" b="1" dirty="0">
                <a:solidFill>
                  <a:srgbClr val="FFFF00"/>
                </a:solidFill>
              </a:rPr>
              <a:t>Un paraíso tropical ubicado a unos 300 kilómetros al sur de Manila, en el extremo norte del centro de la isla de Panay, y uno de los destinos turísticos más populares del mundo. El presidente de Filipinas, Rodrigo </a:t>
            </a:r>
            <a:r>
              <a:rPr lang="es-ES" sz="2400" b="1" dirty="0" err="1">
                <a:solidFill>
                  <a:srgbClr val="FFFF00"/>
                </a:solidFill>
              </a:rPr>
              <a:t>Duterte</a:t>
            </a:r>
            <a:r>
              <a:rPr lang="es-ES" sz="2400" b="1" dirty="0">
                <a:solidFill>
                  <a:srgbClr val="FFFF00"/>
                </a:solidFill>
              </a:rPr>
              <a:t>, ordenó el cierre de la isla en abril de 2018 por considerarla un auténtico vertedero de desperdicios, muchos de ellos provenientes de los hoteles, restaurantes y barcos que atracaban allí. 6 meses más tarde, y después de una exhaustiva limpieza, se reabrió con muchas restricciones para los turistas. Conviene ir pronto por si se vuelve a cerrar. Tirar basura, fumar, beber y comer están prohibidos en White Beach. Se castiga con importantes multas e incluso prisión.</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4" cstate="print">
            <a:duotone>
              <a:prstClr val="black"/>
              <a:schemeClr val="accent2">
                <a:tint val="45000"/>
                <a:satMod val="400000"/>
              </a:schemeClr>
            </a:duotone>
            <a:lum bright="-15000" contrast="66000"/>
          </a:blip>
          <a:srcRect/>
          <a:stretch>
            <a:fillRect/>
          </a:stretch>
        </p:blipFill>
        <p:spPr bwMode="auto">
          <a:xfrm>
            <a:off x="0" y="-19601"/>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3494612607"/>
      </p:ext>
    </p:extLst>
  </p:cSld>
  <p:clrMapOvr>
    <a:masterClrMapping/>
  </p:clrMapOvr>
  <p:transition spd="slow" advTm="40000">
    <p:comb dir="vert"/>
    <p:sndAc>
      <p:stSnd>
        <p:snd r:embed="rId2" name="Luna llena Jesse Coo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añón Fjadrargljufur en Islandi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705674"/>
            <a:ext cx="14582775" cy="776211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Marco"/>
          <p:cNvSpPr/>
          <p:nvPr/>
        </p:nvSpPr>
        <p:spPr>
          <a:xfrm>
            <a:off x="0" y="0"/>
            <a:ext cx="13069888" cy="1102569"/>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3" y="1176075"/>
            <a:ext cx="13069888" cy="1102569"/>
          </a:xfrm>
          <a:prstGeom prst="frame">
            <a:avLst>
              <a:gd name="adj1" fmla="val 36030"/>
            </a:avLst>
          </a:prstGeom>
          <a:solidFill>
            <a:srgbClr val="FFFF0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3" y="2352148"/>
            <a:ext cx="13069888" cy="1102569"/>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3" y="3601725"/>
            <a:ext cx="13069888" cy="1102567"/>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3" y="4777800"/>
            <a:ext cx="13069888" cy="1102567"/>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3" y="5953872"/>
            <a:ext cx="13069888" cy="1102567"/>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3" name="12 Rectángulo"/>
          <p:cNvSpPr/>
          <p:nvPr/>
        </p:nvSpPr>
        <p:spPr>
          <a:xfrm>
            <a:off x="462714" y="313509"/>
            <a:ext cx="1608774" cy="369332"/>
          </a:xfrm>
          <a:prstGeom prst="rect">
            <a:avLst/>
          </a:prstGeom>
        </p:spPr>
        <p:txBody>
          <a:bodyPr wrap="none">
            <a:spAutoFit/>
          </a:bodyPr>
          <a:lstStyle/>
          <a:p>
            <a:r>
              <a:rPr lang="es-ES" b="1" dirty="0" smtClean="0"/>
              <a:t>Isla de </a:t>
            </a:r>
            <a:r>
              <a:rPr lang="es-ES" b="1" dirty="0" err="1" smtClean="0"/>
              <a:t>Boracay</a:t>
            </a:r>
            <a:endParaRPr lang="es-ES" b="1" dirty="0"/>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5"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ppt_w</p:attrName>
                                        </p:attrNameLst>
                                      </p:cBhvr>
                                      <p:tavLst>
                                        <p:tav tm="0">
                                          <p:val>
                                            <p:strVal val="#ppt_w*0.70"/>
                                          </p:val>
                                        </p:tav>
                                        <p:tav tm="100000">
                                          <p:val>
                                            <p:strVal val="#ppt_w"/>
                                          </p:val>
                                        </p:tav>
                                      </p:tavLst>
                                    </p:anim>
                                    <p:anim calcmode="lin" valueType="num">
                                      <p:cBhvr>
                                        <p:cTn id="26" dur="3000" fill="hold"/>
                                        <p:tgtEl>
                                          <p:spTgt spid="12"/>
                                        </p:tgtEl>
                                        <p:attrNameLst>
                                          <p:attrName>ppt_h</p:attrName>
                                        </p:attrNameLst>
                                      </p:cBhvr>
                                      <p:tavLst>
                                        <p:tav tm="0">
                                          <p:val>
                                            <p:strVal val="#ppt_h"/>
                                          </p:val>
                                        </p:tav>
                                        <p:tav tm="100000">
                                          <p:val>
                                            <p:strVal val="#ppt_h"/>
                                          </p:val>
                                        </p:tav>
                                      </p:tavLst>
                                    </p:anim>
                                    <p:animEffect transition="in" filter="fade">
                                      <p:cBhvr>
                                        <p:cTn id="2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2373263"/>
            <a:ext cx="8625719" cy="3046988"/>
          </a:xfrm>
          <a:prstGeom prst="rect">
            <a:avLst/>
          </a:prstGeom>
        </p:spPr>
        <p:txBody>
          <a:bodyPr wrap="square">
            <a:spAutoFit/>
          </a:bodyPr>
          <a:lstStyle/>
          <a:p>
            <a:r>
              <a:rPr lang="es-ES" sz="2400" b="1" dirty="0">
                <a:solidFill>
                  <a:srgbClr val="FFFF00"/>
                </a:solidFill>
              </a:rPr>
              <a:t>Cañón </a:t>
            </a:r>
            <a:r>
              <a:rPr lang="es-ES" sz="2400" b="1" dirty="0" err="1">
                <a:solidFill>
                  <a:srgbClr val="FFFF00"/>
                </a:solidFill>
              </a:rPr>
              <a:t>Fjadrargljufur</a:t>
            </a:r>
            <a:r>
              <a:rPr lang="es-ES" sz="2400" b="1" dirty="0">
                <a:solidFill>
                  <a:srgbClr val="FFFF00"/>
                </a:solidFill>
              </a:rPr>
              <a:t> en Islandia</a:t>
            </a:r>
          </a:p>
          <a:p>
            <a:r>
              <a:rPr lang="es-ES" sz="2400" b="1" dirty="0">
                <a:solidFill>
                  <a:srgbClr val="FFFF00"/>
                </a:solidFill>
              </a:rPr>
              <a:t>Este popular emplazamiento se cierra cinco semanas al año a los turistas debido a los daños causados por el clima húmedo, el tráfico peatonal cada vez más numeroso y la invasión de fans de Justin </a:t>
            </a:r>
            <a:r>
              <a:rPr lang="es-ES" sz="2400" b="1" dirty="0" err="1">
                <a:solidFill>
                  <a:srgbClr val="FFFF00"/>
                </a:solidFill>
              </a:rPr>
              <a:t>Bieber</a:t>
            </a:r>
            <a:r>
              <a:rPr lang="es-ES" sz="2400" b="1" dirty="0">
                <a:solidFill>
                  <a:srgbClr val="FFFF00"/>
                </a:solidFill>
              </a:rPr>
              <a:t> después de que el cantante apareciera en él en su videoclip "</a:t>
            </a:r>
            <a:r>
              <a:rPr lang="es-ES" sz="2400" b="1" dirty="0" err="1">
                <a:solidFill>
                  <a:srgbClr val="FFFF00"/>
                </a:solidFill>
              </a:rPr>
              <a:t>I'll</a:t>
            </a:r>
            <a:r>
              <a:rPr lang="es-ES" sz="2400" b="1" dirty="0">
                <a:solidFill>
                  <a:srgbClr val="FFFF00"/>
                </a:solidFill>
              </a:rPr>
              <a:t> Show </a:t>
            </a:r>
            <a:r>
              <a:rPr lang="es-ES" sz="2400" b="1" dirty="0" err="1">
                <a:solidFill>
                  <a:srgbClr val="FFFF00"/>
                </a:solidFill>
              </a:rPr>
              <a:t>You</a:t>
            </a:r>
            <a:r>
              <a:rPr lang="es-ES" sz="2400" b="1" dirty="0">
                <a:solidFill>
                  <a:srgbClr val="FFFF00"/>
                </a:solidFill>
              </a:rPr>
              <a:t>" con casi 444 millones de reproducciones. O este paraje de increíble belleza se cuida o acabarán cerrándolo más tiempo.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19601"/>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4207258751"/>
      </p:ext>
    </p:extLst>
  </p:cSld>
  <p:clrMapOvr>
    <a:masterClrMapping/>
  </p:clrMapOvr>
  <p:transition spd="slow" advTm="2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Veneci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222024"/>
            <a:ext cx="13069888" cy="727846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3 Elipse"/>
          <p:cNvSpPr/>
          <p:nvPr/>
        </p:nvSpPr>
        <p:spPr>
          <a:xfrm>
            <a:off x="6739163" y="294019"/>
            <a:ext cx="2756930" cy="2058128"/>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5" name="4 Elipse"/>
          <p:cNvSpPr/>
          <p:nvPr/>
        </p:nvSpPr>
        <p:spPr>
          <a:xfrm>
            <a:off x="565001" y="2417483"/>
            <a:ext cx="2756929" cy="2058128"/>
          </a:xfrm>
          <a:prstGeom prst="ellipse">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6" name="5 Elipse"/>
          <p:cNvSpPr/>
          <p:nvPr/>
        </p:nvSpPr>
        <p:spPr>
          <a:xfrm>
            <a:off x="612652" y="4704292"/>
            <a:ext cx="2756930"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7" name="6 Elipse"/>
          <p:cNvSpPr/>
          <p:nvPr/>
        </p:nvSpPr>
        <p:spPr>
          <a:xfrm>
            <a:off x="9598201" y="294019"/>
            <a:ext cx="2756930"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8" name="7 Elipse"/>
          <p:cNvSpPr/>
          <p:nvPr/>
        </p:nvSpPr>
        <p:spPr>
          <a:xfrm>
            <a:off x="3367531" y="2622368"/>
            <a:ext cx="2756929" cy="2058128"/>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9" name="8 Elipse"/>
          <p:cNvSpPr/>
          <p:nvPr/>
        </p:nvSpPr>
        <p:spPr>
          <a:xfrm>
            <a:off x="6741433" y="2540018"/>
            <a:ext cx="2466019" cy="1935592"/>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0" name="9 Elipse"/>
          <p:cNvSpPr/>
          <p:nvPr/>
        </p:nvSpPr>
        <p:spPr>
          <a:xfrm>
            <a:off x="9598201" y="2499155"/>
            <a:ext cx="2756930" cy="2058128"/>
          </a:xfrm>
          <a:prstGeom prst="ellipse">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1" name="10 Elipse"/>
          <p:cNvSpPr/>
          <p:nvPr/>
        </p:nvSpPr>
        <p:spPr>
          <a:xfrm>
            <a:off x="3446730" y="4638955"/>
            <a:ext cx="2756929" cy="2058128"/>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2" name="11 Elipse"/>
          <p:cNvSpPr/>
          <p:nvPr/>
        </p:nvSpPr>
        <p:spPr>
          <a:xfrm>
            <a:off x="6739163" y="4630788"/>
            <a:ext cx="2756930" cy="20581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3" name="12 Elipse"/>
          <p:cNvSpPr/>
          <p:nvPr/>
        </p:nvSpPr>
        <p:spPr>
          <a:xfrm>
            <a:off x="9904527" y="4704292"/>
            <a:ext cx="2756929"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6" name="15 Elipse"/>
          <p:cNvSpPr/>
          <p:nvPr/>
        </p:nvSpPr>
        <p:spPr>
          <a:xfrm>
            <a:off x="510544" y="294019"/>
            <a:ext cx="2756929"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7" name="16 Elipse"/>
          <p:cNvSpPr/>
          <p:nvPr/>
        </p:nvSpPr>
        <p:spPr>
          <a:xfrm>
            <a:off x="3573800" y="294019"/>
            <a:ext cx="2756929" cy="20581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8" name="17 Elipse"/>
          <p:cNvSpPr/>
          <p:nvPr/>
        </p:nvSpPr>
        <p:spPr>
          <a:xfrm>
            <a:off x="9931755" y="4714092"/>
            <a:ext cx="2756929" cy="205812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9" name="18 Elipse"/>
          <p:cNvSpPr/>
          <p:nvPr/>
        </p:nvSpPr>
        <p:spPr>
          <a:xfrm>
            <a:off x="9623161" y="267883"/>
            <a:ext cx="2756929" cy="2058128"/>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0" name="19 Elipse"/>
          <p:cNvSpPr/>
          <p:nvPr/>
        </p:nvSpPr>
        <p:spPr>
          <a:xfrm>
            <a:off x="612652" y="4704292"/>
            <a:ext cx="2756930" cy="2058128"/>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1" name="20 Elipse"/>
          <p:cNvSpPr/>
          <p:nvPr/>
        </p:nvSpPr>
        <p:spPr>
          <a:xfrm>
            <a:off x="510544" y="294019"/>
            <a:ext cx="2756929" cy="205812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4" name="23 Rectángulo"/>
          <p:cNvSpPr/>
          <p:nvPr/>
        </p:nvSpPr>
        <p:spPr>
          <a:xfrm>
            <a:off x="391276" y="0"/>
            <a:ext cx="929422" cy="369332"/>
          </a:xfrm>
          <a:prstGeom prst="rect">
            <a:avLst/>
          </a:prstGeom>
        </p:spPr>
        <p:txBody>
          <a:bodyPr wrap="none">
            <a:spAutoFit/>
          </a:bodyPr>
          <a:lstStyle/>
          <a:p>
            <a:r>
              <a:rPr lang="es-ES" b="1" dirty="0" smtClean="0"/>
              <a:t>Venecia</a:t>
            </a:r>
            <a:endParaRPr lang="es-ES" b="1"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55" presetClass="entr" presetSubtype="0" fill="hold" nodeType="withEffect">
                                  <p:stCondLst>
                                    <p:cond delay="0"/>
                                  </p:stCondLst>
                                  <p:childTnLst>
                                    <p:set>
                                      <p:cBhvr>
                                        <p:cTn id="199" dur="1" fill="hold">
                                          <p:stCondLst>
                                            <p:cond delay="0"/>
                                          </p:stCondLst>
                                        </p:cTn>
                                        <p:tgtEl>
                                          <p:spTgt spid="23"/>
                                        </p:tgtEl>
                                        <p:attrNameLst>
                                          <p:attrName>style.visibility</p:attrName>
                                        </p:attrNameLst>
                                      </p:cBhvr>
                                      <p:to>
                                        <p:strVal val="visible"/>
                                      </p:to>
                                    </p:set>
                                    <p:anim calcmode="lin" valueType="num">
                                      <p:cBhvr>
                                        <p:cTn id="200" dur="3000" fill="hold"/>
                                        <p:tgtEl>
                                          <p:spTgt spid="23"/>
                                        </p:tgtEl>
                                        <p:attrNameLst>
                                          <p:attrName>ppt_w</p:attrName>
                                        </p:attrNameLst>
                                      </p:cBhvr>
                                      <p:tavLst>
                                        <p:tav tm="0">
                                          <p:val>
                                            <p:strVal val="#ppt_w*0.70"/>
                                          </p:val>
                                        </p:tav>
                                        <p:tav tm="100000">
                                          <p:val>
                                            <p:strVal val="#ppt_w"/>
                                          </p:val>
                                        </p:tav>
                                      </p:tavLst>
                                    </p:anim>
                                    <p:anim calcmode="lin" valueType="num">
                                      <p:cBhvr>
                                        <p:cTn id="201" dur="3000" fill="hold"/>
                                        <p:tgtEl>
                                          <p:spTgt spid="23"/>
                                        </p:tgtEl>
                                        <p:attrNameLst>
                                          <p:attrName>ppt_h</p:attrName>
                                        </p:attrNameLst>
                                      </p:cBhvr>
                                      <p:tavLst>
                                        <p:tav tm="0">
                                          <p:val>
                                            <p:strVal val="#ppt_h"/>
                                          </p:val>
                                        </p:tav>
                                        <p:tav tm="100000">
                                          <p:val>
                                            <p:strVal val="#ppt_h"/>
                                          </p:val>
                                        </p:tav>
                                      </p:tavLst>
                                    </p:anim>
                                    <p:animEffect transition="in" filter="fade">
                                      <p:cBhvr>
                                        <p:cTn id="202" dur="3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2096264"/>
            <a:ext cx="8768595" cy="3785652"/>
          </a:xfrm>
          <a:prstGeom prst="rect">
            <a:avLst/>
          </a:prstGeom>
        </p:spPr>
        <p:txBody>
          <a:bodyPr wrap="square">
            <a:spAutoFit/>
          </a:bodyPr>
          <a:lstStyle/>
          <a:p>
            <a:r>
              <a:rPr lang="es-ES" sz="2400" b="1" dirty="0">
                <a:solidFill>
                  <a:srgbClr val="FFFF00"/>
                </a:solidFill>
              </a:rPr>
              <a:t>Venecia</a:t>
            </a:r>
          </a:p>
          <a:p>
            <a:r>
              <a:rPr lang="es-ES" sz="2400" b="1" dirty="0">
                <a:solidFill>
                  <a:srgbClr val="FFFF00"/>
                </a:solidFill>
              </a:rPr>
              <a:t>La ciudad italiana que recibe 30 millones de turistas al año, ha comenzado a restringir la entrada al casco histórico. Para ello han colocado cinco tornos que se cierran cuando se alcanza un número determinado de personas. El objetivo último es obligar a todos los visitantes a reservar con antelación la entrada al casco histórico y limitar así la masificación. También funciona ya la llamada "tasa de desembarco" que la tienen que abonar los turistas que no pernocten en la ciudad y que va dirigida sobre todo a los numerosos cruceros que llegan a </a:t>
            </a:r>
            <a:r>
              <a:rPr lang="es-ES" sz="2400" b="1" dirty="0" smtClean="0">
                <a:solidFill>
                  <a:srgbClr val="FFFF00"/>
                </a:solidFill>
              </a:rPr>
              <a:t>diario.</a:t>
            </a:r>
            <a:endParaRPr lang="es-ES" sz="2400" b="1" dirty="0">
              <a:solidFill>
                <a:srgbClr val="FFFF00"/>
              </a:solidFill>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0"/>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4069346975"/>
      </p:ext>
    </p:extLst>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 name="Picture 2" descr="Río Caño Cristales, en la Sierra de la Macarena, Colombi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1666" y="0"/>
            <a:ext cx="13716095" cy="7528747"/>
          </a:xfrm>
          <a:prstGeom prst="rect">
            <a:avLst/>
          </a:prstGeom>
          <a:noFill/>
          <a:extLst>
            <a:ext uri="{909E8E84-426E-40DD-AFC4-6F175D3DCCD1}">
              <a14:hiddenFill xmlns="" xmlns:a14="http://schemas.microsoft.com/office/drawing/2010/main">
                <a:solidFill>
                  <a:srgbClr val="FFFFFF"/>
                </a:solidFill>
              </a14:hiddenFill>
            </a:ext>
          </a:extLst>
        </p:spPr>
      </p:pic>
      <p:sp>
        <p:nvSpPr>
          <p:cNvPr id="4" name="3 Elipse"/>
          <p:cNvSpPr/>
          <p:nvPr/>
        </p:nvSpPr>
        <p:spPr>
          <a:xfrm>
            <a:off x="6739163" y="294019"/>
            <a:ext cx="2756930" cy="2058128"/>
          </a:xfrm>
          <a:prstGeom prst="ellipse">
            <a:avLst/>
          </a:prstGeom>
          <a:solidFill>
            <a:srgbClr val="FF006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5" name="4 Elipse"/>
          <p:cNvSpPr/>
          <p:nvPr/>
        </p:nvSpPr>
        <p:spPr>
          <a:xfrm>
            <a:off x="565001" y="2417483"/>
            <a:ext cx="2756929" cy="2058128"/>
          </a:xfrm>
          <a:prstGeom prst="ellipse">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6" name="5 Elipse"/>
          <p:cNvSpPr/>
          <p:nvPr/>
        </p:nvSpPr>
        <p:spPr>
          <a:xfrm>
            <a:off x="612652" y="4704292"/>
            <a:ext cx="2756930"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7" name="6 Elipse"/>
          <p:cNvSpPr/>
          <p:nvPr/>
        </p:nvSpPr>
        <p:spPr>
          <a:xfrm>
            <a:off x="9598201" y="294019"/>
            <a:ext cx="2756930"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8" name="7 Elipse"/>
          <p:cNvSpPr/>
          <p:nvPr/>
        </p:nvSpPr>
        <p:spPr>
          <a:xfrm>
            <a:off x="3367531" y="2622368"/>
            <a:ext cx="2756929" cy="2058128"/>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9" name="8 Elipse"/>
          <p:cNvSpPr/>
          <p:nvPr/>
        </p:nvSpPr>
        <p:spPr>
          <a:xfrm>
            <a:off x="6749258" y="2456649"/>
            <a:ext cx="2466019" cy="1935592"/>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0" name="9 Elipse"/>
          <p:cNvSpPr/>
          <p:nvPr/>
        </p:nvSpPr>
        <p:spPr>
          <a:xfrm>
            <a:off x="9598201" y="2499155"/>
            <a:ext cx="2756930" cy="2058128"/>
          </a:xfrm>
          <a:prstGeom prst="ellipse">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1" name="10 Elipse"/>
          <p:cNvSpPr/>
          <p:nvPr/>
        </p:nvSpPr>
        <p:spPr>
          <a:xfrm>
            <a:off x="3446730" y="4638955"/>
            <a:ext cx="2756929" cy="2058128"/>
          </a:xfrm>
          <a:prstGeom prst="ellipse">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2" name="11 Elipse"/>
          <p:cNvSpPr/>
          <p:nvPr/>
        </p:nvSpPr>
        <p:spPr>
          <a:xfrm>
            <a:off x="6739163" y="4630788"/>
            <a:ext cx="2756930" cy="20581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3" name="12 Elipse"/>
          <p:cNvSpPr/>
          <p:nvPr/>
        </p:nvSpPr>
        <p:spPr>
          <a:xfrm>
            <a:off x="9904527" y="4704292"/>
            <a:ext cx="2756929"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6" name="15 Elipse"/>
          <p:cNvSpPr/>
          <p:nvPr/>
        </p:nvSpPr>
        <p:spPr>
          <a:xfrm>
            <a:off x="510544" y="294019"/>
            <a:ext cx="2756929" cy="2058128"/>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7" name="16 Elipse"/>
          <p:cNvSpPr/>
          <p:nvPr/>
        </p:nvSpPr>
        <p:spPr>
          <a:xfrm>
            <a:off x="3534548" y="313509"/>
            <a:ext cx="2756929" cy="20581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8" name="17 Elipse"/>
          <p:cNvSpPr/>
          <p:nvPr/>
        </p:nvSpPr>
        <p:spPr>
          <a:xfrm>
            <a:off x="9931755" y="4714092"/>
            <a:ext cx="2756929" cy="2058128"/>
          </a:xfrm>
          <a:prstGeom prst="ellipse">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9" name="18 Elipse"/>
          <p:cNvSpPr/>
          <p:nvPr/>
        </p:nvSpPr>
        <p:spPr>
          <a:xfrm>
            <a:off x="9623161" y="267883"/>
            <a:ext cx="2756929" cy="2058128"/>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0" name="19 Elipse"/>
          <p:cNvSpPr/>
          <p:nvPr/>
        </p:nvSpPr>
        <p:spPr>
          <a:xfrm>
            <a:off x="612652" y="4704292"/>
            <a:ext cx="2756930" cy="2058128"/>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1" name="20 Elipse"/>
          <p:cNvSpPr/>
          <p:nvPr/>
        </p:nvSpPr>
        <p:spPr>
          <a:xfrm>
            <a:off x="510544" y="294019"/>
            <a:ext cx="2756929" cy="2058128"/>
          </a:xfrm>
          <a:prstGeom prst="ellipse">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6" name="25 Rectángulo"/>
          <p:cNvSpPr/>
          <p:nvPr/>
        </p:nvSpPr>
        <p:spPr>
          <a:xfrm>
            <a:off x="319838" y="0"/>
            <a:ext cx="1997663" cy="369332"/>
          </a:xfrm>
          <a:prstGeom prst="rect">
            <a:avLst/>
          </a:prstGeom>
        </p:spPr>
        <p:txBody>
          <a:bodyPr wrap="none">
            <a:spAutoFit/>
          </a:bodyPr>
          <a:lstStyle/>
          <a:p>
            <a:r>
              <a:rPr lang="es-ES" b="1" dirty="0" smtClean="0">
                <a:solidFill>
                  <a:srgbClr val="FFFF00"/>
                </a:solidFill>
              </a:rPr>
              <a:t>Río Caño Cristales, </a:t>
            </a: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17" presetClass="entr" presetSubtype="10"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 calcmode="lin" valueType="num">
                                      <p:cBhvr>
                                        <p:cTn id="200" dur="3000" fill="hold"/>
                                        <p:tgtEl>
                                          <p:spTgt spid="22"/>
                                        </p:tgtEl>
                                        <p:attrNameLst>
                                          <p:attrName>ppt_w</p:attrName>
                                        </p:attrNameLst>
                                      </p:cBhvr>
                                      <p:tavLst>
                                        <p:tav tm="0">
                                          <p:val>
                                            <p:fltVal val="0"/>
                                          </p:val>
                                        </p:tav>
                                        <p:tav tm="100000">
                                          <p:val>
                                            <p:strVal val="#ppt_w"/>
                                          </p:val>
                                        </p:tav>
                                      </p:tavLst>
                                    </p:anim>
                                    <p:anim calcmode="lin" valueType="num">
                                      <p:cBhvr>
                                        <p:cTn id="201" dur="3000" fill="hold"/>
                                        <p:tgtEl>
                                          <p:spTgt spid="22"/>
                                        </p:tgtEl>
                                        <p:attrNameLst>
                                          <p:attrName>ppt_h</p:attrName>
                                        </p:attrNameLst>
                                      </p:cBhvr>
                                      <p:tavLst>
                                        <p:tav tm="0">
                                          <p:val>
                                            <p:strVal val="#ppt_h"/>
                                          </p:val>
                                        </p:tav>
                                        <p:tav tm="100000">
                                          <p:val>
                                            <p:strVal val="#ppt_h"/>
                                          </p:val>
                                        </p:tav>
                                      </p:tavLst>
                                    </p:anim>
                                  </p:childTnLst>
                                </p:cTn>
                              </p:par>
                              <p:par>
                                <p:cTn id="202" presetID="17" presetClass="entr" presetSubtype="10" fill="hold" grpId="0" nodeType="withEffect">
                                  <p:stCondLst>
                                    <p:cond delay="0"/>
                                  </p:stCondLst>
                                  <p:childTnLst>
                                    <p:set>
                                      <p:cBhvr>
                                        <p:cTn id="203" dur="1" fill="hold">
                                          <p:stCondLst>
                                            <p:cond delay="0"/>
                                          </p:stCondLst>
                                        </p:cTn>
                                        <p:tgtEl>
                                          <p:spTgt spid="26"/>
                                        </p:tgtEl>
                                        <p:attrNameLst>
                                          <p:attrName>style.visibility</p:attrName>
                                        </p:attrNameLst>
                                      </p:cBhvr>
                                      <p:to>
                                        <p:strVal val="visible"/>
                                      </p:to>
                                    </p:set>
                                    <p:anim calcmode="lin" valueType="num">
                                      <p:cBhvr>
                                        <p:cTn id="204" dur="3000" fill="hold"/>
                                        <p:tgtEl>
                                          <p:spTgt spid="26"/>
                                        </p:tgtEl>
                                        <p:attrNameLst>
                                          <p:attrName>ppt_w</p:attrName>
                                        </p:attrNameLst>
                                      </p:cBhvr>
                                      <p:tavLst>
                                        <p:tav tm="0">
                                          <p:val>
                                            <p:fltVal val="0"/>
                                          </p:val>
                                        </p:tav>
                                        <p:tav tm="100000">
                                          <p:val>
                                            <p:strVal val="#ppt_w"/>
                                          </p:val>
                                        </p:tav>
                                      </p:tavLst>
                                    </p:anim>
                                    <p:anim calcmode="lin" valueType="num">
                                      <p:cBhvr>
                                        <p:cTn id="205" dur="3000" fill="hold"/>
                                        <p:tgtEl>
                                          <p:spTgt spid="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2511763"/>
            <a:ext cx="8054215" cy="2677656"/>
          </a:xfrm>
          <a:prstGeom prst="rect">
            <a:avLst/>
          </a:prstGeom>
        </p:spPr>
        <p:txBody>
          <a:bodyPr wrap="square">
            <a:spAutoFit/>
          </a:bodyPr>
          <a:lstStyle/>
          <a:p>
            <a:r>
              <a:rPr lang="es-ES" sz="2400" b="1" dirty="0">
                <a:solidFill>
                  <a:srgbClr val="FFFF00"/>
                </a:solidFill>
              </a:rPr>
              <a:t>Río Caño Cristales, en la Sierra de la Macarena, Colombia</a:t>
            </a:r>
          </a:p>
          <a:p>
            <a:r>
              <a:rPr lang="es-ES" sz="2400" b="1" dirty="0">
                <a:solidFill>
                  <a:srgbClr val="FFFF00"/>
                </a:solidFill>
              </a:rPr>
              <a:t>Considerado el río más hermoso del mundo por su surtida variedad de colores, fruto de las plantas acuáticas y los reflejos de la luz, se ha convertido en centro de peregrinación turística. Pero las autoridades han decidido que este arco iris líquido hay que protegerlo y ya han comenzado a restringir su acceso para darle un descanso.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schemeClr val="accent2">
                <a:shade val="45000"/>
                <a:satMod val="135000"/>
              </a:schemeClr>
              <a:prstClr val="white"/>
            </a:duotone>
          </a:blip>
          <a:srcRect/>
          <a:stretch>
            <a:fillRect/>
          </a:stretch>
        </p:blipFill>
        <p:spPr bwMode="auto">
          <a:xfrm>
            <a:off x="0" y="-19601"/>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3234598537"/>
      </p:ext>
    </p:extLst>
  </p:cSld>
  <p:clrMapOvr>
    <a:masterClrMapping/>
  </p:clrMapOvr>
  <p:transition spd="slow" advTm="2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Machu Pichu"/>
          <p:cNvPicPr>
            <a:picLocks noChangeAspect="1" noChangeArrowheads="1"/>
          </p:cNvPicPr>
          <p:nvPr/>
        </p:nvPicPr>
        <p:blipFill>
          <a:blip r:embed="rId2">
            <a:extLst>
              <a:ext uri="{28A0092B-C50C-407E-A947-70E740481C1C}">
                <a14:useLocalDpi xmlns="" xmlns:a14="http://schemas.microsoft.com/office/drawing/2010/main" val="0"/>
              </a:ext>
            </a:extLst>
          </a:blip>
          <a:srcRect t="13388"/>
          <a:stretch>
            <a:fillRect/>
          </a:stretch>
        </p:blipFill>
        <p:spPr bwMode="auto">
          <a:xfrm>
            <a:off x="0" y="0"/>
            <a:ext cx="13069888" cy="7056438"/>
          </a:xfrm>
          <a:prstGeom prst="rect">
            <a:avLst/>
          </a:prstGeom>
          <a:noFill/>
          <a:extLst>
            <a:ext uri="{909E8E84-426E-40DD-AFC4-6F175D3DCCD1}">
              <a14:hiddenFill xmlns="" xmlns:a14="http://schemas.microsoft.com/office/drawing/2010/main">
                <a:solidFill>
                  <a:srgbClr val="FFFFFF"/>
                </a:solidFill>
              </a14:hiddenFill>
            </a:ext>
          </a:extLst>
        </p:spPr>
      </p:pic>
      <p:sp>
        <p:nvSpPr>
          <p:cNvPr id="8" name="7 Rectángulo"/>
          <p:cNvSpPr/>
          <p:nvPr/>
        </p:nvSpPr>
        <p:spPr>
          <a:xfrm>
            <a:off x="3675906"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901209" y="0"/>
            <a:ext cx="1123196" cy="70564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6126512"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7351814" y="0"/>
            <a:ext cx="1123196" cy="70564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8577115"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9802417" y="0"/>
            <a:ext cx="1123196" cy="70564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11027718" y="0"/>
            <a:ext cx="1050199"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4703682" y="7056440"/>
            <a:ext cx="102110" cy="47041"/>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2150912" y="0"/>
            <a:ext cx="918976" cy="70564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450605" y="0"/>
            <a:ext cx="1123196" cy="70564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Rectángulo"/>
          <p:cNvSpPr/>
          <p:nvPr/>
        </p:nvSpPr>
        <p:spPr>
          <a:xfrm>
            <a:off x="462714" y="456385"/>
            <a:ext cx="1418978" cy="369332"/>
          </a:xfrm>
          <a:prstGeom prst="rect">
            <a:avLst/>
          </a:prstGeom>
        </p:spPr>
        <p:txBody>
          <a:bodyPr wrap="none">
            <a:spAutoFit/>
          </a:bodyPr>
          <a:lstStyle/>
          <a:p>
            <a:r>
              <a:rPr lang="es-ES" b="1" dirty="0" smtClean="0"/>
              <a:t>Machu </a:t>
            </a:r>
            <a:r>
              <a:rPr lang="es-ES" b="1" dirty="0" err="1" smtClean="0"/>
              <a:t>Pichu</a:t>
            </a:r>
            <a:endParaRPr lang="es-ES" b="1" dirty="0"/>
          </a:p>
        </p:txBody>
      </p:sp>
      <p:sp>
        <p:nvSpPr>
          <p:cNvPr id="6" name="5 Rectángulo"/>
          <p:cNvSpPr/>
          <p:nvPr/>
        </p:nvSpPr>
        <p:spPr>
          <a:xfrm>
            <a:off x="1225303" y="0"/>
            <a:ext cx="1123196" cy="705643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Rectángulo"/>
          <p:cNvSpPr/>
          <p:nvPr/>
        </p:nvSpPr>
        <p:spPr>
          <a:xfrm>
            <a:off x="0" y="0"/>
            <a:ext cx="1123196" cy="70564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55"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3000" fill="hold"/>
                                        <p:tgtEl>
                                          <p:spTgt spid="19"/>
                                        </p:tgtEl>
                                        <p:attrNameLst>
                                          <p:attrName>ppt_w</p:attrName>
                                        </p:attrNameLst>
                                      </p:cBhvr>
                                      <p:tavLst>
                                        <p:tav tm="0">
                                          <p:val>
                                            <p:strVal val="#ppt_w*0.70"/>
                                          </p:val>
                                        </p:tav>
                                        <p:tav tm="100000">
                                          <p:val>
                                            <p:strVal val="#ppt_w"/>
                                          </p:val>
                                        </p:tav>
                                      </p:tavLst>
                                    </p:anim>
                                    <p:anim calcmode="lin" valueType="num">
                                      <p:cBhvr>
                                        <p:cTn id="49" dur="3000" fill="hold"/>
                                        <p:tgtEl>
                                          <p:spTgt spid="19"/>
                                        </p:tgtEl>
                                        <p:attrNameLst>
                                          <p:attrName>ppt_h</p:attrName>
                                        </p:attrNameLst>
                                      </p:cBhvr>
                                      <p:tavLst>
                                        <p:tav tm="0">
                                          <p:val>
                                            <p:strVal val="#ppt_h"/>
                                          </p:val>
                                        </p:tav>
                                        <p:tav tm="100000">
                                          <p:val>
                                            <p:strVal val="#ppt_h"/>
                                          </p:val>
                                        </p:tav>
                                      </p:tavLst>
                                    </p:anim>
                                    <p:animEffect transition="in" filter="fade">
                                      <p:cBhvr>
                                        <p:cTn id="50"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Rectángulo"/>
          <p:cNvSpPr/>
          <p:nvPr/>
        </p:nvSpPr>
        <p:spPr>
          <a:xfrm>
            <a:off x="3267074" y="2373263"/>
            <a:ext cx="9125785" cy="3046988"/>
          </a:xfrm>
          <a:prstGeom prst="rect">
            <a:avLst/>
          </a:prstGeom>
        </p:spPr>
        <p:txBody>
          <a:bodyPr wrap="square">
            <a:spAutoFit/>
          </a:bodyPr>
          <a:lstStyle/>
          <a:p>
            <a:r>
              <a:rPr lang="es-ES" sz="2400" b="1" dirty="0">
                <a:solidFill>
                  <a:srgbClr val="FFFF00"/>
                </a:solidFill>
              </a:rPr>
              <a:t>Machu </a:t>
            </a:r>
            <a:r>
              <a:rPr lang="es-ES" sz="2400" b="1" dirty="0" err="1">
                <a:solidFill>
                  <a:srgbClr val="FFFF00"/>
                </a:solidFill>
              </a:rPr>
              <a:t>Pichu</a:t>
            </a:r>
            <a:endParaRPr lang="es-ES" sz="2400" b="1" dirty="0">
              <a:solidFill>
                <a:srgbClr val="FFFF00"/>
              </a:solidFill>
            </a:endParaRPr>
          </a:p>
          <a:p>
            <a:r>
              <a:rPr lang="es-ES" sz="2400" b="1" dirty="0">
                <a:solidFill>
                  <a:srgbClr val="FFFF00"/>
                </a:solidFill>
              </a:rPr>
              <a:t>La antigua ciudadela inca en los Andes peruanos, comienza a sentir el desgaste en su famoso Camino Inca, a causa de la acumulación de basura y el paso de los miles de turistas que lo recorren a diario (más de 2.500 cuando la Unesco aconseja no más de 800). Esto ha hecho que las autoridades implementen un sistema de tickets para limitar el número de visitantes por temporada. Además, en febrero se cierra para mantenimiento.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3">
                <a:tint val="45000"/>
                <a:satMod val="400000"/>
              </a:schemeClr>
            </a:duotone>
            <a:lum bright="-46000" contrast="-19000"/>
          </a:blip>
          <a:srcRect/>
          <a:stretch>
            <a:fillRect/>
          </a:stretch>
        </p:blipFill>
        <p:spPr bwMode="auto">
          <a:xfrm>
            <a:off x="0" y="0"/>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2446365250"/>
      </p:ext>
    </p:extLst>
  </p:cSld>
  <p:clrMapOvr>
    <a:masterClrMapping/>
  </p:clrMapOvr>
  <p:transition spd="slow" advTm="2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inque Terre, Itali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3069888" cy="7056438"/>
          </a:xfrm>
          <a:prstGeom prst="rect">
            <a:avLst/>
          </a:prstGeom>
          <a:noFill/>
          <a:extLst>
            <a:ext uri="{909E8E84-426E-40DD-AFC4-6F175D3DCCD1}">
              <a14:hiddenFill xmlns="" xmlns:a14="http://schemas.microsoft.com/office/drawing/2010/main">
                <a:solidFill>
                  <a:srgbClr val="FFFFFF"/>
                </a:solidFill>
              </a14:hiddenFill>
            </a:ext>
          </a:extLst>
        </p:spPr>
      </p:pic>
      <p:pic>
        <p:nvPicPr>
          <p:cNvPr id="5127" name="Picture 7" descr="148"/>
          <p:cNvPicPr>
            <a:picLocks noChangeAspect="1" noChangeArrowheads="1" noCrop="1"/>
          </p:cNvPicPr>
          <p:nvPr/>
        </p:nvPicPr>
        <p:blipFill>
          <a:blip r:embed="rId3" cstate="print"/>
          <a:srcRect/>
          <a:stretch>
            <a:fillRect/>
          </a:stretch>
        </p:blipFill>
        <p:spPr bwMode="auto">
          <a:xfrm flipH="1" flipV="1">
            <a:off x="15144605" y="4215785"/>
            <a:ext cx="166718" cy="120027"/>
          </a:xfrm>
          <a:prstGeom prst="rect">
            <a:avLst/>
          </a:prstGeom>
          <a:noFill/>
          <a:ln w="9525">
            <a:noFill/>
            <a:miter lim="800000"/>
            <a:headEnd/>
            <a:tailEnd/>
          </a:ln>
        </p:spPr>
      </p:pic>
      <p:sp>
        <p:nvSpPr>
          <p:cNvPr id="82953" name="Oval 9"/>
          <p:cNvSpPr>
            <a:spLocks noChangeArrowheads="1"/>
          </p:cNvSpPr>
          <p:nvPr/>
        </p:nvSpPr>
        <p:spPr bwMode="auto">
          <a:xfrm>
            <a:off x="1391408" y="0"/>
            <a:ext cx="10643211" cy="7056438"/>
          </a:xfrm>
          <a:prstGeom prst="ellipse">
            <a:avLst/>
          </a:prstGeom>
          <a:solidFill>
            <a:srgbClr val="FF00FF"/>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677160" y="313509"/>
            <a:ext cx="9988688" cy="6357982"/>
          </a:xfrm>
          <a:prstGeom prst="ellipse">
            <a:avLst/>
          </a:prstGeom>
          <a:solidFill>
            <a:srgbClr val="F5C30B"/>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891474" y="599261"/>
            <a:ext cx="9572692" cy="5767804"/>
          </a:xfrm>
          <a:prstGeom prst="ellipse">
            <a:avLst/>
          </a:prstGeom>
          <a:solidFill>
            <a:srgbClr val="FF0000"/>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2105788" y="885014"/>
            <a:ext cx="9144064" cy="5214974"/>
          </a:xfrm>
          <a:prstGeom prst="ellipse">
            <a:avLst/>
          </a:prstGeom>
          <a:solidFill>
            <a:srgbClr val="0000FF"/>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5034746" y="2456649"/>
            <a:ext cx="3641044" cy="2486498"/>
          </a:xfrm>
          <a:prstGeom prst="ellipse">
            <a:avLst/>
          </a:prstGeom>
          <a:no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15" name="14 Rectángulo"/>
          <p:cNvSpPr/>
          <p:nvPr/>
        </p:nvSpPr>
        <p:spPr>
          <a:xfrm>
            <a:off x="391276" y="813575"/>
            <a:ext cx="1977721" cy="369332"/>
          </a:xfrm>
          <a:prstGeom prst="rect">
            <a:avLst/>
          </a:prstGeom>
        </p:spPr>
        <p:txBody>
          <a:bodyPr wrap="none">
            <a:spAutoFit/>
          </a:bodyPr>
          <a:lstStyle/>
          <a:p>
            <a:r>
              <a:rPr lang="es-ES" b="1" dirty="0" err="1" smtClean="0">
                <a:solidFill>
                  <a:srgbClr val="FFFF00"/>
                </a:solidFill>
              </a:rPr>
              <a:t>Cinque</a:t>
            </a:r>
            <a:r>
              <a:rPr lang="es-ES" b="1" dirty="0" smtClean="0">
                <a:solidFill>
                  <a:srgbClr val="FFFF00"/>
                </a:solidFill>
              </a:rPr>
              <a:t> Terre, Italia</a:t>
            </a:r>
            <a:endParaRPr lang="es-ES" b="1" dirty="0">
              <a:solidFill>
                <a:srgbClr val="FFFF00"/>
              </a:solidFill>
            </a:endParaRPr>
          </a:p>
        </p:txBody>
      </p:sp>
    </p:spTree>
    <p:extLst>
      <p:ext uri="{BB962C8B-B14F-4D97-AF65-F5344CB8AC3E}">
        <p14:creationId xmlns="" xmlns:p14="http://schemas.microsoft.com/office/powerpoint/2010/main" val="3764745327"/>
      </p:ext>
    </p:extLst>
  </p:cSld>
  <p:clrMapOvr>
    <a:masterClrMapping/>
  </p:clrMapOvr>
  <p:transition spd="slow" advTm="1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0" fill="hold"/>
                                        <p:tgtEl>
                                          <p:spTgt spid="14"/>
                                        </p:tgtEl>
                                        <p:attrNameLst>
                                          <p:attrName>ppt_w</p:attrName>
                                        </p:attrNameLst>
                                      </p:cBhvr>
                                      <p:tavLst>
                                        <p:tav tm="0">
                                          <p:val>
                                            <p:fltVal val="0"/>
                                          </p:val>
                                        </p:tav>
                                        <p:tav tm="100000">
                                          <p:val>
                                            <p:strVal val="#ppt_w"/>
                                          </p:val>
                                        </p:tav>
                                      </p:tavLst>
                                    </p:anim>
                                    <p:anim calcmode="lin" valueType="num">
                                      <p:cBhvr>
                                        <p:cTn id="32"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1957765"/>
            <a:ext cx="8482843" cy="4154984"/>
          </a:xfrm>
          <a:prstGeom prst="rect">
            <a:avLst/>
          </a:prstGeom>
        </p:spPr>
        <p:txBody>
          <a:bodyPr wrap="square">
            <a:spAutoFit/>
          </a:bodyPr>
          <a:lstStyle/>
          <a:p>
            <a:r>
              <a:rPr lang="es-ES" sz="2400" b="1" dirty="0" err="1">
                <a:solidFill>
                  <a:srgbClr val="FFFF00"/>
                </a:solidFill>
              </a:rPr>
              <a:t>Cinque</a:t>
            </a:r>
            <a:r>
              <a:rPr lang="es-ES" sz="2400" b="1" dirty="0">
                <a:solidFill>
                  <a:srgbClr val="FFFF00"/>
                </a:solidFill>
              </a:rPr>
              <a:t> Terre, Italia</a:t>
            </a:r>
          </a:p>
          <a:p>
            <a:r>
              <a:rPr lang="es-ES" sz="2400" b="1" dirty="0">
                <a:solidFill>
                  <a:srgbClr val="FFFF00"/>
                </a:solidFill>
              </a:rPr>
              <a:t>Estos cinco pueblos coloridos, subidos a riscos y pegados al mar, atraen a esta zona de la región italiana de Liguria a más de 2,5 millones de turistas al año. Ya en 2016 se anunció un plan para limitar a 1,5 millones los visitantes a </a:t>
            </a:r>
            <a:r>
              <a:rPr lang="es-ES" sz="2400" b="1" dirty="0" err="1">
                <a:solidFill>
                  <a:srgbClr val="FFFF00"/>
                </a:solidFill>
              </a:rPr>
              <a:t>Cinque</a:t>
            </a:r>
            <a:r>
              <a:rPr lang="es-ES" sz="2400" b="1" dirty="0">
                <a:solidFill>
                  <a:srgbClr val="FFFF00"/>
                </a:solidFill>
              </a:rPr>
              <a:t> Terre durante el verano, debido al riesgo que tiene la zona costera de ser destruida por los turistas, especialmente los que desembarcan de los cruceros en masa. También se han colocado en las carreteras de acceso a estas aldeas pesqueras del siglo XIV unos dispositivos que miden el número de personas que acceden para poder frenarlo llegado el caso.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5">
                <a:tint val="45000"/>
                <a:satMod val="400000"/>
              </a:schemeClr>
            </a:duotone>
            <a:lum bright="-53000" contrast="100000"/>
          </a:blip>
          <a:srcRect/>
          <a:stretch>
            <a:fillRect/>
          </a:stretch>
        </p:blipFill>
        <p:spPr bwMode="auto">
          <a:xfrm>
            <a:off x="0" y="0"/>
            <a:ext cx="13069888" cy="7076039"/>
          </a:xfrm>
          <a:prstGeom prst="rect">
            <a:avLst/>
          </a:prstGeom>
          <a:noFill/>
          <a:ln w="9525">
            <a:noFill/>
            <a:miter lim="800000"/>
            <a:headEnd/>
            <a:tailEnd/>
          </a:ln>
        </p:spPr>
      </p:pic>
    </p:spTree>
    <p:extLst>
      <p:ext uri="{BB962C8B-B14F-4D97-AF65-F5344CB8AC3E}">
        <p14:creationId xmlns="" xmlns:p14="http://schemas.microsoft.com/office/powerpoint/2010/main" val="2902785194"/>
      </p:ext>
    </p:extLst>
  </p:cSld>
  <p:clrMapOvr>
    <a:masterClrMapping/>
  </p:clrMapOvr>
  <p:transition spd="slow" advTm="4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1">
                <a:shade val="45000"/>
                <a:satMod val="135000"/>
              </a:schemeClr>
              <a:prstClr val="white"/>
            </a:duotone>
          </a:blip>
          <a:srcRect/>
          <a:stretch>
            <a:fillRect/>
          </a:stretch>
        </p:blipFill>
        <p:spPr bwMode="auto">
          <a:xfrm>
            <a:off x="-1" y="0"/>
            <a:ext cx="13069889" cy="7056438"/>
          </a:xfrm>
          <a:prstGeom prst="rect">
            <a:avLst/>
          </a:prstGeom>
          <a:noFill/>
        </p:spPr>
      </p:pic>
      <p:pic>
        <p:nvPicPr>
          <p:cNvPr id="12" name="Picture 2" descr="Monte Everest"/>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212856"/>
            <a:ext cx="13069888" cy="7269294"/>
          </a:xfrm>
          <a:prstGeom prst="rect">
            <a:avLst/>
          </a:prstGeom>
          <a:noFill/>
          <a:extLst>
            <a:ext uri="{909E8E84-426E-40DD-AFC4-6F175D3DCCD1}">
              <a14:hiddenFill xmlns="" xmlns:a14="http://schemas.microsoft.com/office/drawing/2010/main">
                <a:solidFill>
                  <a:srgbClr val="FFFFFF"/>
                </a:solidFill>
              </a14:hiddenFill>
            </a:ext>
          </a:extLst>
        </p:spPr>
      </p:pic>
      <p:pic>
        <p:nvPicPr>
          <p:cNvPr id="5127" name="Picture 7" descr="148"/>
          <p:cNvPicPr>
            <a:picLocks noChangeAspect="1" noChangeArrowheads="1" noCrop="1"/>
          </p:cNvPicPr>
          <p:nvPr/>
        </p:nvPicPr>
        <p:blipFill>
          <a:blip r:embed="rId4" cstate="print"/>
          <a:srcRect/>
          <a:stretch>
            <a:fillRect/>
          </a:stretch>
        </p:blipFill>
        <p:spPr bwMode="auto">
          <a:xfrm flipH="1" flipV="1">
            <a:off x="15144605" y="4215785"/>
            <a:ext cx="166718" cy="120027"/>
          </a:xfrm>
          <a:prstGeom prst="rect">
            <a:avLst/>
          </a:prstGeom>
          <a:noFill/>
          <a:ln w="9525">
            <a:noFill/>
            <a:miter lim="800000"/>
            <a:headEnd/>
            <a:tailEnd/>
          </a:ln>
        </p:spPr>
      </p:pic>
      <p:sp>
        <p:nvSpPr>
          <p:cNvPr id="82953" name="Oval 9"/>
          <p:cNvSpPr>
            <a:spLocks noChangeArrowheads="1"/>
          </p:cNvSpPr>
          <p:nvPr/>
        </p:nvSpPr>
        <p:spPr bwMode="auto">
          <a:xfrm>
            <a:off x="1391408" y="0"/>
            <a:ext cx="10643211" cy="7056438"/>
          </a:xfrm>
          <a:prstGeom prst="ellipse">
            <a:avLst/>
          </a:prstGeom>
          <a:solidFill>
            <a:srgbClr val="FF00FF"/>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677160" y="313509"/>
            <a:ext cx="9988688" cy="6357982"/>
          </a:xfrm>
          <a:prstGeom prst="ellipse">
            <a:avLst/>
          </a:prstGeom>
          <a:solidFill>
            <a:srgbClr val="F5C30B"/>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891474" y="599261"/>
            <a:ext cx="9572692" cy="5767804"/>
          </a:xfrm>
          <a:prstGeom prst="ellipse">
            <a:avLst/>
          </a:prstGeom>
          <a:solidFill>
            <a:srgbClr val="FF0000"/>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2105788" y="885014"/>
            <a:ext cx="9144064" cy="5214974"/>
          </a:xfrm>
          <a:prstGeom prst="ellipse">
            <a:avLst/>
          </a:prstGeom>
          <a:solidFill>
            <a:srgbClr val="0000FF"/>
          </a:solid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5034746" y="2456649"/>
            <a:ext cx="3641044" cy="2486498"/>
          </a:xfrm>
          <a:prstGeom prst="ellipse">
            <a:avLst/>
          </a:prstGeom>
          <a:noFill/>
          <a:ln w="9525">
            <a:noFill/>
            <a:round/>
            <a:headEnd/>
            <a:tailEnd/>
          </a:ln>
          <a:effectLst/>
        </p:spPr>
        <p:txBody>
          <a:bodyPr wrap="none" lIns="96390" tIns="48196" rIns="96390" bIns="48196" anchor="ctr"/>
          <a:lstStyle/>
          <a:p>
            <a:pPr eaLnBrk="1">
              <a:lnSpc>
                <a:spcPct val="93000"/>
              </a:lnSpc>
              <a:buClr>
                <a:srgbClr val="000000"/>
              </a:buClr>
              <a:buSzPct val="45000"/>
              <a:buFont typeface="Wingdings" pitchFamily="2" charset="2"/>
              <a:buNone/>
            </a:pPr>
            <a:endParaRPr lang="es-ES"/>
          </a:p>
        </p:txBody>
      </p:sp>
      <p:sp>
        <p:nvSpPr>
          <p:cNvPr id="13" name="12 Rectángulo"/>
          <p:cNvSpPr/>
          <p:nvPr/>
        </p:nvSpPr>
        <p:spPr>
          <a:xfrm>
            <a:off x="319838" y="313509"/>
            <a:ext cx="1762021" cy="369332"/>
          </a:xfrm>
          <a:prstGeom prst="rect">
            <a:avLst/>
          </a:prstGeom>
        </p:spPr>
        <p:txBody>
          <a:bodyPr wrap="none">
            <a:spAutoFit/>
          </a:bodyPr>
          <a:lstStyle/>
          <a:p>
            <a:r>
              <a:rPr lang="es-ES" b="1" dirty="0" smtClean="0"/>
              <a:t>Monte Everest</a:t>
            </a:r>
            <a:endParaRPr lang="es-ES" b="1" dirty="0"/>
          </a:p>
        </p:txBody>
      </p:sp>
    </p:spTree>
    <p:extLst>
      <p:ext uri="{BB962C8B-B14F-4D97-AF65-F5344CB8AC3E}">
        <p14:creationId xmlns="" xmlns:p14="http://schemas.microsoft.com/office/powerpoint/2010/main" val="3764745327"/>
      </p:ext>
    </p:extLst>
  </p:cSld>
  <p:clrMapOvr>
    <a:masterClrMapping/>
  </p:clrMapOvr>
  <p:transition spd="slow" advTm="1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childTnLst>
                          </p:cTn>
                        </p:par>
                        <p:par>
                          <p:cTn id="29" fill="hold">
                            <p:stCondLst>
                              <p:cond delay="5000"/>
                            </p:stCondLst>
                            <p:childTnLst>
                              <p:par>
                                <p:cTn id="30" presetID="9" presetClass="emph" presetSubtype="0" nodeType="afterEffect">
                                  <p:stCondLst>
                                    <p:cond delay="0"/>
                                  </p:stCondLst>
                                  <p:childTnLst>
                                    <p:set>
                                      <p:cBhvr rctx="PPT">
                                        <p:cTn id="31" dur="indefinite"/>
                                        <p:tgtEl>
                                          <p:spTgt spid="11"/>
                                        </p:tgtEl>
                                        <p:attrNameLst>
                                          <p:attrName>style.opacity</p:attrName>
                                        </p:attrNameLst>
                                      </p:cBhvr>
                                      <p:to>
                                        <p:strVal val="0.5"/>
                                      </p:to>
                                    </p:set>
                                    <p:animEffect filter="image" prLst="opacity: 0.5">
                                      <p:cBhvr rctx="IE">
                                        <p:cTn id="32" dur="indefinite"/>
                                        <p:tgtEl>
                                          <p:spTgt spid="11"/>
                                        </p:tgtEl>
                                      </p:cBhvr>
                                    </p:animEffect>
                                  </p:childTnLst>
                                </p:cTn>
                              </p:par>
                              <p:par>
                                <p:cTn id="33" presetID="55" presetClass="entr" presetSubtype="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3000" fill="hold"/>
                                        <p:tgtEl>
                                          <p:spTgt spid="12"/>
                                        </p:tgtEl>
                                        <p:attrNameLst>
                                          <p:attrName>ppt_w</p:attrName>
                                        </p:attrNameLst>
                                      </p:cBhvr>
                                      <p:tavLst>
                                        <p:tav tm="0">
                                          <p:val>
                                            <p:strVal val="#ppt_w*0.70"/>
                                          </p:val>
                                        </p:tav>
                                        <p:tav tm="100000">
                                          <p:val>
                                            <p:strVal val="#ppt_w"/>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animEffect transition="in" filter="fade">
                                      <p:cBhvr>
                                        <p:cTn id="3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7074" y="2096264"/>
            <a:ext cx="9125785" cy="3785652"/>
          </a:xfrm>
          <a:prstGeom prst="rect">
            <a:avLst/>
          </a:prstGeom>
        </p:spPr>
        <p:txBody>
          <a:bodyPr wrap="square">
            <a:spAutoFit/>
          </a:bodyPr>
          <a:lstStyle/>
          <a:p>
            <a:r>
              <a:rPr lang="es-ES" sz="2400" b="1" dirty="0">
                <a:solidFill>
                  <a:srgbClr val="FFFF00"/>
                </a:solidFill>
              </a:rPr>
              <a:t>Monte Everest</a:t>
            </a:r>
          </a:p>
          <a:p>
            <a:r>
              <a:rPr lang="es-ES" sz="2400" b="1" dirty="0">
                <a:solidFill>
                  <a:srgbClr val="FFFF00"/>
                </a:solidFill>
              </a:rPr>
              <a:t>Para acceder al campamento base del lado chino solo se concede permiso a los turistas que tengan permiso de escalada por la cara norte de la montaña y, desde este año, solo se conceden un total de 300 licencias, un tercio menos de las otorgadas en 2018. La medida se ha tomado para realizar una gran limpieza debido al exceso de basura acumulada en la zona. En primavera se recogieron más de 8 toneladas de residuos. El campo base chino, ubicado en el </a:t>
            </a:r>
            <a:r>
              <a:rPr lang="es-ES" sz="2400" b="1" dirty="0" err="1">
                <a:solidFill>
                  <a:srgbClr val="FFFF00"/>
                </a:solidFill>
              </a:rPr>
              <a:t>Tibet</a:t>
            </a:r>
            <a:r>
              <a:rPr lang="es-ES" sz="2400" b="1" dirty="0">
                <a:solidFill>
                  <a:srgbClr val="FFFF00"/>
                </a:solidFill>
              </a:rPr>
              <a:t>, se ha popularizado mucho porque, a deferencia del nepalí, se puede acceder en coche.</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25947" y="5658429"/>
            <a:ext cx="2059302" cy="1406299"/>
          </a:xfrm>
          <a:prstGeom prst="rect">
            <a:avLst/>
          </a:prstGeom>
          <a:noFill/>
        </p:spPr>
      </p:pic>
      <p:sp>
        <p:nvSpPr>
          <p:cNvPr id="4" name="3 Marco"/>
          <p:cNvSpPr/>
          <p:nvPr/>
        </p:nvSpPr>
        <p:spPr>
          <a:xfrm>
            <a:off x="0" y="0"/>
            <a:ext cx="13069888" cy="1102569"/>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Marco"/>
          <p:cNvSpPr/>
          <p:nvPr/>
        </p:nvSpPr>
        <p:spPr>
          <a:xfrm>
            <a:off x="0" y="1170765"/>
            <a:ext cx="13069888" cy="1102569"/>
          </a:xfrm>
          <a:prstGeom prst="frame">
            <a:avLst>
              <a:gd name="adj1" fmla="val 36030"/>
            </a:avLst>
          </a:prstGeom>
          <a:solidFill>
            <a:srgbClr val="FFFF0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0" y="2385211"/>
            <a:ext cx="13069888" cy="1102569"/>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3" y="3601725"/>
            <a:ext cx="13069888" cy="1102567"/>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3" y="4777800"/>
            <a:ext cx="13069888" cy="1102567"/>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3" y="5953872"/>
            <a:ext cx="13069888" cy="1102567"/>
          </a:xfrm>
          <a:prstGeom prst="frame">
            <a:avLst>
              <a:gd name="adj1" fmla="val 3603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extLst>
      <p:ext uri="{BB962C8B-B14F-4D97-AF65-F5344CB8AC3E}">
        <p14:creationId xmlns="" xmlns:p14="http://schemas.microsoft.com/office/powerpoint/2010/main" val="414658020"/>
      </p:ext>
    </p:extLst>
  </p:cSld>
  <p:clrMapOvr>
    <a:masterClrMapping/>
  </p:clrMapOvr>
  <p:transition spd="slow" advTm="2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3069889" cy="705643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478473" y="3478483"/>
            <a:ext cx="7056438" cy="99489"/>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9491926" y="3478483"/>
            <a:ext cx="7056438" cy="99489"/>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8" y="1"/>
            <a:ext cx="13069888" cy="71523"/>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8" y="6979594"/>
            <a:ext cx="13069888" cy="7684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85568" y="5971865"/>
            <a:ext cx="748716" cy="704320"/>
          </a:xfrm>
          <a:prstGeom prst="rect">
            <a:avLst/>
          </a:prstGeom>
          <a:noFill/>
          <a:ln w="38100">
            <a:solidFill>
              <a:srgbClr val="1CDEF8"/>
            </a:solidFill>
            <a:miter lim="800000"/>
            <a:headEnd/>
            <a:tailEnd/>
          </a:ln>
        </p:spPr>
      </p:pic>
      <p:sp>
        <p:nvSpPr>
          <p:cNvPr id="19" name="18 Rectángulo"/>
          <p:cNvSpPr/>
          <p:nvPr/>
        </p:nvSpPr>
        <p:spPr>
          <a:xfrm>
            <a:off x="2830604" y="4704312"/>
            <a:ext cx="384810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20796" y="515729"/>
            <a:ext cx="4003944" cy="3237852"/>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866342" y="886439"/>
            <a:ext cx="5000116"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domingo, 06 de octubre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11:39</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812519" y="5773732"/>
            <a:ext cx="2871311" cy="961092"/>
          </a:xfrm>
          <a:prstGeom prst="rect">
            <a:avLst/>
          </a:prstGeom>
          <a:noFill/>
        </p:spPr>
      </p:pic>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46502"/>
            <a:ext cx="13069888" cy="235215"/>
          </a:xfrm>
          <a:prstGeom prst="rect">
            <a:avLst/>
          </a:prstGeom>
          <a:solidFill>
            <a:schemeClr val="bg1"/>
          </a:solidFill>
          <a:ln w="19050">
            <a:solidFill>
              <a:srgbClr val="C0C0C0"/>
            </a:solidFill>
            <a:miter lim="800000"/>
            <a:headEnd/>
            <a:tailEnd/>
          </a:ln>
          <a:effectLst/>
        </p:spPr>
        <p:txBody>
          <a:bodyPr wrap="none" lIns="114989" tIns="57494" rIns="114989" bIns="57494" anchor="ctr"/>
          <a:lstStyle/>
          <a:p>
            <a:endParaRPr lang="es-ES"/>
          </a:p>
        </p:txBody>
      </p:sp>
      <p:sp>
        <p:nvSpPr>
          <p:cNvPr id="4101" name="Rectangle 5"/>
          <p:cNvSpPr>
            <a:spLocks noChangeArrowheads="1"/>
          </p:cNvSpPr>
          <p:nvPr/>
        </p:nvSpPr>
        <p:spPr bwMode="auto">
          <a:xfrm>
            <a:off x="0" y="1881718"/>
            <a:ext cx="13069888" cy="5174721"/>
          </a:xfrm>
          <a:prstGeom prst="rect">
            <a:avLst/>
          </a:prstGeom>
          <a:solidFill>
            <a:srgbClr val="B6E8FC"/>
          </a:solidFill>
          <a:ln w="9525">
            <a:noFill/>
            <a:miter lim="800000"/>
            <a:headEnd/>
            <a:tailEnd/>
          </a:ln>
          <a:effectLst/>
        </p:spPr>
        <p:txBody>
          <a:bodyPr wrap="none" lIns="114989" tIns="57494" rIns="114989" bIns="57494"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831809" y="0"/>
            <a:ext cx="6970607" cy="1607300"/>
          </a:xfrm>
          <a:prstGeom prst="rect">
            <a:avLst/>
          </a:prstGeom>
          <a:noFill/>
        </p:spPr>
      </p:pic>
      <p:sp>
        <p:nvSpPr>
          <p:cNvPr id="4104" name="Text Box 8"/>
          <p:cNvSpPr txBox="1">
            <a:spLocks noChangeArrowheads="1"/>
          </p:cNvSpPr>
          <p:nvPr/>
        </p:nvSpPr>
        <p:spPr bwMode="auto">
          <a:xfrm>
            <a:off x="0" y="1960122"/>
            <a:ext cx="13069888" cy="2963044"/>
          </a:xfrm>
          <a:prstGeom prst="rect">
            <a:avLst/>
          </a:prstGeom>
          <a:noFill/>
          <a:ln w="9525">
            <a:noFill/>
            <a:miter lim="800000"/>
            <a:headEnd/>
            <a:tailEnd/>
          </a:ln>
          <a:effectLst/>
        </p:spPr>
        <p:txBody>
          <a:bodyPr lIns="114989" tIns="57494" rIns="114989" bIns="57494">
            <a:spAutoFit/>
          </a:bodyPr>
          <a:lstStyle/>
          <a:p>
            <a:pPr algn="ctr">
              <a:spcBef>
                <a:spcPct val="50000"/>
              </a:spcBef>
            </a:pPr>
            <a:r>
              <a:rPr lang="es-ES" sz="7500" b="1" dirty="0">
                <a:latin typeface="Kristen ITC" pitchFamily="66" charset="0"/>
              </a:rPr>
              <a:t>¿Te ha gustado?</a:t>
            </a:r>
            <a:r>
              <a:rPr lang="es-ES" sz="6000" dirty="0">
                <a:latin typeface="Kristen ITC" pitchFamily="66" charset="0"/>
              </a:rPr>
              <a:t> </a:t>
            </a:r>
            <a:br>
              <a:rPr lang="es-ES" sz="6000" dirty="0">
                <a:latin typeface="Kristen ITC" pitchFamily="66" charset="0"/>
              </a:rPr>
            </a:br>
            <a:r>
              <a:rPr lang="es-ES" sz="5500" dirty="0">
                <a:latin typeface="Kristen ITC" pitchFamily="66" charset="0"/>
              </a:rPr>
              <a:t>Puedes ver más entrando </a:t>
            </a:r>
            <a:br>
              <a:rPr lang="es-ES" sz="5500" dirty="0">
                <a:latin typeface="Kristen ITC" pitchFamily="66" charset="0"/>
              </a:rPr>
            </a:br>
            <a:r>
              <a:rPr lang="es-ES" sz="5500" b="1" dirty="0">
                <a:solidFill>
                  <a:srgbClr val="40F903"/>
                </a:solidFill>
                <a:latin typeface="Kristen ITC" pitchFamily="66" charset="0"/>
                <a:hlinkClick r:id="rId2"/>
              </a:rPr>
              <a:t>Aquí</a:t>
            </a:r>
            <a:endParaRPr lang="es-ES" sz="5500" b="1" dirty="0">
              <a:solidFill>
                <a:srgbClr val="40F903"/>
              </a:solidFill>
              <a:latin typeface="Kristen ITC" pitchFamily="66" charset="0"/>
            </a:endParaRPr>
          </a:p>
        </p:txBody>
      </p:sp>
      <p:sp>
        <p:nvSpPr>
          <p:cNvPr id="4107" name="Text Box 11"/>
          <p:cNvSpPr txBox="1">
            <a:spLocks noChangeArrowheads="1"/>
          </p:cNvSpPr>
          <p:nvPr/>
        </p:nvSpPr>
        <p:spPr bwMode="auto">
          <a:xfrm>
            <a:off x="1633736" y="4861103"/>
            <a:ext cx="3812051" cy="1639605"/>
          </a:xfrm>
          <a:prstGeom prst="rect">
            <a:avLst/>
          </a:prstGeom>
          <a:noFill/>
          <a:ln w="19050">
            <a:noFill/>
            <a:prstDash val="sysDot"/>
            <a:miter lim="800000"/>
            <a:headEnd/>
            <a:tailEnd/>
          </a:ln>
          <a:effectLst/>
        </p:spPr>
        <p:txBody>
          <a:bodyPr lIns="114989" tIns="57494" rIns="114989" bIns="57494">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8059764" y="4312269"/>
            <a:ext cx="3376388" cy="243055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772534" y="5017913"/>
            <a:ext cx="1742652" cy="101926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057790"/>
            <a:ext cx="762410" cy="54883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606624"/>
            <a:ext cx="762410" cy="54883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155458"/>
            <a:ext cx="762410" cy="54883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704292"/>
            <a:ext cx="762410" cy="54883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N PELIGRO DE EXTINC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 PELIGRO DE EXTINCION</Template>
  <TotalTime>75</TotalTime>
  <Words>1208</Words>
  <Application>Microsoft Office PowerPoint</Application>
  <PresentationFormat>Personalizado</PresentationFormat>
  <Paragraphs>45</Paragraphs>
  <Slides>24</Slides>
  <Notes>3</Notes>
  <HiddenSlides>1</HiddenSlides>
  <MMClips>0</MMClips>
  <ScaleCrop>false</ScaleCrop>
  <HeadingPairs>
    <vt:vector size="4" baseType="variant">
      <vt:variant>
        <vt:lpstr>Tema</vt:lpstr>
      </vt:variant>
      <vt:variant>
        <vt:i4>3</vt:i4>
      </vt:variant>
      <vt:variant>
        <vt:lpstr>Títulos de diapositiva</vt:lpstr>
      </vt:variant>
      <vt:variant>
        <vt:i4>24</vt:i4>
      </vt:variant>
    </vt:vector>
  </HeadingPairs>
  <TitlesOfParts>
    <vt:vector size="27" baseType="lpstr">
      <vt:lpstr>EN PELIGRO DE EXTINCION</vt: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8</cp:revision>
  <dcterms:created xsi:type="dcterms:W3CDTF">2019-10-06T08:25:34Z</dcterms:created>
  <dcterms:modified xsi:type="dcterms:W3CDTF">2019-10-06T09:41:14Z</dcterms:modified>
</cp:coreProperties>
</file>