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257" r:id="rId3"/>
    <p:sldId id="356" r:id="rId4"/>
    <p:sldId id="355" r:id="rId5"/>
    <p:sldId id="265" r:id="rId6"/>
    <p:sldId id="332" r:id="rId7"/>
    <p:sldId id="343" r:id="rId8"/>
    <p:sldId id="345" r:id="rId9"/>
    <p:sldId id="337" r:id="rId10"/>
    <p:sldId id="296" r:id="rId11"/>
    <p:sldId id="342" r:id="rId12"/>
    <p:sldId id="334" r:id="rId13"/>
    <p:sldId id="336" r:id="rId14"/>
    <p:sldId id="335" r:id="rId15"/>
    <p:sldId id="338" r:id="rId16"/>
    <p:sldId id="339" r:id="rId17"/>
    <p:sldId id="333" r:id="rId18"/>
    <p:sldId id="295" r:id="rId19"/>
    <p:sldId id="344" r:id="rId20"/>
    <p:sldId id="364" r:id="rId21"/>
    <p:sldId id="340" r:id="rId22"/>
    <p:sldId id="341" r:id="rId23"/>
    <p:sldId id="298" r:id="rId24"/>
    <p:sldId id="348" r:id="rId25"/>
    <p:sldId id="363" r:id="rId26"/>
    <p:sldId id="351" r:id="rId27"/>
    <p:sldId id="349" r:id="rId28"/>
    <p:sldId id="297" r:id="rId29"/>
    <p:sldId id="353" r:id="rId30"/>
    <p:sldId id="354" r:id="rId31"/>
    <p:sldId id="327" r:id="rId32"/>
    <p:sldId id="346" r:id="rId33"/>
    <p:sldId id="359" r:id="rId34"/>
    <p:sldId id="357" r:id="rId35"/>
    <p:sldId id="366" r:id="rId36"/>
    <p:sldId id="352" r:id="rId37"/>
    <p:sldId id="358" r:id="rId38"/>
    <p:sldId id="347" r:id="rId39"/>
    <p:sldId id="360" r:id="rId40"/>
    <p:sldId id="361" r:id="rId41"/>
    <p:sldId id="365" r:id="rId42"/>
    <p:sldId id="316" r:id="rId43"/>
    <p:sldId id="368" r:id="rId44"/>
    <p:sldId id="369" r:id="rId45"/>
    <p:sldId id="370" r:id="rId46"/>
    <p:sldId id="362" r:id="rId47"/>
    <p:sldId id="367" r:id="rId48"/>
    <p:sldId id="350" r:id="rId49"/>
    <p:sldId id="331" r:id="rId50"/>
    <p:sldId id="324" r:id="rId51"/>
  </p:sldIdLst>
  <p:sldSz cx="102616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D9C8y165Z5pZwdsxe8MHA==" hashData="NOUKuFjv4lxMoagJDXrReFPhWn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FFFF"/>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392" y="-558"/>
      </p:cViewPr>
      <p:guideLst>
        <p:guide orient="horz" pos="2160"/>
        <p:guide pos="3233"/>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97BD58-8EB5-4C72-AA00-204DD4896F73}" type="datetimeFigureOut">
              <a:rPr lang="es-ES" smtClean="0"/>
              <a:t>11/10/2021</a:t>
            </a:fld>
            <a:endParaRPr lang="es-ES"/>
          </a:p>
        </p:txBody>
      </p:sp>
      <p:sp>
        <p:nvSpPr>
          <p:cNvPr id="4" name="3 Marcador de imagen de diapositiva"/>
          <p:cNvSpPr>
            <a:spLocks noGrp="1" noRot="1" noChangeAspect="1"/>
          </p:cNvSpPr>
          <p:nvPr>
            <p:ph type="sldImg" idx="2"/>
          </p:nvPr>
        </p:nvSpPr>
        <p:spPr>
          <a:xfrm>
            <a:off x="863600" y="685800"/>
            <a:ext cx="51308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712BD1-7A96-45F1-A5BC-EEF6E29381AC}" type="slidenum">
              <a:rPr lang="es-ES" smtClean="0"/>
              <a:t>‹Nº›</a:t>
            </a:fld>
            <a:endParaRPr lang="es-ES"/>
          </a:p>
        </p:txBody>
      </p:sp>
    </p:spTree>
    <p:extLst>
      <p:ext uri="{BB962C8B-B14F-4D97-AF65-F5344CB8AC3E}">
        <p14:creationId xmlns:p14="http://schemas.microsoft.com/office/powerpoint/2010/main" val="318803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9620" y="2130430"/>
            <a:ext cx="872236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39241" y="3886200"/>
            <a:ext cx="718312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793244564"/>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005468712"/>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0595" y="4406905"/>
            <a:ext cx="872236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0595" y="2906713"/>
            <a:ext cx="872236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62987197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3080" y="1600205"/>
            <a:ext cx="453220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16313" y="1600205"/>
            <a:ext cx="453220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15652573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3081" y="1535113"/>
            <a:ext cx="45339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3081" y="2174875"/>
            <a:ext cx="45339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12752" y="1535113"/>
            <a:ext cx="453576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12752" y="2174875"/>
            <a:ext cx="453576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566531981"/>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3324061964"/>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92224804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3083" y="273050"/>
            <a:ext cx="337599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12001" y="273055"/>
            <a:ext cx="573652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3083" y="1435103"/>
            <a:ext cx="337599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31766888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11348" y="4800600"/>
            <a:ext cx="615696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11348" y="612775"/>
            <a:ext cx="615696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11348" y="5367338"/>
            <a:ext cx="615696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926856172"/>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412761695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439660" y="274643"/>
            <a:ext cx="230886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3083" y="274643"/>
            <a:ext cx="675555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11/10/2021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727675310"/>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9620" y="2130432"/>
            <a:ext cx="872236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39241" y="3886200"/>
            <a:ext cx="718312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501694891"/>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13081" y="274638"/>
            <a:ext cx="9235441"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3081" y="1600205"/>
            <a:ext cx="9235441"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13081" y="6356355"/>
            <a:ext cx="239437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2B6CF-C560-4F1E-9F31-9426CFD2FD04}" type="datetimeFigureOut">
              <a:rPr lang="es-ES" smtClean="0"/>
              <a:t>11/10/2021</a:t>
            </a:fld>
            <a:endParaRPr lang="es-ES"/>
          </a:p>
        </p:txBody>
      </p:sp>
      <p:sp>
        <p:nvSpPr>
          <p:cNvPr id="5" name="4 Marcador de pie de página"/>
          <p:cNvSpPr>
            <a:spLocks noGrp="1"/>
          </p:cNvSpPr>
          <p:nvPr>
            <p:ph type="ftr" sz="quarter" idx="3"/>
          </p:nvPr>
        </p:nvSpPr>
        <p:spPr>
          <a:xfrm>
            <a:off x="3506047" y="6356355"/>
            <a:ext cx="32495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354146" y="6356355"/>
            <a:ext cx="239437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90DE-7C8A-4E4C-B244-D456858B275E}" type="slidenum">
              <a:rPr lang="es-ES" smtClean="0"/>
              <a:t>‹Nº›</a:t>
            </a:fld>
            <a:endParaRPr lang="es-ES"/>
          </a:p>
        </p:txBody>
      </p:sp>
    </p:spTree>
    <p:extLst>
      <p:ext uri="{BB962C8B-B14F-4D97-AF65-F5344CB8AC3E}">
        <p14:creationId xmlns:p14="http://schemas.microsoft.com/office/powerpoint/2010/main" val="4069988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3081" y="6245225"/>
            <a:ext cx="2394374"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0.jpeg"/><Relationship Id="rId4" Type="http://schemas.openxmlformats.org/officeDocument/2006/relationships/image" Target="../media/image2.gif"/></Relationships>
</file>

<file path=ppt/slides/_rels/slide49.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18017" y="-20223"/>
            <a:ext cx="10261598" cy="6820656"/>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945" y="3389947"/>
            <a:ext cx="6858000" cy="7811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793545" y="3389947"/>
            <a:ext cx="6858000" cy="7811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2616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261600" cy="74688"/>
          </a:xfrm>
          <a:prstGeom prst="rect">
            <a:avLst/>
          </a:prstGeom>
          <a:noFill/>
          <a:ln w="9525">
            <a:noFill/>
            <a:miter lim="800000"/>
            <a:headEnd/>
            <a:tailEnd/>
          </a:ln>
        </p:spPr>
      </p:pic>
      <p:sp>
        <p:nvSpPr>
          <p:cNvPr id="155665" name="Rectangle 17"/>
          <p:cNvSpPr>
            <a:spLocks noChangeArrowheads="1"/>
          </p:cNvSpPr>
          <p:nvPr/>
        </p:nvSpPr>
        <p:spPr bwMode="auto">
          <a:xfrm>
            <a:off x="400822" y="5857917"/>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0817" y="5715019"/>
            <a:ext cx="784539" cy="766986"/>
          </a:xfrm>
          <a:prstGeom prst="rect">
            <a:avLst/>
          </a:prstGeom>
          <a:noFill/>
          <a:ln w="38100">
            <a:solidFill>
              <a:srgbClr val="1CDEF8"/>
            </a:solidFill>
            <a:miter lim="800000"/>
            <a:headEnd/>
            <a:tailEnd/>
          </a:ln>
        </p:spPr>
      </p:pic>
      <p:sp>
        <p:nvSpPr>
          <p:cNvPr id="19" name="18 Rectángulo"/>
          <p:cNvSpPr/>
          <p:nvPr/>
        </p:nvSpPr>
        <p:spPr>
          <a:xfrm>
            <a:off x="2222407" y="4572034"/>
            <a:ext cx="30212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8322" y="1231545"/>
            <a:ext cx="924299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VOLCAN DE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ISLA DE LA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PALMA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23078" y="5611366"/>
            <a:ext cx="2254359" cy="934064"/>
          </a:xfrm>
          <a:prstGeom prst="rect">
            <a:avLst/>
          </a:prstGeom>
          <a:noFill/>
        </p:spPr>
      </p:pic>
      <p:sp>
        <p:nvSpPr>
          <p:cNvPr id="13" name="12 Rectángulo"/>
          <p:cNvSpPr/>
          <p:nvPr/>
        </p:nvSpPr>
        <p:spPr>
          <a:xfrm>
            <a:off x="-5130798" y="-642966"/>
            <a:ext cx="5130800"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7" cstate="print"/>
          <a:srcRect/>
          <a:stretch>
            <a:fillRect/>
          </a:stretch>
        </p:blipFill>
        <p:spPr bwMode="auto">
          <a:xfrm>
            <a:off x="568322" y="706644"/>
            <a:ext cx="1246567" cy="668937"/>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18208" y="174324"/>
            <a:ext cx="949397" cy="985801"/>
          </a:xfrm>
          <a:prstGeom prst="rect">
            <a:avLst/>
          </a:prstGeom>
          <a:noFill/>
          <a:ln w="9525">
            <a:noFill/>
            <a:miter lim="800000"/>
            <a:headEnd/>
            <a:tailEnd/>
          </a:ln>
        </p:spPr>
      </p:pic>
    </p:spTree>
    <p:extLst>
      <p:ext uri="{BB962C8B-B14F-4D97-AF65-F5344CB8AC3E}">
        <p14:creationId xmlns:p14="http://schemas.microsoft.com/office/powerpoint/2010/main" val="537543930"/>
      </p:ext>
    </p:extLst>
  </p:cSld>
  <p:clrMapOvr>
    <a:masterClrMapping/>
  </p:clrMapOvr>
  <mc:AlternateContent xmlns:mc="http://schemas.openxmlformats.org/markup-compatibility/2006" xmlns:p14="http://schemas.microsoft.com/office/powerpoint/2010/main">
    <mc:Choice Requires="p14">
      <p:transition spd="slow" p14:dur="1400" advTm="13000">
        <p14:ripple/>
        <p:sndAc>
          <p:stSnd>
            <p:snd r:embed="rId2" name="sound011.wav"/>
          </p:stSnd>
        </p:sndAc>
      </p:transition>
    </mc:Choice>
    <mc:Fallback xmlns="">
      <p:transition spd="slow" advTm="13000">
        <p:fade/>
        <p:sndAc>
          <p:stSnd>
            <p:snd r:embed="rId9" name="sound0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8" presetClass="exit" presetSubtype="16" fill="hold" nodeType="afterEffect">
                                  <p:stCondLst>
                                    <p:cond delay="0"/>
                                  </p:stCondLst>
                                  <p:childTnLst>
                                    <p:animEffect transition="out" filter="diamond(in)">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Erupción del volcán Cumbre Vie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5767" y="-675456"/>
            <a:ext cx="11629047" cy="7704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128658"/>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300184" cy="753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855561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2" descr="Agentes de la Guardia Civil, Protección Civil y Policía Local controlan el acceso a los vecinos que debían pasar a sus casas en la zona desalojada del municipio de Fuencaliente, para que puedan hacer labores de regadío o recoger algunas cosas. El corte 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304" y="-891481"/>
            <a:ext cx="8928992" cy="5952661"/>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530400" y="4750914"/>
            <a:ext cx="8324413" cy="2000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FF"/>
              </a:solidFill>
              <a:latin typeface="+mj-lt"/>
            </a:endParaRPr>
          </a:p>
          <a:p>
            <a:pPr algn="ctr" fontAlgn="base">
              <a:spcBef>
                <a:spcPct val="0"/>
              </a:spcBef>
              <a:spcAft>
                <a:spcPct val="0"/>
              </a:spcAft>
            </a:pPr>
            <a:r>
              <a:rPr lang="es-ES" altLang="es-ES" sz="2000" b="1" i="1" dirty="0">
                <a:solidFill>
                  <a:srgbClr val="FF00FF"/>
                </a:solidFill>
                <a:latin typeface="+mj-lt"/>
              </a:rPr>
              <a:t>Agentes de la Guardia Civil, Protección Civil y Policía Local controlan el acceso a los vecinos que debían pasar a sus casas en la zona desalojada del municipio de </a:t>
            </a:r>
            <a:r>
              <a:rPr lang="es-ES" altLang="es-ES" sz="2000" b="1" i="1" dirty="0" err="1">
                <a:solidFill>
                  <a:srgbClr val="FF00FF"/>
                </a:solidFill>
                <a:latin typeface="+mj-lt"/>
              </a:rPr>
              <a:t>Fuencaliente</a:t>
            </a:r>
            <a:r>
              <a:rPr lang="es-ES" altLang="es-ES" sz="2000" b="1" i="1" dirty="0">
                <a:solidFill>
                  <a:srgbClr val="FF00FF"/>
                </a:solidFill>
                <a:latin typeface="+mj-lt"/>
              </a:rPr>
              <a:t>, para que puedan hacer labores de regadío o recoger algunas cosas. El corte de carretera situado en el mirador de El Charco.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8114" y="5306266"/>
            <a:ext cx="1616825" cy="1366752"/>
          </a:xfrm>
          <a:prstGeom prst="rect">
            <a:avLst/>
          </a:prstGeom>
          <a:noFill/>
        </p:spPr>
      </p:pic>
    </p:spTree>
    <p:extLst>
      <p:ext uri="{BB962C8B-B14F-4D97-AF65-F5344CB8AC3E}">
        <p14:creationId xmlns:p14="http://schemas.microsoft.com/office/powerpoint/2010/main" val="1204728720"/>
      </p:ext>
    </p:extLst>
  </p:cSld>
  <p:clrMapOvr>
    <a:masterClrMapping/>
  </p:clrMapOvr>
  <mc:AlternateContent xmlns:mc="http://schemas.openxmlformats.org/markup-compatibility/2006" xmlns:p14="http://schemas.microsoft.com/office/powerpoint/2010/main">
    <mc:Choice Requires="p14">
      <p:transition spd="slow" p14:dur="1400" advTm="14000">
        <p14:ripple/>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lapuron.com/media/2021/09/post/volc%C3%A1n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20" y="-16346"/>
            <a:ext cx="10386220" cy="7138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939579"/>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Volcán La Palma - Última hora, en directo | Terremoto de 4,3 sentido en  casi toda la is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20467"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48713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Ordenan el confinamiento de nuevos núcleos poblacionales en La Pal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408"/>
            <a:ext cx="10545373" cy="72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0153989"/>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Vídeo | La devastación que deja el volcán de La Palma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086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461428"/>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42368" y="764704"/>
            <a:ext cx="8477433" cy="5262979"/>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smtClean="0">
                <a:solidFill>
                  <a:schemeClr val="accent6">
                    <a:lumMod val="75000"/>
                  </a:schemeClr>
                </a:solidFill>
                <a:latin typeface="+mj-lt"/>
              </a:rPr>
              <a:t>Se confinan </a:t>
            </a:r>
            <a:r>
              <a:rPr lang="es-ES" altLang="es-ES" sz="2800" b="1" i="1" dirty="0">
                <a:solidFill>
                  <a:schemeClr val="accent6">
                    <a:lumMod val="75000"/>
                  </a:schemeClr>
                </a:solidFill>
                <a:latin typeface="+mj-lt"/>
              </a:rPr>
              <a:t>nuevos núcleos poblacionales de La Palma. Tras las mediciones de calidad de aire, se mantiene el confinamiento en las áreas de San </a:t>
            </a:r>
            <a:r>
              <a:rPr lang="es-ES" altLang="es-ES" sz="2800" b="1" i="1" dirty="0" err="1">
                <a:solidFill>
                  <a:schemeClr val="accent6">
                    <a:lumMod val="75000"/>
                  </a:schemeClr>
                </a:solidFill>
                <a:latin typeface="+mj-lt"/>
              </a:rPr>
              <a:t>Borondón</a:t>
            </a:r>
            <a:r>
              <a:rPr lang="es-ES" altLang="es-ES" sz="2800" b="1" i="1" dirty="0">
                <a:solidFill>
                  <a:schemeClr val="accent6">
                    <a:lumMod val="75000"/>
                  </a:schemeClr>
                </a:solidFill>
                <a:latin typeface="+mj-lt"/>
              </a:rPr>
              <a:t>, Marina Alta, Marina Baja y La Condesa, y se unen: el espacio situado entre el cruce de Camino Cruz Chica con la carretera LP-2 siguiendo al oeste hasta el cruce con Nicolás Brito </a:t>
            </a:r>
            <a:r>
              <a:rPr lang="es-ES" altLang="es-ES" sz="2800" b="1" i="1" dirty="0" err="1">
                <a:solidFill>
                  <a:schemeClr val="accent6">
                    <a:lumMod val="75000"/>
                  </a:schemeClr>
                </a:solidFill>
                <a:latin typeface="+mj-lt"/>
              </a:rPr>
              <a:t>Pais</a:t>
            </a:r>
            <a:r>
              <a:rPr lang="es-ES" altLang="es-ES" sz="2800" b="1" i="1" dirty="0">
                <a:solidFill>
                  <a:schemeClr val="accent6">
                    <a:lumMod val="75000"/>
                  </a:schemeClr>
                </a:solidFill>
                <a:latin typeface="+mj-lt"/>
              </a:rPr>
              <a:t>, continuando este camino hasta la circunvalación y por ésta hasta la rotonda de Hoyas Hondas. A partir de este punto se incluye toda la zona afectada por el incendio del mes de agosto hasta campo de fútbol de El Paso, incluyendo la zona comprendida el oeste de la LP-3 hasta la rotonda del Sombrero.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8114" y="5306266"/>
            <a:ext cx="1616825" cy="1366752"/>
          </a:xfrm>
          <a:prstGeom prst="rect">
            <a:avLst/>
          </a:prstGeom>
          <a:noFill/>
        </p:spPr>
      </p:pic>
    </p:spTree>
    <p:extLst>
      <p:ext uri="{BB962C8B-B14F-4D97-AF65-F5344CB8AC3E}">
        <p14:creationId xmlns:p14="http://schemas.microsoft.com/office/powerpoint/2010/main" val="1019182939"/>
      </p:ext>
    </p:extLst>
  </p:cSld>
  <p:clrMapOvr>
    <a:masterClrMapping/>
  </p:clrMapOvr>
  <mc:AlternateContent xmlns:mc="http://schemas.openxmlformats.org/markup-compatibility/2006" xmlns:p14="http://schemas.microsoft.com/office/powerpoint/2010/main">
    <mc:Choice Requires="p14">
      <p:transition spd="slow" p14:dur="1400" advTm="40000">
        <p14:ripple/>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Volcán en La Palma: última hora sobre la erupción y la caída de lava al  mar, en directo | La lava que llega al mar crea una isla baja de más 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83" y="-6433"/>
            <a:ext cx="10298783" cy="6864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397011"/>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elapuron.com/media/2021/09/post/IMG-20210919-WA00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00175"/>
            <a:ext cx="10261600" cy="8258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303027"/>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elapuron.com/media/2021/09/post/volc%C3%A1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424" y="-28550"/>
            <a:ext cx="10659024" cy="7057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396845"/>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elapuron.com/media/2021/09/post/Volc%C3%A1n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593" y="-171400"/>
            <a:ext cx="10545193" cy="7058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36318"/>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Volcán en La Palma: fase explosiva extrema | Última hora en Cumbre Vieja -  A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61" y="0"/>
            <a:ext cx="103204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325755"/>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orizontal"/>
          <p:cNvPicPr>
            <a:picLocks noChangeAspect="1" noChangeArrowheads="1"/>
          </p:cNvPicPr>
          <p:nvPr/>
        </p:nvPicPr>
        <p:blipFill rotWithShape="1">
          <a:blip r:embed="rId2">
            <a:extLst>
              <a:ext uri="{28A0092B-C50C-407E-A947-70E740481C1C}">
                <a14:useLocalDpi xmlns:a14="http://schemas.microsoft.com/office/drawing/2010/main" val="0"/>
              </a:ext>
            </a:extLst>
          </a:blip>
          <a:srcRect r="12213" b="16177"/>
          <a:stretch/>
        </p:blipFill>
        <p:spPr bwMode="auto">
          <a:xfrm>
            <a:off x="0" y="0"/>
            <a:ext cx="105727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762978"/>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elapuron.com/media/2021/09/post/IMG-20210919-WA00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5456"/>
            <a:ext cx="10261600" cy="7776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857470"/>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74939" y="1391614"/>
            <a:ext cx="7808816"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FFFF"/>
                </a:solidFill>
                <a:latin typeface="+mj-lt"/>
              </a:rPr>
              <a:t>La flota pesquera de </a:t>
            </a:r>
            <a:r>
              <a:rPr lang="es-ES" altLang="es-ES" sz="2800" b="1" i="1" dirty="0" err="1">
                <a:solidFill>
                  <a:srgbClr val="00FFFF"/>
                </a:solidFill>
                <a:latin typeface="+mj-lt"/>
              </a:rPr>
              <a:t>Tazacorte</a:t>
            </a:r>
            <a:r>
              <a:rPr lang="es-ES" altLang="es-ES" sz="2800" b="1" i="1" dirty="0">
                <a:solidFill>
                  <a:srgbClr val="00FFFF"/>
                </a:solidFill>
                <a:latin typeface="+mj-lt"/>
              </a:rPr>
              <a:t> </a:t>
            </a:r>
            <a:r>
              <a:rPr lang="es-ES" altLang="es-ES" sz="2800" b="1" i="1" dirty="0" smtClean="0">
                <a:solidFill>
                  <a:srgbClr val="00FFFF"/>
                </a:solidFill>
                <a:latin typeface="+mj-lt"/>
              </a:rPr>
              <a:t> (</a:t>
            </a:r>
            <a:r>
              <a:rPr lang="es-ES" altLang="es-ES" sz="2800" b="1" i="1" dirty="0">
                <a:solidFill>
                  <a:srgbClr val="00FFFF"/>
                </a:solidFill>
                <a:latin typeface="+mj-lt"/>
              </a:rPr>
              <a:t>La Palma), amarrada y a la espera de ayudas: "La situación es </a:t>
            </a:r>
            <a:r>
              <a:rPr lang="es-ES" altLang="es-ES" sz="2800" b="1" i="1" dirty="0" smtClean="0">
                <a:solidFill>
                  <a:srgbClr val="00FFFF"/>
                </a:solidFill>
                <a:latin typeface="+mj-lt"/>
              </a:rPr>
              <a:t>catastrófica“ La </a:t>
            </a:r>
            <a:r>
              <a:rPr lang="es-ES" altLang="es-ES" sz="2800" b="1" i="1" dirty="0">
                <a:solidFill>
                  <a:srgbClr val="00FFFF"/>
                </a:solidFill>
                <a:latin typeface="+mj-lt"/>
              </a:rPr>
              <a:t>llegada de la colada de lava del volcán de Cumbre Vieja a la costa de </a:t>
            </a:r>
            <a:r>
              <a:rPr lang="es-ES" altLang="es-ES" sz="2800" b="1" i="1" dirty="0" err="1">
                <a:solidFill>
                  <a:srgbClr val="00FFFF"/>
                </a:solidFill>
                <a:latin typeface="+mj-lt"/>
              </a:rPr>
              <a:t>Tazacorte</a:t>
            </a:r>
            <a:r>
              <a:rPr lang="es-ES" altLang="es-ES" sz="2800" b="1" i="1" dirty="0">
                <a:solidFill>
                  <a:srgbClr val="00FFFF"/>
                </a:solidFill>
                <a:latin typeface="+mj-lt"/>
              </a:rPr>
              <a:t>, a una zona de acantilados en torno a la playa de El </a:t>
            </a:r>
            <a:r>
              <a:rPr lang="es-ES" altLang="es-ES" sz="2800" b="1" i="1" dirty="0" err="1">
                <a:solidFill>
                  <a:srgbClr val="00FFFF"/>
                </a:solidFill>
                <a:latin typeface="+mj-lt"/>
              </a:rPr>
              <a:t>Guirre</a:t>
            </a:r>
            <a:r>
              <a:rPr lang="es-ES" altLang="es-ES" sz="2800" b="1" i="1" dirty="0">
                <a:solidFill>
                  <a:srgbClr val="00FFFF"/>
                </a:solidFill>
                <a:latin typeface="+mj-lt"/>
              </a:rPr>
              <a:t>, ha agravado la mala situación de la flota pesquera del municipio, que ya acarreaba poca actividad en los últimos meses y escasas capturas.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8114" y="5306266"/>
            <a:ext cx="1616825" cy="1366752"/>
          </a:xfrm>
          <a:prstGeom prst="rect">
            <a:avLst/>
          </a:prstGeom>
          <a:noFill/>
        </p:spPr>
      </p:pic>
    </p:spTree>
    <p:extLst>
      <p:ext uri="{BB962C8B-B14F-4D97-AF65-F5344CB8AC3E}">
        <p14:creationId xmlns:p14="http://schemas.microsoft.com/office/powerpoint/2010/main" val="3607897979"/>
      </p:ext>
    </p:extLst>
  </p:cSld>
  <p:clrMapOvr>
    <a:masterClrMapping/>
  </p:clrMapOvr>
  <mc:AlternateContent xmlns:mc="http://schemas.openxmlformats.org/markup-compatibility/2006" xmlns:p14="http://schemas.microsoft.com/office/powerpoint/2010/main">
    <mc:Choice Requires="p14">
      <p:transition spd="slow" p14:dur="140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61600" cy="6972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709431"/>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Vídeo erupción en La Pal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32250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0350488"/>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 ÚLTIMA HORA: Lava VOLCÁNICA arrasa pueblo en España (Erupción Volcán LA  PALMA isla) Noticias 2021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791" y="-128779"/>
            <a:ext cx="10514266" cy="6986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644092"/>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Volcán La Palma: ¿Qué pasa cuando la lava llega al mar? Dos peligros  amenazan a la población de La Palma | Ciencia y tecnología | Cadena 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97" y="0"/>
            <a:ext cx="10287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60716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2" descr="La impresionante imagen de la lava recorriendo La Palma desde el espacio -  A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603448"/>
            <a:ext cx="10261600" cy="577215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233487" y="5314375"/>
            <a:ext cx="901923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FFFF"/>
                </a:solidFill>
                <a:latin typeface="+mj-lt"/>
              </a:rPr>
              <a:t>La intensificación de la actividad durante la madrugada ha provocado roturas parciales del cono en su cara norte, el punto emisor más activo, y coladas que siguen su avance al mar hasta la zona donde ha alcanzado el Atlántico, en el municipio de </a:t>
            </a:r>
            <a:r>
              <a:rPr lang="es-ES" altLang="es-ES" sz="2400" b="1" i="1" dirty="0" err="1">
                <a:solidFill>
                  <a:srgbClr val="00FFFF"/>
                </a:solidFill>
                <a:latin typeface="+mj-lt"/>
              </a:rPr>
              <a:t>Tazacorte</a:t>
            </a: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7252" y="5415829"/>
            <a:ext cx="1616825" cy="1366752"/>
          </a:xfrm>
          <a:prstGeom prst="rect">
            <a:avLst/>
          </a:prstGeom>
          <a:noFill/>
        </p:spPr>
      </p:pic>
    </p:spTree>
    <p:extLst>
      <p:ext uri="{BB962C8B-B14F-4D97-AF65-F5344CB8AC3E}">
        <p14:creationId xmlns:p14="http://schemas.microsoft.com/office/powerpoint/2010/main" val="455123477"/>
      </p:ext>
    </p:extLst>
  </p:cSld>
  <p:clrMapOvr>
    <a:masterClrMapping/>
  </p:clrMapOvr>
  <mc:AlternateContent xmlns:mc="http://schemas.openxmlformats.org/markup-compatibility/2006" xmlns:p14="http://schemas.microsoft.com/office/powerpoint/2010/main">
    <mc:Choice Requires="p14">
      <p:transition spd="slow" p14:dur="1400" advTm="21000">
        <p14:ripp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orca organiza un concierto solidario para recaudar fondos para los  damnificados de La Palma"/>
          <p:cNvSpPr>
            <a:spLocks noChangeAspect="1" noChangeArrowheads="1"/>
          </p:cNvSpPr>
          <p:nvPr/>
        </p:nvSpPr>
        <p:spPr bwMode="auto">
          <a:xfrm>
            <a:off x="155575"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6525"/>
            <a:ext cx="10269141" cy="699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533138"/>
      </p:ext>
    </p:extLst>
  </p:cSld>
  <p:clrMapOvr>
    <a:masterClrMapping/>
  </p:clrMapOvr>
  <mc:AlternateContent xmlns:mc="http://schemas.openxmlformats.org/markup-compatibility/2006" xmlns:p14="http://schemas.microsoft.com/office/powerpoint/2010/main">
    <mc:Choice Requires="p14">
      <p:transition spd="slow" p14:dur="1400" advTm="5000">
        <p14:ripple/>
        <p:sndAc>
          <p:stSnd>
            <p:snd r:embed="rId2" name="sound008.wav"/>
          </p:stSnd>
        </p:sndAc>
      </p:transition>
    </mc:Choice>
    <mc:Fallback xmlns="">
      <p:transition spd="slow" advTm="5000">
        <p:fade/>
        <p:sndAc>
          <p:stSnd>
            <p:snd r:embed="rId4" name="sound008.wav"/>
          </p:stSnd>
        </p:sndAc>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tos, videos de la erupción de volcán en isla de La Pal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204"/>
            <a:ext cx="10261600" cy="6944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60645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Todas las claves de la erupción de La Palma | Noticias de Nacional en  Diario de Nava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2284"/>
            <a:ext cx="10380786" cy="7650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7364"/>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Erupción de la Palma: imagen de satélite que captura el camino de la lava  hacia el mar – EzAnime.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00" y="-24730"/>
            <a:ext cx="10757713" cy="6882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73477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30400" y="980728"/>
            <a:ext cx="8180398"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FF"/>
                </a:solidFill>
                <a:latin typeface="+mj-lt"/>
              </a:rPr>
              <a:t>LA PALMA.- El área afectada por las coladas del volcán de La Palma ha aumentado </a:t>
            </a:r>
            <a:r>
              <a:rPr lang="es-ES" altLang="es-ES" sz="2800" b="1" i="1" dirty="0" smtClean="0">
                <a:solidFill>
                  <a:srgbClr val="FF00FF"/>
                </a:solidFill>
                <a:latin typeface="+mj-lt"/>
              </a:rPr>
              <a:t>la erupción </a:t>
            </a:r>
            <a:r>
              <a:rPr lang="es-ES" altLang="es-ES" sz="2800" b="1" i="1" dirty="0">
                <a:solidFill>
                  <a:srgbClr val="FF00FF"/>
                </a:solidFill>
                <a:latin typeface="+mj-lt"/>
              </a:rPr>
              <a:t>y los expertos calculan que la situación se prolongará una media de 55 días, lo que hace prever que podría seguir expulsando lava al menos hasta </a:t>
            </a:r>
            <a:r>
              <a:rPr lang="es-ES" altLang="es-ES" sz="2800" b="1" i="1" dirty="0" smtClean="0">
                <a:solidFill>
                  <a:srgbClr val="FF00FF"/>
                </a:solidFill>
                <a:latin typeface="+mj-lt"/>
              </a:rPr>
              <a:t>noviembre. A </a:t>
            </a:r>
            <a:r>
              <a:rPr lang="es-ES" altLang="es-ES" sz="2800" b="1" i="1" dirty="0">
                <a:solidFill>
                  <a:srgbClr val="FF00FF"/>
                </a:solidFill>
                <a:latin typeface="+mj-lt"/>
              </a:rPr>
              <a:t>medida que pasan los días la situación en las zonas aledañas al volcán se hace más difícil, sobre todo para las 5.700 personas evacuadas hasta el momento que han tenido que abandonar a toda prisa los 185 inmuebles dañados o destruidos por las coladas, 65 de los cuales eran viviendas.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8114" y="5306266"/>
            <a:ext cx="1616825" cy="1366752"/>
          </a:xfrm>
          <a:prstGeom prst="rect">
            <a:avLst/>
          </a:prstGeom>
          <a:noFill/>
        </p:spPr>
      </p:pic>
    </p:spTree>
    <p:extLst>
      <p:ext uri="{BB962C8B-B14F-4D97-AF65-F5344CB8AC3E}">
        <p14:creationId xmlns:p14="http://schemas.microsoft.com/office/powerpoint/2010/main" val="2383125962"/>
      </p:ext>
    </p:extLst>
  </p:cSld>
  <p:clrMapOvr>
    <a:masterClrMapping/>
  </p:clrMapOvr>
  <mc:AlternateContent xmlns:mc="http://schemas.openxmlformats.org/markup-compatibility/2006" xmlns:p14="http://schemas.microsoft.com/office/powerpoint/2010/main">
    <mc:Choice Requires="p14">
      <p:transition spd="slow" p14:dur="1400" advTm="43000">
        <p14:ripple/>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La Palma | La erupción del volcán en direc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61152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71736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6" name="Picture 6" descr="Crece un 50% área afectada por erupción que podría durar hasta noviembre –  noticias telemic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56" y="0"/>
            <a:ext cx="10282856"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479777"/>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descr="Los vídeos más llamativos de la erupción del volcán de La Palma | El Corr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343183"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0643" y="285732"/>
            <a:ext cx="9540148" cy="6357457"/>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312988" y="1497013"/>
            <a:ext cx="7596435" cy="3937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4109206352"/>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Volcán La Palma | Directo: La lava cubre 258 hectáreas destruyendo a su  paso 686 edificaciones y 22,2 km de carretera"/>
          <p:cNvSpPr>
            <a:spLocks noChangeAspect="1" noChangeArrowheads="1"/>
          </p:cNvSpPr>
          <p:nvPr/>
        </p:nvSpPr>
        <p:spPr bwMode="auto">
          <a:xfrm>
            <a:off x="155575"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48" y="-136154"/>
            <a:ext cx="10491230" cy="6994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9481034"/>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VOLCÁN) «El riesgo de tsunami es el mismo que antes de esta erupción, y es  muy ba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0" y="-459432"/>
            <a:ext cx="10259070" cy="7501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09540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Video: El volcán de La Palma entra en erupción: ocho bocas activas y  desaloja 5.000 perso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3700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552447"/>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42368" y="764704"/>
            <a:ext cx="8477433" cy="4832092"/>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400" b="1" i="1" dirty="0">
                <a:solidFill>
                  <a:schemeClr val="accent6">
                    <a:lumMod val="75000"/>
                  </a:schemeClr>
                </a:solidFill>
                <a:latin typeface="+mj-lt"/>
              </a:rPr>
              <a:t>Noche de vigilia y angustia en La Palma. Algunos vecinos abandonan sus viviendas por el miedo a ser evacuados tras la rotura del cono del </a:t>
            </a:r>
            <a:r>
              <a:rPr lang="es-ES" altLang="es-ES" sz="4400" b="1" i="1" dirty="0" smtClean="0">
                <a:solidFill>
                  <a:schemeClr val="accent6">
                    <a:lumMod val="75000"/>
                  </a:schemeClr>
                </a:solidFill>
                <a:latin typeface="+mj-lt"/>
              </a:rPr>
              <a:t>volcán. El </a:t>
            </a:r>
            <a:r>
              <a:rPr lang="es-ES" altLang="es-ES" sz="4400" b="1" i="1" dirty="0">
                <a:solidFill>
                  <a:schemeClr val="accent6">
                    <a:lumMod val="75000"/>
                  </a:schemeClr>
                </a:solidFill>
                <a:latin typeface="+mj-lt"/>
              </a:rPr>
              <a:t>nuevo río de lava transporta rocas del tamaño de edificio de tres </a:t>
            </a:r>
            <a:r>
              <a:rPr lang="es-ES" altLang="es-ES" sz="4400" b="1" i="1" dirty="0" smtClean="0">
                <a:solidFill>
                  <a:schemeClr val="accent6">
                    <a:lumMod val="75000"/>
                  </a:schemeClr>
                </a:solidFill>
                <a:latin typeface="+mj-lt"/>
              </a:rPr>
              <a:t>plantas.</a:t>
            </a:r>
            <a:endParaRPr lang="es-ES" altLang="es-ES" sz="4400" b="1" i="1" dirty="0">
              <a:solidFill>
                <a:schemeClr val="accent6">
                  <a:lumMod val="75000"/>
                </a:schemeClr>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8114" y="5306266"/>
            <a:ext cx="1616825" cy="1366752"/>
          </a:xfrm>
          <a:prstGeom prst="rect">
            <a:avLst/>
          </a:prstGeom>
          <a:noFill/>
        </p:spPr>
      </p:pic>
    </p:spTree>
    <p:extLst>
      <p:ext uri="{BB962C8B-B14F-4D97-AF65-F5344CB8AC3E}">
        <p14:creationId xmlns:p14="http://schemas.microsoft.com/office/powerpoint/2010/main" val="950170315"/>
      </p:ext>
    </p:extLst>
  </p:cSld>
  <p:clrMapOvr>
    <a:masterClrMapping/>
  </p:clrMapOvr>
  <mc:AlternateContent xmlns:mc="http://schemas.openxmlformats.org/markup-compatibility/2006" xmlns:p14="http://schemas.microsoft.com/office/powerpoint/2010/main">
    <mc:Choice Requires="p14">
      <p:transition spd="slow" p14:dur="140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Así te hemos contado la evolución del volcán en La Pal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608" y="0"/>
            <a:ext cx="10873208"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479647"/>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Erupción en La Palma, 3 de octubre | Dos plantas desaladoras suministrarán  agua a las plataneras afecta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510" y="-28600"/>
            <a:ext cx="10904670" cy="688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18797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1028653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4561859"/>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alería con las mejores imágenes de la erupción del volcán en la Pal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198" y="-171400"/>
            <a:ext cx="10442798" cy="7118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566775"/>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050" name="Picture 2" descr="Amenaza la supervivencia de la humanidad&amp;quot;: la aterradora profecía sobre el  cambio climát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376" y="0"/>
            <a:ext cx="763284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78292"/>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Volcán de La Palma, última hora en directo | Se abre una novena boca y  desmienten el megatsunami | Mar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386" y="-247651"/>
            <a:ext cx="11900866" cy="710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10917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62448" y="911329"/>
            <a:ext cx="6907202"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400" b="1" i="1" dirty="0">
                <a:solidFill>
                  <a:schemeClr val="accent6">
                    <a:lumMod val="75000"/>
                  </a:schemeClr>
                </a:solidFill>
                <a:latin typeface="+mj-lt"/>
              </a:rPr>
              <a:t>¿Podría surgir una nueva isla en Canarias tras la erupción del volcán de La </a:t>
            </a:r>
            <a:r>
              <a:rPr lang="es-ES" altLang="es-ES" sz="4400" b="1" i="1" dirty="0" smtClean="0">
                <a:solidFill>
                  <a:schemeClr val="accent6">
                    <a:lumMod val="75000"/>
                  </a:schemeClr>
                </a:solidFill>
                <a:latin typeface="+mj-lt"/>
              </a:rPr>
              <a:t>Palma?. </a:t>
            </a:r>
            <a:r>
              <a:rPr lang="es-ES" altLang="es-ES" sz="2800" b="1" i="1" dirty="0" smtClean="0">
                <a:solidFill>
                  <a:schemeClr val="accent6">
                    <a:lumMod val="75000"/>
                  </a:schemeClr>
                </a:solidFill>
                <a:latin typeface="+mj-lt"/>
              </a:rPr>
              <a:t>Según </a:t>
            </a:r>
            <a:r>
              <a:rPr lang="es-ES" altLang="es-ES" sz="2800" b="1" i="1" dirty="0">
                <a:solidFill>
                  <a:schemeClr val="accent6">
                    <a:lumMod val="75000"/>
                  </a:schemeClr>
                </a:solidFill>
                <a:latin typeface="+mj-lt"/>
              </a:rPr>
              <a:t>los expertos, la pregunta no es si podría surgir con una erupción, sino cuándo o dónde podría hacerlo. Podría ocurrir en cualquier momento, mañana, en una semana, el mes que viene, en mil años o en cientos de miles de años.</a:t>
            </a:r>
          </a:p>
          <a:p>
            <a:pPr algn="ctr" fontAlgn="base">
              <a:spcBef>
                <a:spcPct val="0"/>
              </a:spcBef>
              <a:spcAft>
                <a:spcPct val="0"/>
              </a:spcAft>
            </a:pPr>
            <a:endParaRPr lang="es-ES" altLang="es-ES" sz="2400" b="1" i="1" dirty="0">
              <a:solidFill>
                <a:srgbClr val="FF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8114" y="5306266"/>
            <a:ext cx="1616825" cy="1366752"/>
          </a:xfrm>
          <a:prstGeom prst="rect">
            <a:avLst/>
          </a:prstGeom>
          <a:noFill/>
        </p:spPr>
      </p:pic>
    </p:spTree>
    <p:extLst>
      <p:ext uri="{BB962C8B-B14F-4D97-AF65-F5344CB8AC3E}">
        <p14:creationId xmlns:p14="http://schemas.microsoft.com/office/powerpoint/2010/main" val="3947517797"/>
      </p:ext>
    </p:extLst>
  </p:cSld>
  <p:clrMapOvr>
    <a:masterClrMapping/>
  </p:clrMapOvr>
  <mc:AlternateContent xmlns:mc="http://schemas.openxmlformats.org/markup-compatibility/2006" xmlns:p14="http://schemas.microsoft.com/office/powerpoint/2010/main">
    <mc:Choice Requires="p14">
      <p:transition spd="slow" p14:dur="140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s videos más impactantes del volcán en La Palma y la &amp;#39;casa mágica&amp;#39; que  sobrevivió"/>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808" y="0"/>
            <a:ext cx="11430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034366"/>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l volcán de La Palma entra en fase explosiva extrema: se abren dos nuevas  bocas eruptivas y se ordena la evacuación de varias localidad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
            <a:ext cx="11140157" cy="6875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675608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lava del volcán de La Palma avanza a 700 metros por hora ⋆ 7 de Junio  Digi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696911"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233710"/>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lerta en España por la erupción del volcán Pal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06" y="372"/>
            <a:ext cx="10503098" cy="685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024874"/>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74939" y="1391614"/>
            <a:ext cx="7808816"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smtClean="0">
                <a:solidFill>
                  <a:srgbClr val="00FFFF"/>
                </a:solidFill>
                <a:latin typeface="+mj-lt"/>
              </a:rPr>
              <a:t>LA PALMA NECESITA MAS QUE NUNCA  EL APOYO MORAL Y ECONOMICO DE TODOS LOS ESPAÑOLES, ESPEREMOS  QUE LA AYUDA SEA MUY GRANDE PARA ESTA POBRE GENTE QUE SE HA QUEDADO SIN NADA. - ES LA OCASIÓN DE  DEMOSTRAR NUESTRO  CARIÑO HERMANDAD E INTERES PARA SOLUCIONAR EN TODO LO QUE SE PUEDA.</a:t>
            </a:r>
            <a:endParaRPr lang="es-ES" altLang="es-ES" b="1" i="1" dirty="0">
              <a:solidFill>
                <a:srgbClr val="00FF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8114" y="5306266"/>
            <a:ext cx="1616825" cy="1366752"/>
          </a:xfrm>
          <a:prstGeom prst="rect">
            <a:avLst/>
          </a:prstGeom>
          <a:noFill/>
        </p:spPr>
      </p:pic>
    </p:spTree>
    <p:extLst>
      <p:ext uri="{BB962C8B-B14F-4D97-AF65-F5344CB8AC3E}">
        <p14:creationId xmlns:p14="http://schemas.microsoft.com/office/powerpoint/2010/main" val="45088613"/>
      </p:ext>
    </p:extLst>
  </p:cSld>
  <p:clrMapOvr>
    <a:masterClrMapping/>
  </p:clrMapOvr>
  <mc:AlternateContent xmlns:mc="http://schemas.openxmlformats.org/markup-compatibility/2006" xmlns:p14="http://schemas.microsoft.com/office/powerpoint/2010/main">
    <mc:Choice Requires="p14">
      <p:transition spd="slow" p14:dur="140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Talleres solidarios en Gravedad Zero: &amp;#39;Todos con La Palma&amp;#39;"/>
          <p:cNvPicPr>
            <a:picLocks noChangeAspect="1" noChangeArrowheads="1"/>
          </p:cNvPicPr>
          <p:nvPr/>
        </p:nvPicPr>
        <p:blipFill rotWithShape="1">
          <a:blip r:embed="rId2">
            <a:extLst>
              <a:ext uri="{28A0092B-C50C-407E-A947-70E740481C1C}">
                <a14:useLocalDpi xmlns:a14="http://schemas.microsoft.com/office/drawing/2010/main" val="0"/>
              </a:ext>
            </a:extLst>
          </a:blip>
          <a:srcRect t="6042" b="24487"/>
          <a:stretch/>
        </p:blipFill>
        <p:spPr bwMode="auto">
          <a:xfrm>
            <a:off x="2902" y="0"/>
            <a:ext cx="10261600"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8591315"/>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30132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bwMode="auto">
          <a:xfrm>
            <a:off x="19865" y="49543"/>
            <a:ext cx="10261601"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944" y="3389957"/>
            <a:ext cx="6858000" cy="7811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793545" y="3389957"/>
            <a:ext cx="6858000" cy="7811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2616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2616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7958" y="5464912"/>
            <a:ext cx="676197"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84133" y="1067209"/>
            <a:ext cx="4007004"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24003" y="1067211"/>
            <a:ext cx="3925757"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11 de octubre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23074" y="5210969"/>
            <a:ext cx="2254359" cy="934064"/>
          </a:xfrm>
          <a:prstGeom prst="rect">
            <a:avLst/>
          </a:prstGeom>
          <a:noFill/>
        </p:spPr>
      </p:pic>
    </p:spTree>
    <p:extLst>
      <p:ext uri="{BB962C8B-B14F-4D97-AF65-F5344CB8AC3E}">
        <p14:creationId xmlns:p14="http://schemas.microsoft.com/office/powerpoint/2010/main" val="2546765995"/>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2616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2616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3348" y="0"/>
            <a:ext cx="547285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2616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82701" y="4724404"/>
            <a:ext cx="2992967"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7990" y="4191000"/>
            <a:ext cx="2650913"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2208" y="4876800"/>
            <a:ext cx="136821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98594"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98594"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98594"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98594"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EL VOLCAN DE LA ISLA DE LA PAL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VOLCAN DE LA ISLA DE LA PALMA</Template>
  <TotalTime>17</TotalTime>
  <Words>616</Words>
  <Application>Microsoft Office PowerPoint</Application>
  <PresentationFormat>Personalizado</PresentationFormat>
  <Paragraphs>21</Paragraphs>
  <Slides>49</Slides>
  <Notes>0</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EL VOLCAN DE LA ISLA DE LA PALMA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15</cp:revision>
  <dcterms:created xsi:type="dcterms:W3CDTF">2021-10-11T14:13:31Z</dcterms:created>
  <dcterms:modified xsi:type="dcterms:W3CDTF">2021-10-11T14:31:03Z</dcterms:modified>
</cp:coreProperties>
</file>