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0"/>
  </p:notesMasterIdLst>
  <p:sldIdLst>
    <p:sldId id="327" r:id="rId3"/>
    <p:sldId id="602" r:id="rId4"/>
    <p:sldId id="599" r:id="rId5"/>
    <p:sldId id="545" r:id="rId6"/>
    <p:sldId id="601" r:id="rId7"/>
    <p:sldId id="546" r:id="rId8"/>
    <p:sldId id="548" r:id="rId9"/>
    <p:sldId id="549" r:id="rId10"/>
    <p:sldId id="596" r:id="rId11"/>
    <p:sldId id="543" r:id="rId12"/>
    <p:sldId id="542" r:id="rId13"/>
    <p:sldId id="552" r:id="rId14"/>
    <p:sldId id="554" r:id="rId15"/>
    <p:sldId id="583" r:id="rId16"/>
    <p:sldId id="550" r:id="rId17"/>
    <p:sldId id="556" r:id="rId18"/>
    <p:sldId id="558" r:id="rId19"/>
    <p:sldId id="560" r:id="rId20"/>
    <p:sldId id="561" r:id="rId21"/>
    <p:sldId id="555" r:id="rId22"/>
    <p:sldId id="562" r:id="rId23"/>
    <p:sldId id="544" r:id="rId24"/>
    <p:sldId id="564" r:id="rId25"/>
    <p:sldId id="565" r:id="rId26"/>
    <p:sldId id="568" r:id="rId27"/>
    <p:sldId id="566" r:id="rId28"/>
    <p:sldId id="567" r:id="rId29"/>
    <p:sldId id="595" r:id="rId30"/>
    <p:sldId id="586" r:id="rId31"/>
    <p:sldId id="582" r:id="rId32"/>
    <p:sldId id="587" r:id="rId33"/>
    <p:sldId id="563" r:id="rId34"/>
    <p:sldId id="597" r:id="rId35"/>
    <p:sldId id="588" r:id="rId36"/>
    <p:sldId id="600" r:id="rId37"/>
    <p:sldId id="590" r:id="rId38"/>
    <p:sldId id="569" r:id="rId39"/>
    <p:sldId id="570" r:id="rId40"/>
    <p:sldId id="591" r:id="rId41"/>
    <p:sldId id="593" r:id="rId42"/>
    <p:sldId id="592" r:id="rId43"/>
    <p:sldId id="594" r:id="rId44"/>
    <p:sldId id="576" r:id="rId45"/>
    <p:sldId id="578" r:id="rId46"/>
    <p:sldId id="580" r:id="rId47"/>
    <p:sldId id="584" r:id="rId48"/>
    <p:sldId id="557" r:id="rId49"/>
    <p:sldId id="579" r:id="rId50"/>
    <p:sldId id="581" r:id="rId51"/>
    <p:sldId id="575" r:id="rId52"/>
    <p:sldId id="577" r:id="rId53"/>
    <p:sldId id="572" r:id="rId54"/>
    <p:sldId id="571" r:id="rId55"/>
    <p:sldId id="573" r:id="rId56"/>
    <p:sldId id="574" r:id="rId57"/>
    <p:sldId id="396" r:id="rId58"/>
    <p:sldId id="603" r:id="rId59"/>
  </p:sldIdLst>
  <p:sldSz cx="104775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uIn1w6Rb5t++e87ALjdb+g" hashData="AmOvrTHH0p1V3HKRZXPcFeekU1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60" d="100"/>
          <a:sy n="60" d="100"/>
        </p:scale>
        <p:origin x="-1386" y="-660"/>
      </p:cViewPr>
      <p:guideLst>
        <p:guide orient="horz" pos="2160"/>
        <p:guide pos="3301"/>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B22374C-EF79-4D7A-851C-035D885BC7C5}" type="datetimeFigureOut">
              <a:rPr lang="es-ES" smtClean="0"/>
              <a:pPr/>
              <a:t>27/12/2016</a:t>
            </a:fld>
            <a:endParaRPr lang="es-ES"/>
          </a:p>
        </p:txBody>
      </p:sp>
      <p:sp>
        <p:nvSpPr>
          <p:cNvPr id="4" name="3 Marcador de imagen de diapositiva"/>
          <p:cNvSpPr>
            <a:spLocks noGrp="1" noRot="1" noChangeAspect="1"/>
          </p:cNvSpPr>
          <p:nvPr>
            <p:ph type="sldImg" idx="2"/>
          </p:nvPr>
        </p:nvSpPr>
        <p:spPr>
          <a:xfrm>
            <a:off x="809625" y="685800"/>
            <a:ext cx="52387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1312759-A76D-420F-9540-9A6F41CB6093}"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85814" y="2130429"/>
            <a:ext cx="8905874"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71627" y="3886200"/>
            <a:ext cx="733425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27/12/2016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7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27/12/2016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7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27652" y="4406904"/>
            <a:ext cx="8905874"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27652" y="2906713"/>
            <a:ext cx="8905874"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E269A8C-CE51-431C-974F-91CF945F7564}" type="datetimeFigureOut">
              <a:rPr lang="es-ES" smtClean="0"/>
              <a:pPr/>
              <a:t>27/12/2016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7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23876" y="1600204"/>
            <a:ext cx="4627562"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326063" y="1600204"/>
            <a:ext cx="4627562"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E269A8C-CE51-431C-974F-91CF945F7564}" type="datetimeFigureOut">
              <a:rPr lang="es-ES" smtClean="0"/>
              <a:pPr/>
              <a:t>27/12/2016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7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23876" y="1535113"/>
            <a:ext cx="462938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23876" y="2174875"/>
            <a:ext cx="462938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322426" y="1535113"/>
            <a:ext cx="463120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322426" y="2174875"/>
            <a:ext cx="46312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E269A8C-CE51-431C-974F-91CF945F7564}" type="datetimeFigureOut">
              <a:rPr lang="es-ES" smtClean="0"/>
              <a:pPr/>
              <a:t>27/12/2016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7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E269A8C-CE51-431C-974F-91CF945F7564}" type="datetimeFigureOut">
              <a:rPr lang="es-ES" smtClean="0"/>
              <a:pPr/>
              <a:t>27/12/2016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7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E269A8C-CE51-431C-974F-91CF945F7564}" type="datetimeFigureOut">
              <a:rPr lang="es-ES" smtClean="0"/>
              <a:pPr/>
              <a:t>27/12/2016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7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23877" y="273050"/>
            <a:ext cx="3447025"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096414" y="273054"/>
            <a:ext cx="5857212"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23877" y="1435103"/>
            <a:ext cx="3447025"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E269A8C-CE51-431C-974F-91CF945F7564}" type="datetimeFigureOut">
              <a:rPr lang="es-ES" smtClean="0"/>
              <a:pPr/>
              <a:t>27/12/2016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7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053664" y="4800600"/>
            <a:ext cx="62865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053664" y="612775"/>
            <a:ext cx="62865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053664" y="5367338"/>
            <a:ext cx="62865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E269A8C-CE51-431C-974F-91CF945F7564}" type="datetimeFigureOut">
              <a:rPr lang="es-ES" smtClean="0"/>
              <a:pPr/>
              <a:t>27/12/2016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7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27/12/2016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7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596189" y="274642"/>
            <a:ext cx="2357437"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23876" y="274642"/>
            <a:ext cx="6897688"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27/12/2016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7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85814" y="2130428"/>
            <a:ext cx="8905875"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71625" y="3886200"/>
            <a:ext cx="733425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rgbClr val="008000"/>
            </a:gs>
            <a:gs pos="69000">
              <a:srgbClr val="FF6633"/>
            </a:gs>
            <a:gs pos="50000">
              <a:srgbClr val="FFFF00"/>
            </a:gs>
            <a:gs pos="75000">
              <a:srgbClr val="01A78F"/>
            </a:gs>
            <a:gs pos="100000">
              <a:srgbClr val="008000"/>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23876" y="274638"/>
            <a:ext cx="942975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23876" y="1600204"/>
            <a:ext cx="942975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23876" y="6356354"/>
            <a:ext cx="2444751"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E269A8C-CE51-431C-974F-91CF945F7564}" type="datetimeFigureOut">
              <a:rPr lang="es-ES" smtClean="0"/>
              <a:pPr/>
              <a:t>27/12/2016</a:t>
            </a:fld>
            <a:endParaRPr lang="es-ES"/>
          </a:p>
        </p:txBody>
      </p:sp>
      <p:sp>
        <p:nvSpPr>
          <p:cNvPr id="5" name="4 Marcador de pie de página"/>
          <p:cNvSpPr>
            <a:spLocks noGrp="1"/>
          </p:cNvSpPr>
          <p:nvPr>
            <p:ph type="ftr" sz="quarter" idx="3"/>
          </p:nvPr>
        </p:nvSpPr>
        <p:spPr>
          <a:xfrm>
            <a:off x="3579814" y="6356354"/>
            <a:ext cx="33178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508875" y="6356354"/>
            <a:ext cx="2444751"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2B2CDB-ADF7-49E9-96EF-3874CD6D367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7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23875" y="6245225"/>
            <a:ext cx="244475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58.gif"/><Relationship Id="rId1" Type="http://schemas.openxmlformats.org/officeDocument/2006/relationships/slideLayout" Target="../slideLayouts/slideLayout7.xml"/><Relationship Id="rId5" Type="http://schemas.openxmlformats.org/officeDocument/2006/relationships/image" Target="../media/image6.gif"/><Relationship Id="rId4" Type="http://schemas.openxmlformats.org/officeDocument/2006/relationships/image" Target="../media/image59.jpeg"/></Relationships>
</file>

<file path=ppt/slides/_rels/slide57.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hyperlink" Target="https://vk.com/mispps" TargetMode="External"/><Relationship Id="rId3" Type="http://schemas.openxmlformats.org/officeDocument/2006/relationships/image" Target="../media/image60.png"/><Relationship Id="rId7" Type="http://schemas.openxmlformats.org/officeDocument/2006/relationships/hyperlink" Target="https://www.facebook.com/mispps" TargetMode="External"/><Relationship Id="rId12" Type="http://schemas.openxmlformats.org/officeDocument/2006/relationships/image" Target="../media/image6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2.png"/><Relationship Id="rId11" Type="http://schemas.openxmlformats.org/officeDocument/2006/relationships/hyperlink" Target="https://plus.google.com/+Mispps/" TargetMode="External"/><Relationship Id="rId5" Type="http://schemas.openxmlformats.org/officeDocument/2006/relationships/image" Target="../media/image61.png"/><Relationship Id="rId10" Type="http://schemas.openxmlformats.org/officeDocument/2006/relationships/image" Target="../media/image6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http://2.bp.blogspot.com/-YD9gk5wT0DU/TuLMOFetuyI/AAAAAAAABCY/ocQo_atIF4U/s1600/sulphur+shelf+laetiporus+sulphureus.jpg"/>
          <p:cNvPicPr>
            <a:picLocks noChangeAspect="1" noChangeArrowheads="1"/>
          </p:cNvPicPr>
          <p:nvPr/>
        </p:nvPicPr>
        <p:blipFill>
          <a:blip r:embed="rId3"/>
          <a:srcRect/>
          <a:stretch>
            <a:fillRect/>
          </a:stretch>
        </p:blipFill>
        <p:spPr bwMode="auto">
          <a:xfrm>
            <a:off x="0" y="0"/>
            <a:ext cx="10605788" cy="6858000"/>
          </a:xfrm>
          <a:prstGeom prst="rect">
            <a:avLst/>
          </a:prstGeom>
          <a:noFill/>
        </p:spPr>
      </p:pic>
      <p:pic>
        <p:nvPicPr>
          <p:cNvPr id="13" name="Picture 2" descr="http://1.bp.blogspot.com/-67ACTuee57s/TuLMXtjExtI/AAAAAAAABCo/w-W0xrRxAnI/s1600/sulphur+shelf.jpg"/>
          <p:cNvPicPr>
            <a:picLocks noChangeAspect="1" noChangeArrowheads="1"/>
          </p:cNvPicPr>
          <p:nvPr/>
        </p:nvPicPr>
        <p:blipFill>
          <a:blip r:embed="rId4"/>
          <a:srcRect/>
          <a:stretch>
            <a:fillRect/>
          </a:stretch>
        </p:blipFill>
        <p:spPr bwMode="auto">
          <a:xfrm>
            <a:off x="1" y="0"/>
            <a:ext cx="10477500" cy="6858000"/>
          </a:xfrm>
          <a:prstGeom prst="rect">
            <a:avLst/>
          </a:prstGeom>
          <a:noFill/>
        </p:spPr>
      </p:pic>
      <p:pic>
        <p:nvPicPr>
          <p:cNvPr id="25" name="Picture 2" descr="http://3.bp.blogspot.com/-r6HM6KE57Dc/TzMsOjLvfaI/AAAAAAAACT8/u7-wAM1dZcc/s1600/0k0289_gif-sicodelicos-02.gif"/>
          <p:cNvPicPr>
            <a:picLocks noChangeAspect="1" noChangeArrowheads="1" noCrop="1"/>
          </p:cNvPicPr>
          <p:nvPr/>
        </p:nvPicPr>
        <p:blipFill>
          <a:blip r:embed="rId5" cstate="print">
            <a:duotone>
              <a:prstClr val="black"/>
              <a:schemeClr val="accent3">
                <a:tint val="45000"/>
                <a:satMod val="400000"/>
              </a:schemeClr>
            </a:duotone>
          </a:blip>
          <a:srcRect/>
          <a:stretch>
            <a:fillRect/>
          </a:stretch>
        </p:blipFill>
        <p:spPr bwMode="auto">
          <a:xfrm>
            <a:off x="-1" y="0"/>
            <a:ext cx="10477501" cy="6858000"/>
          </a:xfrm>
          <a:prstGeom prst="rect">
            <a:avLst/>
          </a:prstGeom>
          <a:noFill/>
        </p:spPr>
      </p:pic>
      <p:pic>
        <p:nvPicPr>
          <p:cNvPr id="155652" name="Image 2" descr="swirlrainbw3.gif"/>
          <p:cNvPicPr>
            <a:picLocks noChangeAspect="1"/>
          </p:cNvPicPr>
          <p:nvPr/>
        </p:nvPicPr>
        <p:blipFill>
          <a:blip r:embed="rId6" cstate="print"/>
          <a:srcRect/>
          <a:stretch>
            <a:fillRect/>
          </a:stretch>
        </p:blipFill>
        <p:spPr bwMode="auto">
          <a:xfrm rot="5400000">
            <a:off x="-3389123" y="3389125"/>
            <a:ext cx="6858000" cy="79757"/>
          </a:xfrm>
          <a:prstGeom prst="rect">
            <a:avLst/>
          </a:prstGeom>
          <a:noFill/>
          <a:ln w="9525">
            <a:noFill/>
            <a:miter lim="800000"/>
            <a:headEnd/>
            <a:tailEnd/>
          </a:ln>
        </p:spPr>
      </p:pic>
      <p:pic>
        <p:nvPicPr>
          <p:cNvPr id="155653" name="Image 2" descr="swirlrainbw3.gif"/>
          <p:cNvPicPr>
            <a:picLocks noChangeAspect="1"/>
          </p:cNvPicPr>
          <p:nvPr/>
        </p:nvPicPr>
        <p:blipFill>
          <a:blip r:embed="rId6" cstate="print"/>
          <a:srcRect/>
          <a:stretch>
            <a:fillRect/>
          </a:stretch>
        </p:blipFill>
        <p:spPr bwMode="auto">
          <a:xfrm rot="5400000">
            <a:off x="7008623" y="3389125"/>
            <a:ext cx="6858000" cy="79757"/>
          </a:xfrm>
          <a:prstGeom prst="rect">
            <a:avLst/>
          </a:prstGeom>
          <a:noFill/>
          <a:ln w="9525">
            <a:noFill/>
            <a:miter lim="800000"/>
            <a:headEnd/>
            <a:tailEnd/>
          </a:ln>
        </p:spPr>
      </p:pic>
      <p:pic>
        <p:nvPicPr>
          <p:cNvPr id="155654" name="Image 2" descr="swirlrainbw3.gif"/>
          <p:cNvPicPr>
            <a:picLocks noChangeAspect="1"/>
          </p:cNvPicPr>
          <p:nvPr/>
        </p:nvPicPr>
        <p:blipFill>
          <a:blip r:embed="rId6" cstate="print"/>
          <a:srcRect/>
          <a:stretch>
            <a:fillRect/>
          </a:stretch>
        </p:blipFill>
        <p:spPr bwMode="auto">
          <a:xfrm rot="10800000">
            <a:off x="3" y="0"/>
            <a:ext cx="10477500" cy="69512"/>
          </a:xfrm>
          <a:prstGeom prst="rect">
            <a:avLst/>
          </a:prstGeom>
          <a:noFill/>
          <a:ln w="9525">
            <a:noFill/>
            <a:miter lim="800000"/>
            <a:headEnd/>
            <a:tailEnd/>
          </a:ln>
        </p:spPr>
      </p:pic>
      <p:pic>
        <p:nvPicPr>
          <p:cNvPr id="155655" name="Image 2" descr="swirlrainbw3.gif"/>
          <p:cNvPicPr>
            <a:picLocks noChangeAspect="1"/>
          </p:cNvPicPr>
          <p:nvPr/>
        </p:nvPicPr>
        <p:blipFill>
          <a:blip r:embed="rId6" cstate="print"/>
          <a:srcRect/>
          <a:stretch>
            <a:fillRect/>
          </a:stretch>
        </p:blipFill>
        <p:spPr bwMode="auto">
          <a:xfrm rot="10800000">
            <a:off x="3" y="6783312"/>
            <a:ext cx="10477500" cy="74688"/>
          </a:xfrm>
          <a:prstGeom prst="rect">
            <a:avLst/>
          </a:prstGeom>
          <a:noFill/>
          <a:ln w="9525">
            <a:noFill/>
            <a:miter lim="800000"/>
            <a:headEnd/>
            <a:tailEnd/>
          </a:ln>
        </p:spPr>
      </p:pic>
      <p:sp>
        <p:nvSpPr>
          <p:cNvPr id="155665" name="Rectangle 17"/>
          <p:cNvSpPr>
            <a:spLocks noChangeArrowheads="1"/>
          </p:cNvSpPr>
          <p:nvPr/>
        </p:nvSpPr>
        <p:spPr bwMode="auto">
          <a:xfrm>
            <a:off x="409246" y="5857896"/>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7" cstate="email"/>
          <a:srcRect/>
          <a:stretch>
            <a:fillRect/>
          </a:stretch>
        </p:blipFill>
        <p:spPr bwMode="auto">
          <a:xfrm>
            <a:off x="409246" y="5715019"/>
            <a:ext cx="801045" cy="766986"/>
          </a:xfrm>
          <a:prstGeom prst="rect">
            <a:avLst/>
          </a:prstGeom>
          <a:noFill/>
          <a:ln w="38100">
            <a:solidFill>
              <a:srgbClr val="1CDEF8"/>
            </a:solidFill>
            <a:miter lim="800000"/>
            <a:headEnd/>
            <a:tailEnd/>
          </a:ln>
        </p:spPr>
      </p:pic>
      <p:sp>
        <p:nvSpPr>
          <p:cNvPr id="19" name="18 Rectángulo"/>
          <p:cNvSpPr/>
          <p:nvPr/>
        </p:nvSpPr>
        <p:spPr>
          <a:xfrm>
            <a:off x="2269156" y="4572013"/>
            <a:ext cx="308484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881164" y="1071546"/>
            <a:ext cx="7000924" cy="5286412"/>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EL POLLO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DE  LOS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BOSQUES</a:t>
            </a:r>
            <a:endParaRPr lang="es-ES"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a:p>
            <a:pPr algn="ct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4" name="Picture 6" descr="http://www.nombres-animados.net/Letra-J/Jose-Luis/Nombre-animado-Jose-Luis-04.gif"/>
          <p:cNvPicPr>
            <a:picLocks noChangeAspect="1" noChangeArrowheads="1" noCrop="1"/>
          </p:cNvPicPr>
          <p:nvPr/>
        </p:nvPicPr>
        <p:blipFill>
          <a:blip r:embed="rId8" cstate="email">
            <a:duotone>
              <a:prstClr val="black"/>
              <a:schemeClr val="accent2">
                <a:tint val="45000"/>
                <a:satMod val="400000"/>
              </a:schemeClr>
            </a:duotone>
            <a:lum bright="-6000" contrast="65000"/>
          </a:blip>
          <a:srcRect/>
          <a:stretch>
            <a:fillRect/>
          </a:stretch>
        </p:blipFill>
        <p:spPr bwMode="auto">
          <a:xfrm>
            <a:off x="1268081" y="5611366"/>
            <a:ext cx="2008836" cy="934064"/>
          </a:xfrm>
          <a:prstGeom prst="rect">
            <a:avLst/>
          </a:prstGeom>
          <a:noFill/>
        </p:spPr>
      </p:pic>
    </p:spTree>
  </p:cSld>
  <p:clrMapOvr>
    <a:masterClrMapping/>
  </p:clrMapOvr>
  <p:transition spd="slow" advTm="12000">
    <p:random/>
    <p:sndAc>
      <p:stSnd>
        <p:snd r:embed="rId2" name="Ernesto-Cortazar-Maria-Elen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par>
                                <p:cTn id="22" presetID="3" presetClass="exit" presetSubtype="10" fill="hold" nodeType="withEffect">
                                  <p:stCondLst>
                                    <p:cond delay="0"/>
                                  </p:stCondLst>
                                  <p:childTnLst>
                                    <p:animEffect transition="out" filter="blinds(horizontal)">
                                      <p:cBhvr>
                                        <p:cTn id="23" dur="3000"/>
                                        <p:tgtEl>
                                          <p:spTgt spid="13"/>
                                        </p:tgtEl>
                                      </p:cBhvr>
                                    </p:animEffect>
                                    <p:set>
                                      <p:cBhvr>
                                        <p:cTn id="24" dur="1" fill="hold">
                                          <p:stCondLst>
                                            <p:cond delay="2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1.bp.blogspot.com/-67ACTuee57s/TuLMXtjExtI/AAAAAAAABCo/w-W0xrRxAnI/s1600/sulphur+shelf.jpg"/>
          <p:cNvPicPr>
            <a:picLocks noChangeAspect="1" noChangeArrowheads="1"/>
          </p:cNvPicPr>
          <p:nvPr/>
        </p:nvPicPr>
        <p:blipFill>
          <a:blip r:embed="rId2"/>
          <a:srcRect/>
          <a:stretch>
            <a:fillRect/>
          </a:stretch>
        </p:blipFill>
        <p:spPr bwMode="auto">
          <a:xfrm>
            <a:off x="-436563" y="0"/>
            <a:ext cx="10914063" cy="6858000"/>
          </a:xfrm>
          <a:prstGeom prst="rect">
            <a:avLst/>
          </a:prstGeom>
          <a:noFill/>
        </p:spPr>
      </p:pic>
    </p:spTree>
  </p:cSld>
  <p:clrMapOvr>
    <a:masterClrMapping/>
  </p:clrMapOvr>
  <p:transition spd="slow"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18 Rectángulo"/>
          <p:cNvSpPr/>
          <p:nvPr/>
        </p:nvSpPr>
        <p:spPr>
          <a:xfrm>
            <a:off x="2269156" y="4572013"/>
            <a:ext cx="308484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523975" y="785794"/>
            <a:ext cx="7429552" cy="6357982"/>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POLLO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DE  LAS  MADERAS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SETAS   SALVAJES</a:t>
            </a:r>
            <a:endParaRPr lang="es-ES"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a:p>
            <a:pPr algn="ct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Tree>
  </p:cSld>
  <p:clrMapOvr>
    <a:masterClrMapping/>
  </p:clrMapOvr>
  <p:transition spd="slow" advTm="1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L sulphureous"/>
          <p:cNvPicPr>
            <a:picLocks noChangeAspect="1" noChangeArrowheads="1"/>
          </p:cNvPicPr>
          <p:nvPr/>
        </p:nvPicPr>
        <p:blipFill>
          <a:blip r:embed="rId2"/>
          <a:srcRect/>
          <a:stretch>
            <a:fillRect/>
          </a:stretch>
        </p:blipFill>
        <p:spPr bwMode="auto">
          <a:xfrm>
            <a:off x="0" y="0"/>
            <a:ext cx="10490996" cy="6858000"/>
          </a:xfrm>
          <a:prstGeom prst="rect">
            <a:avLst/>
          </a:prstGeom>
          <a:noFill/>
        </p:spPr>
      </p:pic>
    </p:spTree>
  </p:cSld>
  <p:clrMapOvr>
    <a:masterClrMapping/>
  </p:clrMapOvr>
  <p:transition spd="slow" advTm="11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523974" y="571480"/>
            <a:ext cx="7286676" cy="5262979"/>
          </a:xfrm>
          <a:prstGeom prst="rect">
            <a:avLst/>
          </a:prstGeom>
        </p:spPr>
        <p:txBody>
          <a:bodyPr wrap="square">
            <a:spAutoFit/>
          </a:bodyPr>
          <a:lstStyle/>
          <a:p>
            <a:pPr lvl="0" algn="ctr" eaLnBrk="0" fontAlgn="base" hangingPunct="0">
              <a:spcBef>
                <a:spcPct val="0"/>
              </a:spcBef>
              <a:spcAft>
                <a:spcPct val="0"/>
              </a:spcAft>
            </a:pPr>
            <a:r>
              <a:rPr lang="es-ES" sz="2400" dirty="0" smtClean="0">
                <a:latin typeface="Agency FB" pitchFamily="34" charset="0"/>
                <a:cs typeface="Arial" pitchFamily="34" charset="0"/>
              </a:rPr>
              <a:t/>
            </a:r>
            <a:br>
              <a:rPr lang="es-ES" sz="2400" dirty="0" smtClean="0">
                <a:latin typeface="Agency FB" pitchFamily="34" charset="0"/>
                <a:cs typeface="Arial" pitchFamily="34" charset="0"/>
              </a:rPr>
            </a:br>
            <a:endParaRPr lang="es-ES" sz="2400" dirty="0" smtClean="0">
              <a:latin typeface="Agency FB" pitchFamily="34" charset="0"/>
              <a:cs typeface="Arial" pitchFamily="34" charset="0"/>
            </a:endParaRPr>
          </a:p>
          <a:p>
            <a:pPr lvl="0" algn="ctr" eaLnBrk="0" fontAlgn="base" hangingPunct="0">
              <a:spcBef>
                <a:spcPct val="0"/>
              </a:spcBef>
              <a:spcAft>
                <a:spcPct val="0"/>
              </a:spcAft>
            </a:pPr>
            <a:r>
              <a:rPr lang="es-ES" sz="2400" dirty="0" smtClean="0">
                <a:latin typeface="Agency FB" pitchFamily="34" charset="0"/>
                <a:cs typeface="Arial" pitchFamily="34" charset="0"/>
              </a:rPr>
              <a:t>Es uno de los hongos más grandes y coloridos de todas las especies. Su fructificación es  anual con un tamaño considerable, se han encontrado ejemplares de hasta medio metro. Destaca sobre todo por su color  de un anaranjado intenso, que suele bajar su intensidad y amarillear al envejecer.</a:t>
            </a:r>
          </a:p>
          <a:p>
            <a:pPr lvl="0" algn="ctr" eaLnBrk="0" fontAlgn="base" hangingPunct="0">
              <a:spcBef>
                <a:spcPct val="0"/>
              </a:spcBef>
              <a:spcAft>
                <a:spcPct val="0"/>
              </a:spcAft>
            </a:pPr>
            <a:endParaRPr lang="es-ES" sz="2400" dirty="0" smtClean="0">
              <a:latin typeface="Agency FB" pitchFamily="34" charset="0"/>
              <a:cs typeface="Arial" pitchFamily="34" charset="0"/>
            </a:endParaRPr>
          </a:p>
          <a:p>
            <a:pPr lvl="0" algn="ctr" eaLnBrk="0" fontAlgn="base" hangingPunct="0">
              <a:spcBef>
                <a:spcPct val="0"/>
              </a:spcBef>
              <a:spcAft>
                <a:spcPct val="0"/>
              </a:spcAft>
            </a:pPr>
            <a:r>
              <a:rPr lang="es-ES" sz="2400" dirty="0" smtClean="0">
                <a:latin typeface="Agency FB" pitchFamily="34" charset="0"/>
                <a:cs typeface="Arial" pitchFamily="34" charset="0"/>
              </a:rPr>
              <a:t>Es una especie común que fructifica, sobre árboles vivos y con algún tipo de herida, con un único individuo, es solitario. Generalmente lo hace sobre </a:t>
            </a:r>
            <a:r>
              <a:rPr lang="es-ES" sz="2400" dirty="0" err="1" smtClean="0">
                <a:latin typeface="Agency FB" pitchFamily="34" charset="0"/>
                <a:cs typeface="Arial" pitchFamily="34" charset="0"/>
              </a:rPr>
              <a:t>planifolios</a:t>
            </a:r>
            <a:r>
              <a:rPr lang="es-ES" sz="2400" dirty="0" smtClean="0">
                <a:latin typeface="Agency FB" pitchFamily="34" charset="0"/>
                <a:cs typeface="Arial" pitchFamily="34" charset="0"/>
              </a:rPr>
              <a:t>, sobre todo en roble y castaño. Es un hongo parásito que puede desarrollarse en cualquier época del año excepto en el invierno, debido a su llamativo color y a sus características, se trata de una especie inconfundible.</a:t>
            </a:r>
          </a:p>
        </p:txBody>
      </p:sp>
      <p:pic>
        <p:nvPicPr>
          <p:cNvPr id="3" name="Picture 2" descr="E:\formas montar\2cxx0f8.gif"/>
          <p:cNvPicPr>
            <a:picLocks noChangeAspect="1" noChangeArrowheads="1" noCrop="1"/>
          </p:cNvPicPr>
          <p:nvPr/>
        </p:nvPicPr>
        <p:blipFill>
          <a:blip r:embed="rId2" cstate="print"/>
          <a:srcRect/>
          <a:stretch>
            <a:fillRect/>
          </a:stretch>
        </p:blipFill>
        <p:spPr bwMode="auto">
          <a:xfrm>
            <a:off x="0" y="5643578"/>
            <a:ext cx="1143008" cy="934001"/>
          </a:xfrm>
          <a:prstGeom prst="rect">
            <a:avLst/>
          </a:prstGeom>
          <a:noFill/>
        </p:spPr>
      </p:pic>
    </p:spTree>
  </p:cSld>
  <p:clrMapOvr>
    <a:masterClrMapping/>
  </p:clrMapOvr>
  <p:transition spd="slow" advTm="36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Imagen relacionada"/>
          <p:cNvPicPr>
            <a:picLocks noChangeAspect="1" noChangeArrowheads="1"/>
          </p:cNvPicPr>
          <p:nvPr/>
        </p:nvPicPr>
        <p:blipFill>
          <a:blip r:embed="rId2" cstate="email"/>
          <a:srcRect/>
          <a:stretch>
            <a:fillRect/>
          </a:stretch>
        </p:blipFill>
        <p:spPr bwMode="auto">
          <a:xfrm>
            <a:off x="0" y="0"/>
            <a:ext cx="5225143" cy="6858000"/>
          </a:xfrm>
          <a:prstGeom prst="rect">
            <a:avLst/>
          </a:prstGeom>
          <a:noFill/>
        </p:spPr>
      </p:pic>
      <p:pic>
        <p:nvPicPr>
          <p:cNvPr id="3" name="Picture 2" descr="Imagen relacionada"/>
          <p:cNvPicPr>
            <a:picLocks noChangeAspect="1" noChangeArrowheads="1"/>
          </p:cNvPicPr>
          <p:nvPr/>
        </p:nvPicPr>
        <p:blipFill>
          <a:blip r:embed="rId3"/>
          <a:srcRect/>
          <a:stretch>
            <a:fillRect/>
          </a:stretch>
        </p:blipFill>
        <p:spPr bwMode="auto">
          <a:xfrm>
            <a:off x="5095874" y="0"/>
            <a:ext cx="5381626" cy="6858000"/>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http://www.uksafari.com/jpeg2/sulphpp2.jpg"/>
          <p:cNvPicPr>
            <a:picLocks noChangeAspect="1" noChangeArrowheads="1"/>
          </p:cNvPicPr>
          <p:nvPr/>
        </p:nvPicPr>
        <p:blipFill>
          <a:blip r:embed="rId2"/>
          <a:srcRect/>
          <a:stretch>
            <a:fillRect/>
          </a:stretch>
        </p:blipFill>
        <p:spPr bwMode="auto">
          <a:xfrm>
            <a:off x="0" y="0"/>
            <a:ext cx="10477500" cy="6858000"/>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Resultado de imagen de laetiporus sulphureus comestible"/>
          <p:cNvPicPr>
            <a:picLocks noChangeAspect="1" noChangeArrowheads="1"/>
          </p:cNvPicPr>
          <p:nvPr/>
        </p:nvPicPr>
        <p:blipFill>
          <a:blip r:embed="rId2"/>
          <a:srcRect/>
          <a:stretch>
            <a:fillRect/>
          </a:stretch>
        </p:blipFill>
        <p:spPr bwMode="auto">
          <a:xfrm>
            <a:off x="0" y="0"/>
            <a:ext cx="10477500" cy="6858000"/>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Imagen relacionada"/>
          <p:cNvPicPr>
            <a:picLocks noChangeAspect="1" noChangeArrowheads="1"/>
          </p:cNvPicPr>
          <p:nvPr/>
        </p:nvPicPr>
        <p:blipFill>
          <a:blip r:embed="rId2"/>
          <a:srcRect/>
          <a:stretch>
            <a:fillRect/>
          </a:stretch>
        </p:blipFill>
        <p:spPr bwMode="auto">
          <a:xfrm>
            <a:off x="-1" y="0"/>
            <a:ext cx="10477501" cy="6858000"/>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095478" y="1928802"/>
            <a:ext cx="6286543" cy="3046988"/>
          </a:xfrm>
          <a:prstGeom prst="rect">
            <a:avLst/>
          </a:prstGeom>
        </p:spPr>
        <p:txBody>
          <a:bodyPr wrap="square">
            <a:spAutoFit/>
          </a:bodyPr>
          <a:lstStyle/>
          <a:p>
            <a:pPr algn="ctr"/>
            <a:r>
              <a:rPr lang="es-ES" sz="2400" dirty="0">
                <a:latin typeface="Agency FB" pitchFamily="34" charset="0"/>
              </a:rPr>
              <a:t>El otoño es un buen momento para buscar alimento de pollo de las setas Woods. La brillante setas en forma de abanico de naranja crece como estantes con volantes desde el lado de los árboles y se destacan como una bandera. El año pasado nos encontramos con una enorme embrague de ellos explosión de un árbol caído en el lago </a:t>
            </a:r>
            <a:r>
              <a:rPr lang="es-ES" sz="2400" dirty="0" err="1">
                <a:latin typeface="Agency FB" pitchFamily="34" charset="0"/>
              </a:rPr>
              <a:t>Maria</a:t>
            </a:r>
            <a:r>
              <a:rPr lang="es-ES" sz="2400" dirty="0">
                <a:latin typeface="Agency FB" pitchFamily="34" charset="0"/>
              </a:rPr>
              <a:t> </a:t>
            </a:r>
            <a:r>
              <a:rPr lang="es-ES" sz="2400" dirty="0" err="1">
                <a:latin typeface="Agency FB" pitchFamily="34" charset="0"/>
              </a:rPr>
              <a:t>State</a:t>
            </a:r>
            <a:r>
              <a:rPr lang="es-ES" sz="2400" dirty="0">
                <a:latin typeface="Agency FB" pitchFamily="34" charset="0"/>
              </a:rPr>
              <a:t> Park en Minnesota.  Viven principalmente en los árboles de tipo de hoja caduca en Minnesota, ya sea en vivo, caídos o en descomposición. </a:t>
            </a:r>
            <a:endParaRPr lang="es-ES" sz="2400" dirty="0" smtClean="0">
              <a:latin typeface="Agency FB" pitchFamily="34" charset="0"/>
            </a:endParaRPr>
          </a:p>
        </p:txBody>
      </p:sp>
      <p:pic>
        <p:nvPicPr>
          <p:cNvPr id="3" name="Picture 2" descr="E:\formas montar\2cxx0f8.gif"/>
          <p:cNvPicPr>
            <a:picLocks noChangeAspect="1" noChangeArrowheads="1" noCrop="1"/>
          </p:cNvPicPr>
          <p:nvPr/>
        </p:nvPicPr>
        <p:blipFill>
          <a:blip r:embed="rId2" cstate="print"/>
          <a:srcRect/>
          <a:stretch>
            <a:fillRect/>
          </a:stretch>
        </p:blipFill>
        <p:spPr bwMode="auto">
          <a:xfrm>
            <a:off x="0" y="5572140"/>
            <a:ext cx="1143008" cy="934001"/>
          </a:xfrm>
          <a:prstGeom prst="rect">
            <a:avLst/>
          </a:prstGeom>
          <a:noFill/>
        </p:spPr>
      </p:pic>
    </p:spTree>
  </p:cSld>
  <p:clrMapOvr>
    <a:masterClrMapping/>
  </p:clrMapOvr>
  <p:transition spd="slow" advTm="20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Laetiporus sulphureus"/>
          <p:cNvPicPr>
            <a:picLocks noChangeAspect="1" noChangeArrowheads="1"/>
          </p:cNvPicPr>
          <p:nvPr/>
        </p:nvPicPr>
        <p:blipFill>
          <a:blip r:embed="rId2" cstate="email"/>
          <a:srcRect/>
          <a:stretch>
            <a:fillRect/>
          </a:stretch>
        </p:blipFill>
        <p:spPr bwMode="auto">
          <a:xfrm>
            <a:off x="1" y="0"/>
            <a:ext cx="5453064" cy="6858000"/>
          </a:xfrm>
          <a:prstGeom prst="rect">
            <a:avLst/>
          </a:prstGeom>
          <a:noFill/>
        </p:spPr>
      </p:pic>
      <p:pic>
        <p:nvPicPr>
          <p:cNvPr id="50178" name="Picture 2" descr="http://www.onetomato-twotomato.com/wp-content/uploads/2014/09/Chicken-of-the-Woods-wild-mushroom.jpg"/>
          <p:cNvPicPr>
            <a:picLocks noChangeAspect="1" noChangeArrowheads="1"/>
          </p:cNvPicPr>
          <p:nvPr/>
        </p:nvPicPr>
        <p:blipFill>
          <a:blip r:embed="rId3"/>
          <a:srcRect/>
          <a:stretch>
            <a:fillRect/>
          </a:stretch>
        </p:blipFill>
        <p:spPr bwMode="auto">
          <a:xfrm>
            <a:off x="4952998" y="0"/>
            <a:ext cx="5929354" cy="6858000"/>
          </a:xfrm>
          <a:prstGeom prst="rect">
            <a:avLst/>
          </a:prstGeom>
          <a:noFill/>
        </p:spPr>
      </p:pic>
    </p:spTree>
  </p:cSld>
  <p:clrMapOvr>
    <a:masterClrMapping/>
  </p:clrMapOvr>
  <p:transition spd="slow" advTm="7000">
    <p:random/>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Imagen relacionada"/>
          <p:cNvPicPr>
            <a:picLocks noChangeAspect="1" noChangeArrowheads="1"/>
          </p:cNvPicPr>
          <p:nvPr/>
        </p:nvPicPr>
        <p:blipFill>
          <a:blip r:embed="rId2" cstate="email"/>
          <a:srcRect/>
          <a:stretch>
            <a:fillRect/>
          </a:stretch>
        </p:blipFill>
        <p:spPr bwMode="auto">
          <a:xfrm>
            <a:off x="5524502" y="0"/>
            <a:ext cx="4952997" cy="6858000"/>
          </a:xfrm>
          <a:prstGeom prst="rect">
            <a:avLst/>
          </a:prstGeom>
          <a:noFill/>
        </p:spPr>
      </p:pic>
      <p:pic>
        <p:nvPicPr>
          <p:cNvPr id="3" name="Picture 2" descr="Resultado de imagen de laetiporus sulphureus comestible"/>
          <p:cNvPicPr>
            <a:picLocks noChangeAspect="1" noChangeArrowheads="1"/>
          </p:cNvPicPr>
          <p:nvPr/>
        </p:nvPicPr>
        <p:blipFill>
          <a:blip r:embed="rId3" cstate="email"/>
          <a:srcRect/>
          <a:stretch>
            <a:fillRect/>
          </a:stretch>
        </p:blipFill>
        <p:spPr bwMode="auto">
          <a:xfrm>
            <a:off x="0" y="0"/>
            <a:ext cx="5524502" cy="7602486"/>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2.bp.blogspot.com/-YD9gk5wT0DU/TuLMOFetuyI/AAAAAAAABCY/ocQo_atIF4U/s1600/sulphur+shelf+laetiporus+sulphureus.jpg"/>
          <p:cNvPicPr>
            <a:picLocks noChangeAspect="1" noChangeArrowheads="1"/>
          </p:cNvPicPr>
          <p:nvPr/>
        </p:nvPicPr>
        <p:blipFill>
          <a:blip r:embed="rId2"/>
          <a:srcRect/>
          <a:stretch>
            <a:fillRect/>
          </a:stretch>
        </p:blipFill>
        <p:spPr bwMode="auto">
          <a:xfrm>
            <a:off x="0" y="0"/>
            <a:ext cx="10605788" cy="6858000"/>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squeezing%2520young%2520chicken%2520of%2520the%2520woods%255B8%255D.jpg]"/>
          <p:cNvPicPr>
            <a:picLocks noChangeAspect="1" noChangeArrowheads="1"/>
          </p:cNvPicPr>
          <p:nvPr/>
        </p:nvPicPr>
        <p:blipFill>
          <a:blip r:embed="rId2"/>
          <a:srcRect/>
          <a:stretch>
            <a:fillRect/>
          </a:stretch>
        </p:blipFill>
        <p:spPr bwMode="auto">
          <a:xfrm>
            <a:off x="0" y="-457200"/>
            <a:ext cx="11176000" cy="7315200"/>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8000"/>
        </a:solidFill>
        <a:effectLst/>
      </p:bgPr>
    </p:bg>
    <p:spTree>
      <p:nvGrpSpPr>
        <p:cNvPr id="1" name=""/>
        <p:cNvGrpSpPr/>
        <p:nvPr/>
      </p:nvGrpSpPr>
      <p:grpSpPr>
        <a:xfrm>
          <a:off x="0" y="0"/>
          <a:ext cx="0" cy="0"/>
          <a:chOff x="0" y="0"/>
          <a:chExt cx="0" cy="0"/>
        </a:xfrm>
      </p:grpSpPr>
      <p:pic>
        <p:nvPicPr>
          <p:cNvPr id="32770" name="Picture 2" descr="Laetiporus sulphureus"/>
          <p:cNvPicPr>
            <a:picLocks noChangeAspect="1" noChangeArrowheads="1"/>
          </p:cNvPicPr>
          <p:nvPr/>
        </p:nvPicPr>
        <p:blipFill>
          <a:blip r:embed="rId2"/>
          <a:srcRect/>
          <a:stretch>
            <a:fillRect/>
          </a:stretch>
        </p:blipFill>
        <p:spPr bwMode="auto">
          <a:xfrm>
            <a:off x="0" y="0"/>
            <a:ext cx="6373813" cy="6858000"/>
          </a:xfrm>
          <a:prstGeom prst="rect">
            <a:avLst/>
          </a:prstGeom>
          <a:noFill/>
        </p:spPr>
      </p:pic>
      <p:sp>
        <p:nvSpPr>
          <p:cNvPr id="3" name="2 Rectángulo"/>
          <p:cNvSpPr/>
          <p:nvPr/>
        </p:nvSpPr>
        <p:spPr>
          <a:xfrm>
            <a:off x="6667510" y="428604"/>
            <a:ext cx="3452800" cy="6247864"/>
          </a:xfrm>
          <a:prstGeom prst="rect">
            <a:avLst/>
          </a:prstGeom>
        </p:spPr>
        <p:txBody>
          <a:bodyPr wrap="square">
            <a:spAutoFit/>
          </a:bodyPr>
          <a:lstStyle/>
          <a:p>
            <a:pPr algn="ctr"/>
            <a:r>
              <a:rPr lang="es-ES" sz="2000" dirty="0" smtClean="0">
                <a:latin typeface="Agency FB" pitchFamily="34" charset="0"/>
              </a:rPr>
              <a:t>Seta de pollo (</a:t>
            </a:r>
            <a:r>
              <a:rPr lang="es-ES" sz="2000" dirty="0" err="1" smtClean="0">
                <a:latin typeface="Agency FB" pitchFamily="34" charset="0"/>
              </a:rPr>
              <a:t>Laetiporus</a:t>
            </a:r>
            <a:r>
              <a:rPr lang="es-ES" sz="2000" dirty="0" smtClean="0">
                <a:latin typeface="Agency FB" pitchFamily="34" charset="0"/>
              </a:rPr>
              <a:t> </a:t>
            </a:r>
            <a:r>
              <a:rPr lang="es-ES" sz="2000" dirty="0" err="1" smtClean="0">
                <a:latin typeface="Agency FB" pitchFamily="34" charset="0"/>
              </a:rPr>
              <a:t>sulphureus</a:t>
            </a:r>
            <a:r>
              <a:rPr lang="es-ES" sz="2000" dirty="0" smtClean="0">
                <a:latin typeface="Agency FB" pitchFamily="34" charset="0"/>
              </a:rPr>
              <a:t>) es un hongo maravilloso para buscar alimento por algunas razones. Uno de ellos es el sabor: muy carnoso, sustancial y similar a la de pollo. Otra es la cantidad que se encuentra, por lo general bastante por un solo espécimen de alimentos silvestres. Se seca y se congela bien, y es un favorito de la nuestra caída. Seta de pollo es bastante común en nuestra zona del sur de Nueva Inglaterra en maderas muertas o moribundas como el roble. Parece que varios estantes de color amarillo y naranja apiladas una encima de otra, sobre el tronco de un árbol. La parte inferior tiene pequeños orificios o poros, no branquias. Especímenes frescos son pesados y húmedos, casi chorreando humedad.</a:t>
            </a:r>
            <a:endParaRPr lang="es-ES" sz="2000" dirty="0"/>
          </a:p>
        </p:txBody>
      </p:sp>
      <p:pic>
        <p:nvPicPr>
          <p:cNvPr id="4" name="Picture 2" descr="E:\formas montar\2cxx0f8.gif"/>
          <p:cNvPicPr>
            <a:picLocks noChangeAspect="1" noChangeArrowheads="1" noCrop="1"/>
          </p:cNvPicPr>
          <p:nvPr/>
        </p:nvPicPr>
        <p:blipFill>
          <a:blip r:embed="rId3" cstate="print"/>
          <a:srcRect/>
          <a:stretch>
            <a:fillRect/>
          </a:stretch>
        </p:blipFill>
        <p:spPr bwMode="auto">
          <a:xfrm>
            <a:off x="5595940" y="5715016"/>
            <a:ext cx="1143008" cy="934001"/>
          </a:xfrm>
          <a:prstGeom prst="rect">
            <a:avLst/>
          </a:prstGeom>
          <a:noFill/>
        </p:spPr>
      </p:pic>
    </p:spTree>
  </p:cSld>
  <p:clrMapOvr>
    <a:masterClrMapping/>
  </p:clrMapOvr>
  <p:transition spd="slow" advTm="37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4.bp.blogspot.com/_2CgmJ0Ig9uQ/TJK5sS3qIAI/AAAAAAAAAco/NQ7ghFhhj0g/s1600/sulphur+shelf+mushroom.jpg"/>
          <p:cNvPicPr>
            <a:picLocks noChangeAspect="1" noChangeArrowheads="1"/>
          </p:cNvPicPr>
          <p:nvPr/>
        </p:nvPicPr>
        <p:blipFill>
          <a:blip r:embed="rId2"/>
          <a:srcRect/>
          <a:stretch>
            <a:fillRect/>
          </a:stretch>
        </p:blipFill>
        <p:spPr bwMode="auto">
          <a:xfrm>
            <a:off x="-1" y="0"/>
            <a:ext cx="10482465" cy="6858000"/>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Imagen relacionada"/>
          <p:cNvPicPr>
            <a:picLocks noChangeAspect="1" noChangeArrowheads="1"/>
          </p:cNvPicPr>
          <p:nvPr/>
        </p:nvPicPr>
        <p:blipFill>
          <a:blip r:embed="rId2" cstate="email"/>
          <a:srcRect/>
          <a:stretch>
            <a:fillRect/>
          </a:stretch>
        </p:blipFill>
        <p:spPr bwMode="auto">
          <a:xfrm>
            <a:off x="0" y="0"/>
            <a:ext cx="5860132" cy="7667612"/>
          </a:xfrm>
          <a:prstGeom prst="rect">
            <a:avLst/>
          </a:prstGeom>
          <a:noFill/>
        </p:spPr>
      </p:pic>
      <p:pic>
        <p:nvPicPr>
          <p:cNvPr id="3" name="Picture 2" descr="Imagen relacionada"/>
          <p:cNvPicPr>
            <a:picLocks noChangeAspect="1" noChangeArrowheads="1"/>
          </p:cNvPicPr>
          <p:nvPr/>
        </p:nvPicPr>
        <p:blipFill>
          <a:blip r:embed="rId3" cstate="email"/>
          <a:srcRect/>
          <a:stretch>
            <a:fillRect/>
          </a:stretch>
        </p:blipFill>
        <p:spPr bwMode="auto">
          <a:xfrm>
            <a:off x="5524543" y="0"/>
            <a:ext cx="4952957" cy="6858000"/>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Imagen relacionada"/>
          <p:cNvPicPr>
            <a:picLocks noChangeAspect="1" noChangeArrowheads="1"/>
          </p:cNvPicPr>
          <p:nvPr/>
        </p:nvPicPr>
        <p:blipFill>
          <a:blip r:embed="rId2"/>
          <a:srcRect/>
          <a:stretch>
            <a:fillRect/>
          </a:stretch>
        </p:blipFill>
        <p:spPr bwMode="auto">
          <a:xfrm>
            <a:off x="0" y="0"/>
            <a:ext cx="10477500" cy="6858000"/>
          </a:xfrm>
          <a:prstGeom prst="rect">
            <a:avLst/>
          </a:prstGeom>
          <a:noFill/>
        </p:spPr>
      </p:pic>
    </p:spTree>
  </p:cSld>
  <p:clrMapOvr>
    <a:masterClrMapping/>
  </p:clrMapOvr>
  <p:transition spd="slow" advTm="7000">
    <p:random/>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Imagen relacionada"/>
          <p:cNvPicPr>
            <a:picLocks noChangeAspect="1" noChangeArrowheads="1"/>
          </p:cNvPicPr>
          <p:nvPr/>
        </p:nvPicPr>
        <p:blipFill>
          <a:blip r:embed="rId2" cstate="email"/>
          <a:srcRect/>
          <a:stretch>
            <a:fillRect/>
          </a:stretch>
        </p:blipFill>
        <p:spPr bwMode="auto">
          <a:xfrm>
            <a:off x="0" y="0"/>
            <a:ext cx="10477500" cy="6858000"/>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8000">
            <a:alpha val="97000"/>
          </a:srgbClr>
        </a:solidFill>
        <a:effectLst/>
      </p:bgPr>
    </p:bg>
    <p:spTree>
      <p:nvGrpSpPr>
        <p:cNvPr id="1" name=""/>
        <p:cNvGrpSpPr/>
        <p:nvPr/>
      </p:nvGrpSpPr>
      <p:grpSpPr>
        <a:xfrm>
          <a:off x="0" y="0"/>
          <a:ext cx="0" cy="0"/>
          <a:chOff x="0" y="0"/>
          <a:chExt cx="0" cy="0"/>
        </a:xfrm>
      </p:grpSpPr>
      <p:sp>
        <p:nvSpPr>
          <p:cNvPr id="2" name="1 Rectángulo"/>
          <p:cNvSpPr/>
          <p:nvPr/>
        </p:nvSpPr>
        <p:spPr>
          <a:xfrm>
            <a:off x="6381758" y="1357298"/>
            <a:ext cx="3809990" cy="5078313"/>
          </a:xfrm>
          <a:prstGeom prst="rect">
            <a:avLst/>
          </a:prstGeom>
        </p:spPr>
        <p:txBody>
          <a:bodyPr wrap="square">
            <a:spAutoFit/>
          </a:bodyPr>
          <a:lstStyle/>
          <a:p>
            <a:pPr algn="ctr"/>
            <a:r>
              <a:rPr lang="es-ES" sz="2000" dirty="0" smtClean="0">
                <a:latin typeface="Agency FB" pitchFamily="34" charset="0"/>
              </a:rPr>
              <a:t>Se </a:t>
            </a:r>
            <a:r>
              <a:rPr lang="es-ES" sz="2000" dirty="0">
                <a:latin typeface="Agency FB" pitchFamily="34" charset="0"/>
              </a:rPr>
              <a:t>produce una impresión de esporas blanco, y tiene algunos parecidos, pero no las venenosas. Es posible confundir un </a:t>
            </a:r>
            <a:r>
              <a:rPr lang="es-ES" sz="2000" dirty="0" err="1">
                <a:latin typeface="Agency FB" pitchFamily="34" charset="0"/>
              </a:rPr>
              <a:t>Polypore</a:t>
            </a:r>
            <a:r>
              <a:rPr lang="es-ES" sz="2000" dirty="0">
                <a:latin typeface="Agency FB" pitchFamily="34" charset="0"/>
              </a:rPr>
              <a:t> de </a:t>
            </a:r>
            <a:r>
              <a:rPr lang="es-ES" sz="2000" dirty="0" err="1">
                <a:latin typeface="Agency FB" pitchFamily="34" charset="0"/>
              </a:rPr>
              <a:t>Berkley</a:t>
            </a:r>
            <a:r>
              <a:rPr lang="es-ES" sz="2000" dirty="0">
                <a:latin typeface="Agency FB" pitchFamily="34" charset="0"/>
              </a:rPr>
              <a:t> (</a:t>
            </a:r>
            <a:r>
              <a:rPr lang="es-ES" sz="2000" dirty="0" err="1">
                <a:latin typeface="Agency FB" pitchFamily="34" charset="0"/>
              </a:rPr>
              <a:t>Bondarzewia</a:t>
            </a:r>
            <a:r>
              <a:rPr lang="es-ES" sz="2000" dirty="0">
                <a:latin typeface="Agency FB" pitchFamily="34" charset="0"/>
              </a:rPr>
              <a:t> </a:t>
            </a:r>
            <a:r>
              <a:rPr lang="es-ES" sz="2000" dirty="0" err="1">
                <a:latin typeface="Agency FB" pitchFamily="34" charset="0"/>
              </a:rPr>
              <a:t>berkleyi</a:t>
            </a:r>
            <a:r>
              <a:rPr lang="es-ES" sz="2000" dirty="0">
                <a:latin typeface="Agency FB" pitchFamily="34" charset="0"/>
              </a:rPr>
              <a:t>) u otra variedad de plataforma de azufre dependiendo de la zona geográfica de esta especie de hongo. Mayores, muestras adversas se desvaneció amarillo, seco y duro, no vale la pena recoger. Una última ventaja de los hongos de pollo como un alimento comestible salvaje es que a menudo van a crecer de nuevo en el mismo árbol durante varios años, por lo que es bueno recordar donde viste uno, aunque ya era demasiado viejo para cosechar. </a:t>
            </a:r>
            <a:r>
              <a:rPr lang="es-ES" sz="2000" dirty="0" smtClean="0">
                <a:latin typeface="Agency FB" pitchFamily="34" charset="0"/>
              </a:rPr>
              <a:t>Aquí hay </a:t>
            </a:r>
            <a:r>
              <a:rPr lang="es-ES" sz="2000" dirty="0">
                <a:latin typeface="Agency FB" pitchFamily="34" charset="0"/>
              </a:rPr>
              <a:t>más puntos de identificación de setas pollo</a:t>
            </a:r>
            <a:r>
              <a:rPr lang="es-ES" sz="2000" dirty="0"/>
              <a:t>.</a:t>
            </a:r>
            <a:r>
              <a:rPr lang="es-ES" sz="2400" dirty="0"/>
              <a:t> </a:t>
            </a:r>
          </a:p>
        </p:txBody>
      </p:sp>
      <p:pic>
        <p:nvPicPr>
          <p:cNvPr id="43010" name="Picture 2" descr="Resultado de imagen de el pollo de los bosques"/>
          <p:cNvPicPr>
            <a:picLocks noChangeAspect="1" noChangeArrowheads="1"/>
          </p:cNvPicPr>
          <p:nvPr/>
        </p:nvPicPr>
        <p:blipFill>
          <a:blip r:embed="rId2" cstate="email"/>
          <a:srcRect/>
          <a:stretch>
            <a:fillRect/>
          </a:stretch>
        </p:blipFill>
        <p:spPr bwMode="auto">
          <a:xfrm>
            <a:off x="0" y="0"/>
            <a:ext cx="5953130" cy="6858000"/>
          </a:xfrm>
          <a:prstGeom prst="rect">
            <a:avLst/>
          </a:prstGeom>
          <a:noFill/>
        </p:spPr>
      </p:pic>
      <p:pic>
        <p:nvPicPr>
          <p:cNvPr id="4" name="Picture 2" descr="E:\formas montar\2cxx0f8.gif"/>
          <p:cNvPicPr>
            <a:picLocks noChangeAspect="1" noChangeArrowheads="1" noCrop="1"/>
          </p:cNvPicPr>
          <p:nvPr/>
        </p:nvPicPr>
        <p:blipFill>
          <a:blip r:embed="rId3" cstate="print"/>
          <a:srcRect/>
          <a:stretch>
            <a:fillRect/>
          </a:stretch>
        </p:blipFill>
        <p:spPr bwMode="auto">
          <a:xfrm>
            <a:off x="5095874" y="5923999"/>
            <a:ext cx="1143008" cy="934001"/>
          </a:xfrm>
          <a:prstGeom prst="rect">
            <a:avLst/>
          </a:prstGeom>
          <a:noFill/>
        </p:spPr>
      </p:pic>
    </p:spTree>
  </p:cSld>
  <p:clrMapOvr>
    <a:masterClrMapping/>
  </p:clrMapOvr>
  <p:transition spd="slow" advTm="37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Resultado de imagen de laetiporus sulphureus comestible"/>
          <p:cNvPicPr>
            <a:picLocks noChangeAspect="1" noChangeArrowheads="1"/>
          </p:cNvPicPr>
          <p:nvPr/>
        </p:nvPicPr>
        <p:blipFill>
          <a:blip r:embed="rId3"/>
          <a:srcRect/>
          <a:stretch>
            <a:fillRect/>
          </a:stretch>
        </p:blipFill>
        <p:spPr bwMode="auto">
          <a:xfrm>
            <a:off x="0" y="0"/>
            <a:ext cx="10477500" cy="6858000"/>
          </a:xfrm>
          <a:prstGeom prst="rect">
            <a:avLst/>
          </a:prstGeom>
          <a:noFill/>
        </p:spPr>
      </p:pic>
    </p:spTree>
  </p:cSld>
  <p:clrMapOvr>
    <a:masterClrMapping/>
  </p:clrMapOvr>
  <p:transition spd="slow" advTm="7000">
    <p:random/>
    <p:sndAc>
      <p:stSnd>
        <p:snd r:embed="rId2" name="La Vuelta al Mundo en 80 dias.wav"/>
      </p:stSnd>
    </p:sndAc>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1.bp.blogspot.com/-67ACTuee57s/TuLMXtjExtI/AAAAAAAABCo/w-W0xrRxAnI/s1600/sulphur+shelf.jpg"/>
          <p:cNvPicPr>
            <a:picLocks noChangeAspect="1" noChangeArrowheads="1"/>
          </p:cNvPicPr>
          <p:nvPr/>
        </p:nvPicPr>
        <p:blipFill>
          <a:blip r:embed="rId2"/>
          <a:srcRect/>
          <a:stretch>
            <a:fillRect/>
          </a:stretch>
        </p:blipFill>
        <p:spPr bwMode="auto">
          <a:xfrm>
            <a:off x="-436563" y="0"/>
            <a:ext cx="10914063" cy="6858000"/>
          </a:xfrm>
          <a:prstGeom prst="rect">
            <a:avLst/>
          </a:prstGeom>
          <a:noFill/>
        </p:spPr>
      </p:pic>
    </p:spTree>
  </p:cSld>
  <p:clrMapOvr>
    <a:masterClrMapping/>
  </p:clrMapOvr>
  <p:transition spd="slow"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blinds(horizontal)">
                                      <p:cBhvr>
                                        <p:cTn id="7" dur="3000"/>
                                        <p:tgtEl>
                                          <p:spTgt spid="10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Imagen relacionada"/>
          <p:cNvPicPr>
            <a:picLocks noChangeAspect="1" noChangeArrowheads="1"/>
          </p:cNvPicPr>
          <p:nvPr/>
        </p:nvPicPr>
        <p:blipFill>
          <a:blip r:embed="rId2"/>
          <a:srcRect/>
          <a:stretch>
            <a:fillRect/>
          </a:stretch>
        </p:blipFill>
        <p:spPr bwMode="auto">
          <a:xfrm>
            <a:off x="-1" y="0"/>
            <a:ext cx="10459343" cy="6858000"/>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4.bp.blogspot.com/_2CgmJ0Ig9uQ/TJK7Gq5RozI/AAAAAAAAAdI/RjQT5vh5AtQ/s1600/laetiporus+sulphureus.jpg"/>
          <p:cNvPicPr>
            <a:picLocks noChangeAspect="1" noChangeArrowheads="1"/>
          </p:cNvPicPr>
          <p:nvPr/>
        </p:nvPicPr>
        <p:blipFill>
          <a:blip r:embed="rId2"/>
          <a:srcRect/>
          <a:stretch>
            <a:fillRect/>
          </a:stretch>
        </p:blipFill>
        <p:spPr bwMode="auto">
          <a:xfrm>
            <a:off x="-1" y="0"/>
            <a:ext cx="10482465" cy="6858000"/>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08000"/>
        </a:solidFill>
        <a:effectLst/>
      </p:bgPr>
    </p:bg>
    <p:spTree>
      <p:nvGrpSpPr>
        <p:cNvPr id="1" name=""/>
        <p:cNvGrpSpPr/>
        <p:nvPr/>
      </p:nvGrpSpPr>
      <p:grpSpPr>
        <a:xfrm>
          <a:off x="0" y="0"/>
          <a:ext cx="0" cy="0"/>
          <a:chOff x="0" y="0"/>
          <a:chExt cx="0" cy="0"/>
        </a:xfrm>
      </p:grpSpPr>
      <p:sp>
        <p:nvSpPr>
          <p:cNvPr id="2" name="1 Rectángulo"/>
          <p:cNvSpPr/>
          <p:nvPr/>
        </p:nvSpPr>
        <p:spPr>
          <a:xfrm>
            <a:off x="6596072" y="1571612"/>
            <a:ext cx="3476631" cy="5016758"/>
          </a:xfrm>
          <a:prstGeom prst="rect">
            <a:avLst/>
          </a:prstGeom>
        </p:spPr>
        <p:txBody>
          <a:bodyPr wrap="square">
            <a:spAutoFit/>
          </a:bodyPr>
          <a:lstStyle/>
          <a:p>
            <a:pPr algn="ctr"/>
            <a:r>
              <a:rPr lang="es-ES" sz="3200" dirty="0">
                <a:latin typeface="Agency FB" pitchFamily="34" charset="0"/>
              </a:rPr>
              <a:t>Aunque en algunas zonas de USA le llaman “el pollo de los bosques”, ha causado problemas intestinales numerosos, resultando incompatible con bebidas alcohólicas. En todo caso, solo deben consumirse ejemplares muy jóvenes.</a:t>
            </a:r>
          </a:p>
        </p:txBody>
      </p:sp>
      <p:pic>
        <p:nvPicPr>
          <p:cNvPr id="3" name="Picture 2" descr="[large%2520growth%2520of%2520Laetiporus%2520%2520sulphureus%255B5%255D.jpg]"/>
          <p:cNvPicPr>
            <a:picLocks noChangeAspect="1" noChangeArrowheads="1"/>
          </p:cNvPicPr>
          <p:nvPr/>
        </p:nvPicPr>
        <p:blipFill>
          <a:blip r:embed="rId2"/>
          <a:srcRect/>
          <a:stretch>
            <a:fillRect/>
          </a:stretch>
        </p:blipFill>
        <p:spPr bwMode="auto">
          <a:xfrm>
            <a:off x="0" y="13848"/>
            <a:ext cx="5881692" cy="6844151"/>
          </a:xfrm>
          <a:prstGeom prst="rect">
            <a:avLst/>
          </a:prstGeom>
          <a:noFill/>
        </p:spPr>
      </p:pic>
      <p:pic>
        <p:nvPicPr>
          <p:cNvPr id="4" name="Picture 2" descr="E:\formas montar\2cxx0f8.gif"/>
          <p:cNvPicPr>
            <a:picLocks noChangeAspect="1" noChangeArrowheads="1" noCrop="1"/>
          </p:cNvPicPr>
          <p:nvPr/>
        </p:nvPicPr>
        <p:blipFill>
          <a:blip r:embed="rId3" cstate="print"/>
          <a:srcRect/>
          <a:stretch>
            <a:fillRect/>
          </a:stretch>
        </p:blipFill>
        <p:spPr bwMode="auto">
          <a:xfrm>
            <a:off x="5453064" y="5923999"/>
            <a:ext cx="1143008" cy="934001"/>
          </a:xfrm>
          <a:prstGeom prst="rect">
            <a:avLst/>
          </a:prstGeom>
          <a:noFill/>
        </p:spPr>
      </p:pic>
    </p:spTree>
  </p:cSld>
  <p:clrMapOvr>
    <a:masterClrMapping/>
  </p:clrMapOvr>
  <p:transition spd="slow" advTm="24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http://s8.sinaimg.cn/large/6f381c1fgb13d700ad4d7&amp;690"/>
          <p:cNvPicPr>
            <a:picLocks noChangeAspect="1" noChangeArrowheads="1"/>
          </p:cNvPicPr>
          <p:nvPr/>
        </p:nvPicPr>
        <p:blipFill>
          <a:blip r:embed="rId2"/>
          <a:srcRect/>
          <a:stretch>
            <a:fillRect/>
          </a:stretch>
        </p:blipFill>
        <p:spPr bwMode="auto">
          <a:xfrm>
            <a:off x="0" y="0"/>
            <a:ext cx="10477500" cy="6858000"/>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http://www.fichasmicologicas.com/typo3temp/pics/ad7bd04958.jpg"/>
          <p:cNvPicPr>
            <a:picLocks noChangeAspect="1" noChangeArrowheads="1"/>
          </p:cNvPicPr>
          <p:nvPr/>
        </p:nvPicPr>
        <p:blipFill>
          <a:blip r:embed="rId2"/>
          <a:srcRect/>
          <a:stretch>
            <a:fillRect/>
          </a:stretch>
        </p:blipFill>
        <p:spPr bwMode="auto">
          <a:xfrm>
            <a:off x="-2" y="0"/>
            <a:ext cx="10477501" cy="6858000"/>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Imagen relacionada"/>
          <p:cNvPicPr>
            <a:picLocks noChangeAspect="1" noChangeArrowheads="1"/>
          </p:cNvPicPr>
          <p:nvPr/>
        </p:nvPicPr>
        <p:blipFill>
          <a:blip r:embed="rId2"/>
          <a:srcRect/>
          <a:stretch>
            <a:fillRect/>
          </a:stretch>
        </p:blipFill>
        <p:spPr bwMode="auto">
          <a:xfrm>
            <a:off x="0" y="0"/>
            <a:ext cx="10477500" cy="6858000"/>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chicken-of-the-woods-on-log5.jpg]"/>
          <p:cNvPicPr>
            <a:picLocks noChangeAspect="1" noChangeArrowheads="1"/>
          </p:cNvPicPr>
          <p:nvPr/>
        </p:nvPicPr>
        <p:blipFill>
          <a:blip r:embed="rId2"/>
          <a:srcRect/>
          <a:stretch>
            <a:fillRect/>
          </a:stretch>
        </p:blipFill>
        <p:spPr bwMode="auto">
          <a:xfrm>
            <a:off x="0" y="0"/>
            <a:ext cx="10477500" cy="6858000"/>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008000"/>
        </a:solidFill>
        <a:effectLst/>
      </p:bgPr>
    </p:bg>
    <p:spTree>
      <p:nvGrpSpPr>
        <p:cNvPr id="1" name=""/>
        <p:cNvGrpSpPr/>
        <p:nvPr/>
      </p:nvGrpSpPr>
      <p:grpSpPr>
        <a:xfrm>
          <a:off x="0" y="0"/>
          <a:ext cx="0" cy="0"/>
          <a:chOff x="0" y="0"/>
          <a:chExt cx="0" cy="0"/>
        </a:xfrm>
      </p:grpSpPr>
      <p:sp>
        <p:nvSpPr>
          <p:cNvPr id="2" name="1 Rectángulo"/>
          <p:cNvSpPr/>
          <p:nvPr/>
        </p:nvSpPr>
        <p:spPr>
          <a:xfrm>
            <a:off x="5953130" y="1428736"/>
            <a:ext cx="4167180" cy="4401205"/>
          </a:xfrm>
          <a:prstGeom prst="rect">
            <a:avLst/>
          </a:prstGeom>
        </p:spPr>
        <p:txBody>
          <a:bodyPr wrap="square">
            <a:spAutoFit/>
          </a:bodyPr>
          <a:lstStyle/>
          <a:p>
            <a:pPr algn="ctr"/>
            <a:r>
              <a:rPr lang="es-ES" sz="2800" dirty="0">
                <a:latin typeface="Agency FB" pitchFamily="34" charset="0"/>
              </a:rPr>
              <a:t>Me </a:t>
            </a:r>
            <a:r>
              <a:rPr lang="es-ES" sz="2800" dirty="0" smtClean="0">
                <a:latin typeface="Agency FB" pitchFamily="34" charset="0"/>
              </a:rPr>
              <a:t>gusta el</a:t>
            </a:r>
            <a:r>
              <a:rPr lang="es-ES" sz="2800" dirty="0">
                <a:latin typeface="Agency FB" pitchFamily="34" charset="0"/>
              </a:rPr>
              <a:t> Pollo de las </a:t>
            </a:r>
            <a:r>
              <a:rPr lang="es-ES" sz="2800" dirty="0" smtClean="0">
                <a:latin typeface="Agency FB" pitchFamily="34" charset="0"/>
              </a:rPr>
              <a:t>maderas se </a:t>
            </a:r>
            <a:r>
              <a:rPr lang="es-ES" sz="2800" dirty="0">
                <a:latin typeface="Agency FB" pitchFamily="34" charset="0"/>
              </a:rPr>
              <a:t>convierte </a:t>
            </a:r>
            <a:r>
              <a:rPr lang="es-ES" sz="2800" dirty="0" smtClean="0">
                <a:latin typeface="Agency FB" pitchFamily="34" charset="0"/>
              </a:rPr>
              <a:t>en mantequilla </a:t>
            </a:r>
            <a:r>
              <a:rPr lang="es-ES" sz="2800" dirty="0">
                <a:latin typeface="Agency FB" pitchFamily="34" charset="0"/>
              </a:rPr>
              <a:t>de color amarillo brillante: Oh, hombre, si has comido alguna vez estos Sé que estás en una ensoñación sólo mirar esto! Pero esperar hasta que aparezca </a:t>
            </a:r>
            <a:r>
              <a:rPr lang="es-ES" sz="2800" dirty="0" smtClean="0">
                <a:latin typeface="Agency FB" pitchFamily="34" charset="0"/>
              </a:rPr>
              <a:t>uno</a:t>
            </a:r>
            <a:r>
              <a:rPr lang="es-ES" sz="2800" dirty="0">
                <a:latin typeface="Agency FB" pitchFamily="34" charset="0"/>
              </a:rPr>
              <a:t>!  Salteado de pollo de las maderas en </a:t>
            </a:r>
            <a:r>
              <a:rPr lang="es-ES" sz="2800" dirty="0" smtClean="0">
                <a:latin typeface="Agency FB" pitchFamily="34" charset="0"/>
              </a:rPr>
              <a:t>ajo </a:t>
            </a:r>
            <a:r>
              <a:rPr lang="es-ES" sz="2800" dirty="0">
                <a:latin typeface="Agency FB" pitchFamily="34" charset="0"/>
              </a:rPr>
              <a:t>de la costilla con gorgonzola y espárragos. </a:t>
            </a:r>
          </a:p>
        </p:txBody>
      </p:sp>
      <p:pic>
        <p:nvPicPr>
          <p:cNvPr id="3" name="Picture 2" descr="Imagen relacionada"/>
          <p:cNvPicPr>
            <a:picLocks noChangeAspect="1" noChangeArrowheads="1"/>
          </p:cNvPicPr>
          <p:nvPr/>
        </p:nvPicPr>
        <p:blipFill>
          <a:blip r:embed="rId2"/>
          <a:srcRect/>
          <a:stretch>
            <a:fillRect/>
          </a:stretch>
        </p:blipFill>
        <p:spPr bwMode="auto">
          <a:xfrm>
            <a:off x="0" y="0"/>
            <a:ext cx="5667378" cy="6858000"/>
          </a:xfrm>
          <a:prstGeom prst="rect">
            <a:avLst/>
          </a:prstGeom>
          <a:noFill/>
        </p:spPr>
      </p:pic>
      <p:pic>
        <p:nvPicPr>
          <p:cNvPr id="4" name="Picture 2" descr="E:\formas montar\2cxx0f8.gif"/>
          <p:cNvPicPr>
            <a:picLocks noChangeAspect="1" noChangeArrowheads="1" noCrop="1"/>
          </p:cNvPicPr>
          <p:nvPr/>
        </p:nvPicPr>
        <p:blipFill>
          <a:blip r:embed="rId3" cstate="print"/>
          <a:srcRect/>
          <a:stretch>
            <a:fillRect/>
          </a:stretch>
        </p:blipFill>
        <p:spPr bwMode="auto">
          <a:xfrm>
            <a:off x="5453064" y="5923999"/>
            <a:ext cx="1143008" cy="934001"/>
          </a:xfrm>
          <a:prstGeom prst="rect">
            <a:avLst/>
          </a:prstGeom>
          <a:noFill/>
        </p:spPr>
      </p:pic>
    </p:spTree>
  </p:cSld>
  <p:clrMapOvr>
    <a:masterClrMapping/>
  </p:clrMapOvr>
  <p:transition spd="slow" advTm="22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young%2520Laetiporus%2520sulphureus%2520close%2520up%255B6%255D.jpg]"/>
          <p:cNvPicPr>
            <a:picLocks noChangeAspect="1" noChangeArrowheads="1"/>
          </p:cNvPicPr>
          <p:nvPr/>
        </p:nvPicPr>
        <p:blipFill>
          <a:blip r:embed="rId2"/>
          <a:srcRect/>
          <a:stretch>
            <a:fillRect/>
          </a:stretch>
        </p:blipFill>
        <p:spPr bwMode="auto">
          <a:xfrm>
            <a:off x="0" y="0"/>
            <a:ext cx="11176000" cy="7315200"/>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Imagen relacionada"/>
          <p:cNvPicPr>
            <a:picLocks noChangeAspect="1" noChangeArrowheads="1"/>
          </p:cNvPicPr>
          <p:nvPr/>
        </p:nvPicPr>
        <p:blipFill>
          <a:blip r:embed="rId2"/>
          <a:srcRect/>
          <a:stretch>
            <a:fillRect/>
          </a:stretch>
        </p:blipFill>
        <p:spPr bwMode="auto">
          <a:xfrm>
            <a:off x="0" y="0"/>
            <a:ext cx="10477498" cy="6858000"/>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Resultado de imagen de laetiporus sulphureus comestible"/>
          <p:cNvPicPr>
            <a:picLocks noChangeAspect="1" noChangeArrowheads="1"/>
          </p:cNvPicPr>
          <p:nvPr/>
        </p:nvPicPr>
        <p:blipFill>
          <a:blip r:embed="rId3"/>
          <a:srcRect/>
          <a:stretch>
            <a:fillRect/>
          </a:stretch>
        </p:blipFill>
        <p:spPr bwMode="auto">
          <a:xfrm>
            <a:off x="1" y="0"/>
            <a:ext cx="10477500" cy="6858000"/>
          </a:xfrm>
          <a:prstGeom prst="rect">
            <a:avLst/>
          </a:prstGeom>
          <a:noFill/>
        </p:spPr>
      </p:pic>
    </p:spTree>
  </p:cSld>
  <p:clrMapOvr>
    <a:masterClrMapping/>
  </p:clrMapOvr>
  <p:transition spd="slow" advTm="7000">
    <p:random/>
    <p:sndAc>
      <p:stSnd>
        <p:snd r:embed="rId2" name="Tema de Lara.wav"/>
      </p:stSnd>
    </p:sndAc>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http://www.alohaculturebank.com/mushrooms/laetiporus-sulphureus.jpg"/>
          <p:cNvPicPr>
            <a:picLocks noChangeAspect="1" noChangeArrowheads="1"/>
          </p:cNvPicPr>
          <p:nvPr/>
        </p:nvPicPr>
        <p:blipFill>
          <a:blip r:embed="rId2"/>
          <a:srcRect/>
          <a:stretch>
            <a:fillRect/>
          </a:stretch>
        </p:blipFill>
        <p:spPr bwMode="auto">
          <a:xfrm>
            <a:off x="0" y="-214338"/>
            <a:ext cx="10653933" cy="7072338"/>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1738288" y="1428736"/>
            <a:ext cx="6786610" cy="4047262"/>
          </a:xfrm>
          <a:prstGeom prst="rect">
            <a:avLst/>
          </a:prstGeom>
          <a:noFill/>
          <a:ln w="9525">
            <a:noFill/>
            <a:miter lim="800000"/>
            <a:headEnd/>
            <a:tailEnd/>
          </a:ln>
          <a:effectLst/>
        </p:spPr>
        <p:txBody>
          <a:bodyPr vert="horz" wrap="square" lIns="91440" tIns="45720" rIns="91440" bIns="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s-ES" sz="2000" b="0" u="none" strike="noStrike" cap="none" normalizeH="0" baseline="0" dirty="0" smtClean="0">
                <a:ln>
                  <a:noFill/>
                </a:ln>
                <a:effectLst/>
                <a:latin typeface="Agency FB" pitchFamily="34" charset="0"/>
                <a:cs typeface="Arial" pitchFamily="34" charset="0"/>
              </a:rPr>
              <a:t>El pie es inexistente, se trata de una especie que se adhiere a la madera directamente. La carne no es demasiado espesa, de un color blanquecino a amarillo pálido, relativamente blanda cuando es joven, después se vuelve dura y coriácea. Tiene un olor ácido bastante apreciable, más bien agradable, y su sabor  recuerda al pollo frito, aunque es  un tanto acídulo, los ingleses la llaman “</a:t>
            </a:r>
            <a:r>
              <a:rPr kumimoji="0" lang="es-ES" sz="2000" b="0" u="none" strike="noStrike" cap="none" normalizeH="0" baseline="0" dirty="0" err="1" smtClean="0">
                <a:ln>
                  <a:noFill/>
                </a:ln>
                <a:effectLst/>
                <a:latin typeface="Agency FB" pitchFamily="34" charset="0"/>
                <a:cs typeface="Arial" pitchFamily="34" charset="0"/>
              </a:rPr>
              <a:t>Chicken</a:t>
            </a:r>
            <a:r>
              <a:rPr kumimoji="0" lang="es-ES" sz="2000" b="0" u="none" strike="noStrike" cap="none" normalizeH="0" baseline="0" dirty="0" smtClean="0">
                <a:ln>
                  <a:noFill/>
                </a:ln>
                <a:effectLst/>
                <a:latin typeface="Agency FB" pitchFamily="34" charset="0"/>
                <a:cs typeface="Arial" pitchFamily="34" charset="0"/>
              </a:rPr>
              <a:t> of </a:t>
            </a:r>
            <a:r>
              <a:rPr kumimoji="0" lang="es-ES" sz="2000" b="0" u="none" strike="noStrike" cap="none" normalizeH="0" baseline="0" dirty="0" err="1" smtClean="0">
                <a:ln>
                  <a:noFill/>
                </a:ln>
                <a:effectLst/>
                <a:latin typeface="Agency FB" pitchFamily="34" charset="0"/>
                <a:cs typeface="Arial" pitchFamily="34" charset="0"/>
              </a:rPr>
              <a:t>the</a:t>
            </a:r>
            <a:r>
              <a:rPr kumimoji="0" lang="es-ES" sz="2000" b="0" u="none" strike="noStrike" cap="none" normalizeH="0" baseline="0" dirty="0" smtClean="0">
                <a:ln>
                  <a:noFill/>
                </a:ln>
                <a:effectLst/>
                <a:latin typeface="Agency FB" pitchFamily="34" charset="0"/>
                <a:cs typeface="Arial" pitchFamily="34" charset="0"/>
              </a:rPr>
              <a:t> Woods”,  Pollo de los Bosques.</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2000" b="0" u="none" strike="noStrike" cap="none" normalizeH="0" baseline="0" dirty="0" smtClean="0">
                <a:ln>
                  <a:noFill/>
                </a:ln>
                <a:effectLst/>
                <a:latin typeface="Agency FB" pitchFamily="34" charset="0"/>
                <a:cs typeface="Arial" pitchFamily="34" charset="0"/>
              </a:rPr>
              <a:t>Si se congela (sin cocer), este hongo conserva la mayor parte de su sabor, por lo que es una buena especie para conservar. Deben recolectarse ejemplares sin desarrollarse demasiado. Además la ingesta de ejemplares adultos con alcohol es peligrosa.</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2000" b="0" u="none" strike="noStrike" cap="none" normalizeH="0" baseline="0" dirty="0" smtClean="0">
                <a:ln>
                  <a:noFill/>
                </a:ln>
                <a:effectLst/>
                <a:latin typeface="Agency FB" pitchFamily="34" charset="0"/>
                <a:cs typeface="Arial" pitchFamily="34" charset="0"/>
              </a:rPr>
              <a:t>Se han realizado estudios cuyo objetivo era identificar el compuesto terapéutico de esta seta, resultando que el </a:t>
            </a:r>
            <a:r>
              <a:rPr kumimoji="0" lang="es-ES" sz="2000" b="0" u="none" strike="noStrike" cap="none" normalizeH="0" baseline="0" dirty="0" err="1" smtClean="0">
                <a:ln>
                  <a:noFill/>
                </a:ln>
                <a:effectLst/>
                <a:latin typeface="Agency FB" pitchFamily="34" charset="0"/>
                <a:cs typeface="Arial" pitchFamily="34" charset="0"/>
              </a:rPr>
              <a:t>Enoxolona</a:t>
            </a:r>
            <a:r>
              <a:rPr kumimoji="0" lang="es-ES" sz="2000" b="0" u="none" strike="noStrike" cap="none" normalizeH="0" baseline="0" dirty="0" smtClean="0">
                <a:ln>
                  <a:noFill/>
                </a:ln>
                <a:effectLst/>
                <a:latin typeface="Agency FB" pitchFamily="34" charset="0"/>
                <a:cs typeface="Arial" pitchFamily="34" charset="0"/>
              </a:rPr>
              <a:t> (ácido </a:t>
            </a:r>
            <a:r>
              <a:rPr kumimoji="0" lang="es-ES" sz="2000" b="0" u="none" strike="noStrike" cap="none" normalizeH="0" baseline="0" dirty="0" err="1" smtClean="0">
                <a:ln>
                  <a:noFill/>
                </a:ln>
                <a:effectLst/>
                <a:latin typeface="Agency FB" pitchFamily="34" charset="0"/>
                <a:cs typeface="Arial" pitchFamily="34" charset="0"/>
              </a:rPr>
              <a:t>glicirretínico</a:t>
            </a:r>
            <a:r>
              <a:rPr kumimoji="0" lang="es-ES" sz="2000" b="0" u="none" strike="noStrike" cap="none" normalizeH="0" baseline="0" dirty="0" smtClean="0">
                <a:ln>
                  <a:noFill/>
                </a:ln>
                <a:effectLst/>
                <a:latin typeface="Agency FB" pitchFamily="34" charset="0"/>
                <a:cs typeface="Arial" pitchFamily="34" charset="0"/>
              </a:rPr>
              <a:t>)  era el compuesto único del </a:t>
            </a:r>
            <a:r>
              <a:rPr kumimoji="0" lang="es-ES" sz="2000" b="0" u="none" strike="noStrike" cap="none" normalizeH="0" baseline="0" dirty="0" err="1" smtClean="0">
                <a:ln>
                  <a:noFill/>
                </a:ln>
                <a:effectLst/>
                <a:latin typeface="Agency FB" pitchFamily="34" charset="0"/>
                <a:cs typeface="Arial" pitchFamily="34" charset="0"/>
              </a:rPr>
              <a:t>Sulphureus</a:t>
            </a:r>
            <a:r>
              <a:rPr kumimoji="0" lang="es-ES" sz="2000" b="0" u="none" strike="noStrike" cap="none" normalizeH="0" baseline="0" dirty="0" smtClean="0">
                <a:ln>
                  <a:noFill/>
                </a:ln>
                <a:effectLst/>
                <a:latin typeface="Agency FB" pitchFamily="34" charset="0"/>
                <a:cs typeface="Arial" pitchFamily="34" charset="0"/>
              </a:rPr>
              <a:t> </a:t>
            </a:r>
            <a:r>
              <a:rPr kumimoji="0" lang="es-ES" sz="2000" b="0" u="none" strike="noStrike" cap="none" normalizeH="0" baseline="0" dirty="0" err="1" smtClean="0">
                <a:ln>
                  <a:noFill/>
                </a:ln>
                <a:effectLst/>
                <a:latin typeface="Agency FB" pitchFamily="34" charset="0"/>
                <a:cs typeface="Arial" pitchFamily="34" charset="0"/>
              </a:rPr>
              <a:t>Laetiporus</a:t>
            </a:r>
            <a:endParaRPr kumimoji="0" lang="es-ES" sz="2000" b="0" u="none" strike="noStrike" cap="none" normalizeH="0" baseline="0" dirty="0" smtClean="0">
              <a:ln>
                <a:noFill/>
              </a:ln>
              <a:effectLst/>
              <a:latin typeface="Agency FB" pitchFamily="34" charset="0"/>
              <a:cs typeface="Arial" pitchFamily="34" charset="0"/>
            </a:endParaRPr>
          </a:p>
        </p:txBody>
      </p:sp>
      <p:pic>
        <p:nvPicPr>
          <p:cNvPr id="3" name="Picture 2" descr="E:\formas montar\2cxx0f8.gif"/>
          <p:cNvPicPr>
            <a:picLocks noChangeAspect="1" noChangeArrowheads="1" noCrop="1"/>
          </p:cNvPicPr>
          <p:nvPr/>
        </p:nvPicPr>
        <p:blipFill>
          <a:blip r:embed="rId2" cstate="print"/>
          <a:srcRect/>
          <a:stretch>
            <a:fillRect/>
          </a:stretch>
        </p:blipFill>
        <p:spPr bwMode="auto">
          <a:xfrm>
            <a:off x="0" y="5715016"/>
            <a:ext cx="1143008" cy="934001"/>
          </a:xfrm>
          <a:prstGeom prst="rect">
            <a:avLst/>
          </a:prstGeom>
          <a:noFill/>
        </p:spPr>
      </p:pic>
    </p:spTree>
  </p:cSld>
  <p:clrMapOvr>
    <a:masterClrMapping/>
  </p:clrMapOvr>
  <p:transition spd="slow" advTm="50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Resultado de imagen de laetiporus sulphureus comestible"/>
          <p:cNvPicPr>
            <a:picLocks noChangeAspect="1" noChangeArrowheads="1"/>
          </p:cNvPicPr>
          <p:nvPr/>
        </p:nvPicPr>
        <p:blipFill>
          <a:blip r:embed="rId2"/>
          <a:srcRect/>
          <a:stretch>
            <a:fillRect/>
          </a:stretch>
        </p:blipFill>
        <p:spPr bwMode="auto">
          <a:xfrm>
            <a:off x="0" y="0"/>
            <a:ext cx="10956010" cy="6858000"/>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3.bp.blogspot.com/_2CgmJ0Ig9uQ/TJK6zEeqncI/AAAAAAAAAdA/3EME7qY_h5Q/s1600/gillian+sulphur+shelf+underside.jpg"/>
          <p:cNvPicPr>
            <a:picLocks noChangeAspect="1" noChangeArrowheads="1"/>
          </p:cNvPicPr>
          <p:nvPr/>
        </p:nvPicPr>
        <p:blipFill>
          <a:blip r:embed="rId2"/>
          <a:srcRect/>
          <a:stretch>
            <a:fillRect/>
          </a:stretch>
        </p:blipFill>
        <p:spPr bwMode="auto">
          <a:xfrm>
            <a:off x="1595412" y="0"/>
            <a:ext cx="7543800" cy="6858000"/>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2.bp.blogspot.com/_2CgmJ0Ig9uQ/TJK6ezwizwI/AAAAAAAAAc4/0u5fCaILmMg/s1600/Gillian+and+sulphur+shelf+mushroom.jpg"/>
          <p:cNvPicPr>
            <a:picLocks noChangeAspect="1" noChangeArrowheads="1"/>
          </p:cNvPicPr>
          <p:nvPr/>
        </p:nvPicPr>
        <p:blipFill>
          <a:blip r:embed="rId2"/>
          <a:srcRect/>
          <a:stretch>
            <a:fillRect/>
          </a:stretch>
        </p:blipFill>
        <p:spPr bwMode="auto">
          <a:xfrm>
            <a:off x="1238222" y="0"/>
            <a:ext cx="8399234" cy="7229450"/>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Imagen relacionada"/>
          <p:cNvPicPr>
            <a:picLocks noChangeAspect="1" noChangeArrowheads="1"/>
          </p:cNvPicPr>
          <p:nvPr/>
        </p:nvPicPr>
        <p:blipFill>
          <a:blip r:embed="rId2"/>
          <a:srcRect/>
          <a:stretch>
            <a:fillRect/>
          </a:stretch>
        </p:blipFill>
        <p:spPr bwMode="auto">
          <a:xfrm>
            <a:off x="0" y="0"/>
            <a:ext cx="10768986" cy="6858000"/>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Imagen relacionada"/>
          <p:cNvPicPr>
            <a:picLocks noChangeAspect="1" noChangeArrowheads="1"/>
          </p:cNvPicPr>
          <p:nvPr/>
        </p:nvPicPr>
        <p:blipFill>
          <a:blip r:embed="rId2"/>
          <a:srcRect/>
          <a:stretch>
            <a:fillRect/>
          </a:stretch>
        </p:blipFill>
        <p:spPr bwMode="auto">
          <a:xfrm>
            <a:off x="0" y="0"/>
            <a:ext cx="10477500" cy="6858000"/>
          </a:xfrm>
          <a:prstGeom prst="rect">
            <a:avLst/>
          </a:prstGeom>
          <a:noFill/>
        </p:spPr>
      </p:pic>
    </p:spTree>
  </p:cSld>
  <p:clrMapOvr>
    <a:masterClrMapping/>
  </p:clrMapOvr>
  <p:transition spd="slow" advTm="7000">
    <p:random/>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Imagen relacionada"/>
          <p:cNvPicPr>
            <a:picLocks noChangeAspect="1" noChangeArrowheads="1"/>
          </p:cNvPicPr>
          <p:nvPr/>
        </p:nvPicPr>
        <p:blipFill>
          <a:blip r:embed="rId2"/>
          <a:srcRect/>
          <a:stretch>
            <a:fillRect/>
          </a:stretch>
        </p:blipFill>
        <p:spPr bwMode="auto">
          <a:xfrm>
            <a:off x="0" y="0"/>
            <a:ext cx="10512542" cy="6858000"/>
          </a:xfrm>
          <a:prstGeom prst="rect">
            <a:avLst/>
          </a:prstGeom>
          <a:noFill/>
        </p:spPr>
      </p:pic>
    </p:spTree>
  </p:cSld>
  <p:clrMapOvr>
    <a:masterClrMapping/>
  </p:clrMapOvr>
  <p:transition spd="slow" advTm="7000">
    <p:random/>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Imagen relacionada"/>
          <p:cNvPicPr>
            <a:picLocks noChangeAspect="1" noChangeArrowheads="1"/>
          </p:cNvPicPr>
          <p:nvPr/>
        </p:nvPicPr>
        <p:blipFill>
          <a:blip r:embed="rId2"/>
          <a:srcRect/>
          <a:stretch>
            <a:fillRect/>
          </a:stretch>
        </p:blipFill>
        <p:spPr bwMode="auto">
          <a:xfrm>
            <a:off x="-1" y="0"/>
            <a:ext cx="10739477" cy="7029476"/>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Imagen relacionada"/>
          <p:cNvPicPr>
            <a:picLocks noChangeAspect="1" noChangeArrowheads="1"/>
          </p:cNvPicPr>
          <p:nvPr/>
        </p:nvPicPr>
        <p:blipFill>
          <a:blip r:embed="rId2"/>
          <a:srcRect/>
          <a:stretch>
            <a:fillRect/>
          </a:stretch>
        </p:blipFill>
        <p:spPr bwMode="auto">
          <a:xfrm>
            <a:off x="-1" y="0"/>
            <a:ext cx="10477497" cy="6858000"/>
          </a:xfrm>
          <a:prstGeom prst="rect">
            <a:avLst/>
          </a:prstGeom>
          <a:noFill/>
        </p:spPr>
      </p:pic>
    </p:spTree>
  </p:cSld>
  <p:clrMapOvr>
    <a:masterClrMapping/>
  </p:clrMapOvr>
  <p:transition spd="slow" advTm="7000">
    <p:random/>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666850" y="1428736"/>
            <a:ext cx="7048531" cy="4154984"/>
          </a:xfrm>
          <a:prstGeom prst="rect">
            <a:avLst/>
          </a:prstGeom>
        </p:spPr>
        <p:txBody>
          <a:bodyPr wrap="square">
            <a:spAutoFit/>
          </a:bodyPr>
          <a:lstStyle/>
          <a:p>
            <a:pPr algn="ctr"/>
            <a:r>
              <a:rPr lang="es-ES" sz="2400" dirty="0">
                <a:latin typeface="Agency FB" pitchFamily="34" charset="0"/>
              </a:rPr>
              <a:t>Me encanta cocinar con pollo de las maderas porque, como era previsible, tienen un sabor a </a:t>
            </a:r>
            <a:r>
              <a:rPr lang="es-ES" sz="2400" dirty="0" err="1">
                <a:latin typeface="Agency FB" pitchFamily="34" charset="0"/>
              </a:rPr>
              <a:t>pollo!También</a:t>
            </a:r>
            <a:r>
              <a:rPr lang="es-ES" sz="2400" dirty="0">
                <a:latin typeface="Agency FB" pitchFamily="34" charset="0"/>
              </a:rPr>
              <a:t> tienen una textura que es notablemente similar a la carne de pechuga de pollo </a:t>
            </a:r>
            <a:r>
              <a:rPr lang="es-ES" sz="2400" dirty="0" err="1">
                <a:latin typeface="Agency FB" pitchFamily="34" charset="0"/>
              </a:rPr>
              <a:t>cocida.Pequeños</a:t>
            </a:r>
            <a:r>
              <a:rPr lang="es-ES" sz="2400" dirty="0">
                <a:latin typeface="Agency FB" pitchFamily="34" charset="0"/>
              </a:rPr>
              <a:t> ventiladores son los mejores, o los bordes con volantes de ventiladores de gran tamaño. El borde del lado del árbol de la seta puede conseguir gruesos y leñosos, pero todavía funciona muy bien para la fabricación de setas stock. Particularmente me gusta cocinar los pollos con arroz, como arroz absorbe el sabor y agrega un emparejamiento de textura agradable con las setas. El color naranja brillante se mantiene cuando se cocina</a:t>
            </a:r>
            <a:r>
              <a:rPr lang="es-ES" sz="2400" dirty="0" smtClean="0">
                <a:latin typeface="Agency FB" pitchFamily="34" charset="0"/>
              </a:rPr>
              <a:t>. Mie encanta el </a:t>
            </a:r>
            <a:r>
              <a:rPr lang="es-ES" sz="2400" dirty="0">
                <a:latin typeface="Agency FB" pitchFamily="34" charset="0"/>
              </a:rPr>
              <a:t>pollo del arroz </a:t>
            </a:r>
            <a:r>
              <a:rPr lang="es-ES" sz="2400" dirty="0" err="1">
                <a:latin typeface="Agency FB" pitchFamily="34" charset="0"/>
              </a:rPr>
              <a:t>pilaf</a:t>
            </a:r>
            <a:r>
              <a:rPr lang="es-ES" sz="2400" dirty="0">
                <a:latin typeface="Agency FB" pitchFamily="34" charset="0"/>
              </a:rPr>
              <a:t> bosque Seta con </a:t>
            </a:r>
            <a:r>
              <a:rPr lang="es-ES" sz="2400" dirty="0" err="1">
                <a:latin typeface="Agency FB" pitchFamily="34" charset="0"/>
              </a:rPr>
              <a:t>Kale</a:t>
            </a:r>
            <a:r>
              <a:rPr lang="es-ES" sz="2400" dirty="0">
                <a:latin typeface="Agency FB" pitchFamily="34" charset="0"/>
              </a:rPr>
              <a:t>.</a:t>
            </a:r>
          </a:p>
        </p:txBody>
      </p:sp>
      <p:pic>
        <p:nvPicPr>
          <p:cNvPr id="3" name="Picture 2" descr="E:\formas montar\2cxx0f8.gif"/>
          <p:cNvPicPr>
            <a:picLocks noChangeAspect="1" noChangeArrowheads="1" noCrop="1"/>
          </p:cNvPicPr>
          <p:nvPr/>
        </p:nvPicPr>
        <p:blipFill>
          <a:blip r:embed="rId2" cstate="print"/>
          <a:srcRect/>
          <a:stretch>
            <a:fillRect/>
          </a:stretch>
        </p:blipFill>
        <p:spPr bwMode="auto">
          <a:xfrm>
            <a:off x="0" y="5715016"/>
            <a:ext cx="1143008" cy="934001"/>
          </a:xfrm>
          <a:prstGeom prst="rect">
            <a:avLst/>
          </a:prstGeom>
          <a:noFill/>
        </p:spPr>
      </p:pic>
    </p:spTree>
  </p:cSld>
  <p:clrMapOvr>
    <a:masterClrMapping/>
  </p:clrMapOvr>
  <p:transition spd="slow" advTm="42000">
    <p:random/>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Resultado de imagen de laetiporus sulphureus comestible"/>
          <p:cNvPicPr>
            <a:picLocks noChangeAspect="1" noChangeArrowheads="1"/>
          </p:cNvPicPr>
          <p:nvPr/>
        </p:nvPicPr>
        <p:blipFill>
          <a:blip r:embed="rId3"/>
          <a:srcRect/>
          <a:stretch>
            <a:fillRect/>
          </a:stretch>
        </p:blipFill>
        <p:spPr bwMode="auto">
          <a:xfrm>
            <a:off x="0" y="0"/>
            <a:ext cx="11202001" cy="6858000"/>
          </a:xfrm>
          <a:prstGeom prst="rect">
            <a:avLst/>
          </a:prstGeom>
          <a:noFill/>
        </p:spPr>
      </p:pic>
    </p:spTree>
  </p:cSld>
  <p:clrMapOvr>
    <a:masterClrMapping/>
  </p:clrMapOvr>
  <p:transition spd="slow" advTm="7000">
    <p:random/>
    <p:sndAc>
      <p:stSnd>
        <p:snd r:embed="rId2" name="El padrino (piano de Nino Rota).wav"/>
      </p:stSnd>
    </p:sndAc>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chicken%2520of%2520the%2520woods%2520on%2520steak%255B6%255D.jpg]"/>
          <p:cNvPicPr>
            <a:picLocks noChangeAspect="1" noChangeArrowheads="1"/>
          </p:cNvPicPr>
          <p:nvPr/>
        </p:nvPicPr>
        <p:blipFill>
          <a:blip r:embed="rId2"/>
          <a:srcRect/>
          <a:stretch>
            <a:fillRect/>
          </a:stretch>
        </p:blipFill>
        <p:spPr bwMode="auto">
          <a:xfrm>
            <a:off x="0" y="-257204"/>
            <a:ext cx="10477500" cy="7115204"/>
          </a:xfrm>
          <a:prstGeom prst="rect">
            <a:avLst/>
          </a:prstGeom>
          <a:noFill/>
        </p:spPr>
      </p:pic>
    </p:spTree>
  </p:cSld>
  <p:clrMapOvr>
    <a:masterClrMapping/>
  </p:clrMapOvr>
  <p:transition spd="slow" advTm="7000">
    <p:random/>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4.bp.blogspot.com/_2CgmJ0Ig9uQ/TJK56oFNmgI/AAAAAAAAAcw/Cn_vYTHZi1E/s1600/sulphur+shelf+spore+print.jpg"/>
          <p:cNvPicPr>
            <a:picLocks noChangeAspect="1" noChangeArrowheads="1"/>
          </p:cNvPicPr>
          <p:nvPr/>
        </p:nvPicPr>
        <p:blipFill>
          <a:blip r:embed="rId2"/>
          <a:srcRect/>
          <a:stretch>
            <a:fillRect/>
          </a:stretch>
        </p:blipFill>
        <p:spPr bwMode="auto">
          <a:xfrm>
            <a:off x="-1" y="0"/>
            <a:ext cx="10482465" cy="6858000"/>
          </a:xfrm>
          <a:prstGeom prst="rect">
            <a:avLst/>
          </a:prstGeom>
          <a:noFill/>
        </p:spPr>
      </p:pic>
    </p:spTree>
  </p:cSld>
  <p:clrMapOvr>
    <a:masterClrMapping/>
  </p:clrMapOvr>
  <p:transition spd="slow" advTm="7000">
    <p:random/>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http://www.onetomato-twotomato.com/wp-content/uploads/2014/09/Chicken-of-the-Woods-rice-pilaf.jpg"/>
          <p:cNvPicPr>
            <a:picLocks noChangeAspect="1" noChangeArrowheads="1"/>
          </p:cNvPicPr>
          <p:nvPr/>
        </p:nvPicPr>
        <p:blipFill>
          <a:blip r:embed="rId2"/>
          <a:srcRect/>
          <a:stretch>
            <a:fillRect/>
          </a:stretch>
        </p:blipFill>
        <p:spPr bwMode="auto">
          <a:xfrm>
            <a:off x="0" y="0"/>
            <a:ext cx="10477500" cy="6858000"/>
          </a:xfrm>
          <a:prstGeom prst="rect">
            <a:avLst/>
          </a:prstGeom>
          <a:noFill/>
        </p:spPr>
      </p:pic>
    </p:spTree>
  </p:cSld>
  <p:clrMapOvr>
    <a:masterClrMapping/>
  </p:clrMapOvr>
  <p:transition spd="slow" advTm="7000">
    <p:random/>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Imagen relacionada"/>
          <p:cNvPicPr>
            <a:picLocks noChangeAspect="1" noChangeArrowheads="1"/>
          </p:cNvPicPr>
          <p:nvPr/>
        </p:nvPicPr>
        <p:blipFill>
          <a:blip r:embed="rId2"/>
          <a:srcRect/>
          <a:stretch>
            <a:fillRect/>
          </a:stretch>
        </p:blipFill>
        <p:spPr bwMode="auto">
          <a:xfrm>
            <a:off x="0" y="0"/>
            <a:ext cx="10477498" cy="6858000"/>
          </a:xfrm>
          <a:prstGeom prst="rect">
            <a:avLst/>
          </a:prstGeom>
          <a:noFill/>
        </p:spPr>
      </p:pic>
    </p:spTree>
  </p:cSld>
  <p:clrMapOvr>
    <a:masterClrMapping/>
  </p:clrMapOvr>
  <p:transition spd="slow" advTm="7000">
    <p:random/>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Resultado de imagen de laetiporus sulphureus comestible"/>
          <p:cNvPicPr>
            <a:picLocks noChangeAspect="1" noChangeArrowheads="1"/>
          </p:cNvPicPr>
          <p:nvPr/>
        </p:nvPicPr>
        <p:blipFill>
          <a:blip r:embed="rId2"/>
          <a:srcRect/>
          <a:stretch>
            <a:fillRect/>
          </a:stretch>
        </p:blipFill>
        <p:spPr bwMode="auto">
          <a:xfrm>
            <a:off x="0" y="0"/>
            <a:ext cx="10477500" cy="6858000"/>
          </a:xfrm>
          <a:prstGeom prst="rect">
            <a:avLst/>
          </a:prstGeom>
          <a:noFill/>
        </p:spPr>
      </p:pic>
    </p:spTree>
  </p:cSld>
  <p:clrMapOvr>
    <a:masterClrMapping/>
  </p:clrMapOvr>
  <p:transition spd="slow" advTm="7000">
    <p:random/>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Imagen relacionada"/>
          <p:cNvPicPr>
            <a:picLocks noChangeAspect="1" noChangeArrowheads="1"/>
          </p:cNvPicPr>
          <p:nvPr/>
        </p:nvPicPr>
        <p:blipFill>
          <a:blip r:embed="rId2"/>
          <a:srcRect/>
          <a:stretch>
            <a:fillRect/>
          </a:stretch>
        </p:blipFill>
        <p:spPr bwMode="auto">
          <a:xfrm>
            <a:off x="-1" y="1"/>
            <a:ext cx="10477501" cy="6857999"/>
          </a:xfrm>
          <a:prstGeom prst="rect">
            <a:avLst/>
          </a:prstGeom>
          <a:noFill/>
        </p:spPr>
      </p:pic>
    </p:spTree>
  </p:cSld>
  <p:clrMapOvr>
    <a:masterClrMapping/>
  </p:clrMapOvr>
  <p:transition spd="slow" advTm="7000">
    <p:random/>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2.bp.blogspot.com/_2CgmJ0Ig9uQ/TJK7sQAw6TI/AAAAAAAAAdQ/IYuN1fsvZ0E/s1600/fried+sulphur+shelf+mushroom.jpg"/>
          <p:cNvPicPr>
            <a:picLocks noChangeAspect="1" noChangeArrowheads="1"/>
          </p:cNvPicPr>
          <p:nvPr/>
        </p:nvPicPr>
        <p:blipFill>
          <a:blip r:embed="rId2"/>
          <a:srcRect/>
          <a:stretch>
            <a:fillRect/>
          </a:stretch>
        </p:blipFill>
        <p:spPr bwMode="auto">
          <a:xfrm>
            <a:off x="-1" y="0"/>
            <a:ext cx="10600981" cy="6858000"/>
          </a:xfrm>
          <a:prstGeom prst="rect">
            <a:avLst/>
          </a:prstGeom>
          <a:noFill/>
        </p:spPr>
      </p:pic>
    </p:spTree>
  </p:cSld>
  <p:clrMapOvr>
    <a:masterClrMapping/>
  </p:clrMapOvr>
  <p:transition spd="slow" advTm="7000">
    <p:random/>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1.bp.blogspot.com/-GNXwtBsWwLA/TuLMUFAkozI/AAAAAAAABCg/TOe3SRnM1b4/s1600/sulphur+shelf+satay.jpg"/>
          <p:cNvPicPr>
            <a:picLocks noChangeAspect="1" noChangeArrowheads="1"/>
          </p:cNvPicPr>
          <p:nvPr/>
        </p:nvPicPr>
        <p:blipFill>
          <a:blip r:embed="rId2"/>
          <a:srcRect/>
          <a:stretch>
            <a:fillRect/>
          </a:stretch>
        </p:blipFill>
        <p:spPr bwMode="auto">
          <a:xfrm>
            <a:off x="0" y="0"/>
            <a:ext cx="10477499" cy="6858000"/>
          </a:xfrm>
          <a:prstGeom prst="rect">
            <a:avLst/>
          </a:prstGeom>
          <a:noFill/>
        </p:spPr>
      </p:pic>
    </p:spTree>
  </p:cSld>
  <p:clrMapOvr>
    <a:masterClrMapping/>
  </p:clrMapOvr>
  <p:transition spd="slow" advTm="7000">
    <p:random/>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3.bp.blogspot.com/_2CgmJ0Ig9uQ/TJK75X-5A3I/AAAAAAAAAdY/Sg8UfWh8A1g/s1600/sulphur+shelf+coconut+soup+with+lambs+quarters.jpg"/>
          <p:cNvPicPr>
            <a:picLocks noChangeAspect="1" noChangeArrowheads="1"/>
          </p:cNvPicPr>
          <p:nvPr/>
        </p:nvPicPr>
        <p:blipFill>
          <a:blip r:embed="rId2"/>
          <a:srcRect/>
          <a:stretch>
            <a:fillRect/>
          </a:stretch>
        </p:blipFill>
        <p:spPr bwMode="auto">
          <a:xfrm>
            <a:off x="0" y="0"/>
            <a:ext cx="10914063" cy="6858000"/>
          </a:xfrm>
          <a:prstGeom prst="rect">
            <a:avLst/>
          </a:prstGeom>
          <a:noFill/>
        </p:spPr>
      </p:pic>
    </p:spTree>
  </p:cSld>
  <p:clrMapOvr>
    <a:masterClrMapping/>
  </p:clrMapOvr>
  <p:transition spd="slow" advTm="7000">
    <p:random/>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Imagen relacionada"/>
          <p:cNvPicPr>
            <a:picLocks noChangeAspect="1" noChangeArrowheads="1"/>
          </p:cNvPicPr>
          <p:nvPr/>
        </p:nvPicPr>
        <p:blipFill>
          <a:blip r:embed="rId2" cstate="email"/>
          <a:srcRect/>
          <a:stretch>
            <a:fillRect/>
          </a:stretch>
        </p:blipFill>
        <p:spPr bwMode="auto">
          <a:xfrm>
            <a:off x="0" y="0"/>
            <a:ext cx="11132384" cy="7286652"/>
          </a:xfrm>
          <a:prstGeom prst="rect">
            <a:avLst/>
          </a:prstGeom>
          <a:noFill/>
        </p:spPr>
      </p:pic>
    </p:spTree>
  </p:cSld>
  <p:clrMapOvr>
    <a:masterClrMapping/>
  </p:clrMapOvr>
  <p:transition spd="slow" advTm="7000">
    <p:random/>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http://1.bp.blogspot.com/-DPp_-kGDL64/TzR4_sgEQDI/AAAAAAAACWc/h2pOVQq0Y8Y/s1600/0k0289_gif-sicodelicos-21.gif"/>
          <p:cNvPicPr>
            <a:picLocks noChangeAspect="1" noChangeArrowheads="1" noCrop="1"/>
          </p:cNvPicPr>
          <p:nvPr/>
        </p:nvPicPr>
        <p:blipFill>
          <a:blip r:embed="rId2" cstate="print">
            <a:duotone>
              <a:schemeClr val="accent3">
                <a:shade val="45000"/>
                <a:satMod val="135000"/>
              </a:schemeClr>
              <a:prstClr val="white"/>
            </a:duotone>
          </a:blip>
          <a:srcRect/>
          <a:stretch>
            <a:fillRect/>
          </a:stretch>
        </p:blipFill>
        <p:spPr bwMode="auto">
          <a:xfrm>
            <a:off x="0" y="0"/>
            <a:ext cx="10477501" cy="68580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389121" y="3389131"/>
            <a:ext cx="6858000" cy="79756"/>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7008624" y="3389131"/>
            <a:ext cx="6858000" cy="79756"/>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6" y="0"/>
            <a:ext cx="10477500" cy="6951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6" y="6783316"/>
            <a:ext cx="1047750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29753" y="5803929"/>
            <a:ext cx="690425" cy="684513"/>
          </a:xfrm>
          <a:prstGeom prst="rect">
            <a:avLst/>
          </a:prstGeom>
          <a:noFill/>
          <a:ln w="38100">
            <a:solidFill>
              <a:srgbClr val="1CDEF8"/>
            </a:solidFill>
            <a:miter lim="800000"/>
            <a:headEnd/>
            <a:tailEnd/>
          </a:ln>
        </p:spPr>
      </p:pic>
      <p:sp>
        <p:nvSpPr>
          <p:cNvPr id="19" name="18 Rectángulo"/>
          <p:cNvSpPr/>
          <p:nvPr/>
        </p:nvSpPr>
        <p:spPr>
          <a:xfrm>
            <a:off x="2269158" y="4572019"/>
            <a:ext cx="3084839"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523974" y="1285860"/>
            <a:ext cx="7000924" cy="2861046"/>
          </a:xfrm>
          <a:prstGeom prst="rect">
            <a:avLst/>
          </a:prstGeom>
        </p:spPr>
        <p:txBody>
          <a:bodyPr wrap="none" lIns="77777" tIns="38889" rIns="77777" bIns="38889" fromWordArt="1">
            <a:prstTxWarp prst="textPlain">
              <a:avLst>
                <a:gd name="adj" fmla="val 46223"/>
              </a:avLst>
            </a:prstTxWarp>
          </a:bodyPr>
          <a:lstStyle/>
          <a:p>
            <a:pPr algn="ctr"/>
            <a:r>
              <a:rPr lang="es-ES" sz="20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ABRAZO,</a:t>
            </a:r>
          </a:p>
          <a:p>
            <a:pPr algn="ctr"/>
            <a:r>
              <a:rPr lang="es-ES" sz="20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2452668" y="2000240"/>
            <a:ext cx="5429288" cy="4237891"/>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martes, 27 de diciembre de 2016</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14:31</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4" name="Picture 6" descr="http://www.nombres-animados.net/Letra-J/Jose-Luis/Nombre-animado-Jose-Luis-04.gif"/>
          <p:cNvPicPr>
            <a:picLocks noChangeAspect="1" noChangeArrowheads="1" noCrop="1"/>
          </p:cNvPicPr>
          <p:nvPr/>
        </p:nvPicPr>
        <p:blipFill>
          <a:blip r:embed="rId5" cstate="email">
            <a:duotone>
              <a:prstClr val="black"/>
              <a:schemeClr val="accent2">
                <a:tint val="45000"/>
                <a:satMod val="400000"/>
              </a:schemeClr>
            </a:duotone>
            <a:lum bright="-6000" contrast="65000"/>
          </a:blip>
          <a:srcRect/>
          <a:stretch>
            <a:fillRect/>
          </a:stretch>
        </p:blipFill>
        <p:spPr bwMode="auto">
          <a:xfrm>
            <a:off x="1595412" y="5572140"/>
            <a:ext cx="2008836" cy="934064"/>
          </a:xfrm>
          <a:prstGeom prst="rect">
            <a:avLst/>
          </a:prstGeom>
          <a:noFill/>
        </p:spPr>
      </p:pic>
    </p:spTree>
  </p:cSld>
  <p:clrMapOvr>
    <a:masterClrMapping/>
  </p:clrMapOvr>
  <p:transition spd="slow" advTm="1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5"/>
                                        </p:tgtEl>
                                        <p:attrNameLst>
                                          <p:attrName>style.opacity</p:attrName>
                                        </p:attrNameLst>
                                      </p:cBhvr>
                                      <p:to>
                                        <p:strVal val="0.25"/>
                                      </p:to>
                                    </p:set>
                                    <p:animEffect filter="image" prLst="opacity: 0.25">
                                      <p:cBhvr rctx="IE">
                                        <p:cTn id="7" dur="indefinite"/>
                                        <p:tgtEl>
                                          <p:spTgt spid="15"/>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1" fill="hold" grpId="0" nodeType="afterEffect">
                                  <p:stCondLst>
                                    <p:cond delay="0"/>
                                  </p:stCondLst>
                                  <p:iterate type="lt">
                                    <p:tmPct val="10000"/>
                                  </p:iterate>
                                  <p:childTnLst>
                                    <p:set>
                                      <p:cBhvr>
                                        <p:cTn id="21" dur="1" fill="hold">
                                          <p:stCondLst>
                                            <p:cond delay="0"/>
                                          </p:stCondLst>
                                        </p:cTn>
                                        <p:tgtEl>
                                          <p:spTgt spid="12"/>
                                        </p:tgtEl>
                                        <p:attrNameLst>
                                          <p:attrName>style.visibility</p:attrName>
                                        </p:attrNameLst>
                                      </p:cBhvr>
                                      <p:to>
                                        <p:strVal val="visible"/>
                                      </p:to>
                                    </p:set>
                                    <p:animEffect transition="in" filter="slide(fromTop)">
                                      <p:cBhvr>
                                        <p:cTn id="2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4775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104775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270125" y="0"/>
            <a:ext cx="5588000" cy="1562100"/>
          </a:xfrm>
          <a:prstGeom prst="rect">
            <a:avLst/>
          </a:prstGeom>
          <a:noFill/>
        </p:spPr>
      </p:pic>
      <p:sp>
        <p:nvSpPr>
          <p:cNvPr id="4104" name="Text Box 8"/>
          <p:cNvSpPr txBox="1">
            <a:spLocks noChangeArrowheads="1"/>
          </p:cNvSpPr>
          <p:nvPr/>
        </p:nvSpPr>
        <p:spPr bwMode="auto">
          <a:xfrm>
            <a:off x="0" y="1905001"/>
            <a:ext cx="104775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309687" y="4724402"/>
            <a:ext cx="3055938"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461125" y="4191000"/>
            <a:ext cx="2706688" cy="2362200"/>
          </a:xfrm>
          <a:prstGeom prst="rect">
            <a:avLst/>
          </a:prstGeom>
          <a:noFill/>
        </p:spPr>
      </p:pic>
      <p:pic>
        <p:nvPicPr>
          <p:cNvPr id="4113" name="Picture 17" descr="flechas-8"/>
          <p:cNvPicPr>
            <a:picLocks noChangeAspect="1" noChangeArrowheads="1"/>
          </p:cNvPicPr>
          <p:nvPr/>
        </p:nvPicPr>
        <p:blipFill>
          <a:blip r:embed="rId6" cstate="email"/>
          <a:srcRect/>
          <a:stretch>
            <a:fillRect/>
          </a:stretch>
        </p:blipFill>
        <p:spPr bwMode="auto">
          <a:xfrm>
            <a:off x="4627563" y="4876800"/>
            <a:ext cx="1397000" cy="990600"/>
          </a:xfrm>
          <a:prstGeom prst="rect">
            <a:avLst/>
          </a:prstGeom>
          <a:noFill/>
        </p:spPr>
      </p:pic>
      <p:pic>
        <p:nvPicPr>
          <p:cNvPr id="4117" name="Picture 21" descr="facebook-icon">
            <a:hlinkClick r:id="rId7"/>
          </p:cNvPr>
          <p:cNvPicPr>
            <a:picLocks noChangeAspect="1" noChangeArrowheads="1"/>
          </p:cNvPicPr>
          <p:nvPr/>
        </p:nvPicPr>
        <p:blipFill>
          <a:blip r:embed="rId8" cstate="email"/>
          <a:srcRect/>
          <a:stretch>
            <a:fillRect/>
          </a:stretch>
        </p:blipFill>
        <p:spPr bwMode="auto">
          <a:xfrm>
            <a:off x="0" y="2971800"/>
            <a:ext cx="611188" cy="533400"/>
          </a:xfrm>
          <a:prstGeom prst="rect">
            <a:avLst/>
          </a:prstGeom>
          <a:noFill/>
        </p:spPr>
      </p:pic>
      <p:pic>
        <p:nvPicPr>
          <p:cNvPr id="4118" name="Picture 22" descr="twitter-icon">
            <a:hlinkClick r:id="rId9"/>
          </p:cNvPr>
          <p:cNvPicPr>
            <a:picLocks noChangeAspect="1" noChangeArrowheads="1"/>
          </p:cNvPicPr>
          <p:nvPr/>
        </p:nvPicPr>
        <p:blipFill>
          <a:blip r:embed="rId10" cstate="email"/>
          <a:srcRect/>
          <a:stretch>
            <a:fillRect/>
          </a:stretch>
        </p:blipFill>
        <p:spPr bwMode="auto">
          <a:xfrm>
            <a:off x="0" y="3505200"/>
            <a:ext cx="611188"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email"/>
          <a:srcRect/>
          <a:stretch>
            <a:fillRect/>
          </a:stretch>
        </p:blipFill>
        <p:spPr bwMode="auto">
          <a:xfrm>
            <a:off x="0" y="4038600"/>
            <a:ext cx="611188" cy="533400"/>
          </a:xfrm>
          <a:prstGeom prst="rect">
            <a:avLst/>
          </a:prstGeom>
          <a:noFill/>
        </p:spPr>
      </p:pic>
      <p:pic>
        <p:nvPicPr>
          <p:cNvPr id="4120" name="Picture 24" descr="vkontakte-256">
            <a:hlinkClick r:id="rId13"/>
          </p:cNvPr>
          <p:cNvPicPr>
            <a:picLocks noChangeAspect="1" noChangeArrowheads="1"/>
          </p:cNvPicPr>
          <p:nvPr/>
        </p:nvPicPr>
        <p:blipFill>
          <a:blip r:embed="rId14" cstate="email"/>
          <a:srcRect/>
          <a:stretch>
            <a:fillRect/>
          </a:stretch>
        </p:blipFill>
        <p:spPr bwMode="auto">
          <a:xfrm>
            <a:off x="0" y="4572000"/>
            <a:ext cx="611188"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EL POLLO DE LOS BOSQU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POLLO DE LOS BOSQUES</Template>
  <TotalTime>1</TotalTime>
  <Words>208</Words>
  <Application>Microsoft Office PowerPoint</Application>
  <PresentationFormat>Personalizado</PresentationFormat>
  <Paragraphs>27</Paragraphs>
  <Slides>57</Slides>
  <Notes>0</Notes>
  <HiddenSlides>0</HiddenSlides>
  <MMClips>0</MMClips>
  <ScaleCrop>false</ScaleCrop>
  <HeadingPairs>
    <vt:vector size="4" baseType="variant">
      <vt:variant>
        <vt:lpstr>Tema</vt:lpstr>
      </vt:variant>
      <vt:variant>
        <vt:i4>2</vt:i4>
      </vt:variant>
      <vt:variant>
        <vt:lpstr>Títulos de diapositiva</vt:lpstr>
      </vt:variant>
      <vt:variant>
        <vt:i4>57</vt:i4>
      </vt:variant>
    </vt:vector>
  </HeadingPairs>
  <TitlesOfParts>
    <vt:vector size="59" baseType="lpstr">
      <vt:lpstr>EL POLLO DE LOS BOSQUES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2016-12-27T13:31:20Z</dcterms:created>
  <dcterms:modified xsi:type="dcterms:W3CDTF">2016-12-27T13:32:31Z</dcterms:modified>
</cp:coreProperties>
</file>