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Lst>
  <p:sldSz cx="12192000" cy="6858000"/>
  <p:notesSz cx="6858000" cy="9144000"/>
  <p:embeddedFontLst>
    <p:embeddedFont>
      <p:font typeface="Amerika" panose="02040705060402020203" pitchFamily="18" charset="0"/>
      <p:regular r:id="rId26"/>
    </p:embeddedFont>
    <p:embeddedFont>
      <p:font typeface="Calibri" panose="020F0502020204030204" pitchFamily="34" charset="0"/>
      <p:regular r:id="rId27"/>
      <p:bold r:id="rId28"/>
      <p:italic r:id="rId29"/>
      <p:boldItalic r:id="rId30"/>
    </p:embeddedFont>
    <p:embeddedFont>
      <p:font typeface="Berlin Sans FB Demi" panose="020E0802020502020306" pitchFamily="34" charset="0"/>
      <p:bold r:id="rId31"/>
    </p:embeddedFont>
    <p:embeddedFont>
      <p:font typeface="Arial Rounded MT Bold" panose="020F0704030504030204" pitchFamily="34" charset="0"/>
      <p:regular r:id="rId32"/>
    </p:embeddedFont>
    <p:embeddedFont>
      <p:font typeface="Calibri Light" panose="020F0302020204030204" pitchFamily="34" charset="0"/>
      <p:regular r:id="rId33"/>
      <p:italic r:id="rId34"/>
    </p:embeddedFont>
  </p:embeddedFontLst>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SDSbdf2skfwCgw6PifUw==" hashData="Xm+Ez7TcQfXuc4pqGmAc8Orc0YPpR3+bSl9JQ/Srxa5TckYbf48OPuZm5MaF23Z3BQsHwZStzPU8CJUQiWfkn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1.fntdata"/><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font" Target="fonts/font9.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font" Target="fonts/font8.fntdata"/><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font" Target="fonts/font7.fntdata"/><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font" Target="fonts/font3.fntdata"/><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6.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p>
            <a:fld id="{977798FB-2C75-4921-B264-10ECE4472214}" type="datetimeFigureOut">
              <a:rPr lang="es-MX" smtClean="0"/>
              <a:t>11/03/2014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84F3EE71-F1F9-4D17-8885-04504762E17D}" type="slidenum">
              <a:rPr lang="es-MX" smtClean="0"/>
              <a:t>‹Nº›</a:t>
            </a:fld>
            <a:endParaRPr lang="es-MX"/>
          </a:p>
        </p:txBody>
      </p:sp>
    </p:spTree>
    <p:extLst>
      <p:ext uri="{BB962C8B-B14F-4D97-AF65-F5344CB8AC3E}">
        <p14:creationId xmlns:p14="http://schemas.microsoft.com/office/powerpoint/2010/main" val="56845477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977798FB-2C75-4921-B264-10ECE4472214}" type="datetimeFigureOut">
              <a:rPr lang="es-MX" smtClean="0"/>
              <a:t>11/03/2014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84F3EE71-F1F9-4D17-8885-04504762E17D}" type="slidenum">
              <a:rPr lang="es-MX" smtClean="0"/>
              <a:t>‹Nº›</a:t>
            </a:fld>
            <a:endParaRPr lang="es-MX"/>
          </a:p>
        </p:txBody>
      </p:sp>
    </p:spTree>
    <p:extLst>
      <p:ext uri="{BB962C8B-B14F-4D97-AF65-F5344CB8AC3E}">
        <p14:creationId xmlns:p14="http://schemas.microsoft.com/office/powerpoint/2010/main" val="265634398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977798FB-2C75-4921-B264-10ECE4472214}" type="datetimeFigureOut">
              <a:rPr lang="es-MX" smtClean="0"/>
              <a:t>11/03/2014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84F3EE71-F1F9-4D17-8885-04504762E17D}" type="slidenum">
              <a:rPr lang="es-MX" smtClean="0"/>
              <a:t>‹Nº›</a:t>
            </a:fld>
            <a:endParaRPr lang="es-MX"/>
          </a:p>
        </p:txBody>
      </p:sp>
    </p:spTree>
    <p:extLst>
      <p:ext uri="{BB962C8B-B14F-4D97-AF65-F5344CB8AC3E}">
        <p14:creationId xmlns:p14="http://schemas.microsoft.com/office/powerpoint/2010/main" val="17297841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fecha 4"/>
          <p:cNvSpPr>
            <a:spLocks noGrp="1"/>
          </p:cNvSpPr>
          <p:nvPr>
            <p:ph type="dt" sz="half" idx="10"/>
          </p:nvPr>
        </p:nvSpPr>
        <p:spPr/>
        <p:txBody>
          <a:bodyPr/>
          <a:lstStyle/>
          <a:p>
            <a:fld id="{977798FB-2C75-4921-B264-10ECE4472214}" type="datetimeFigureOut">
              <a:rPr lang="es-MX" smtClean="0"/>
              <a:t>11/03/2014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84F3EE71-F1F9-4D17-8885-04504762E17D}" type="slidenum">
              <a:rPr lang="es-MX" smtClean="0"/>
              <a:t>‹Nº›</a:t>
            </a:fld>
            <a:endParaRPr lang="es-MX"/>
          </a:p>
        </p:txBody>
      </p:sp>
    </p:spTree>
    <p:extLst>
      <p:ext uri="{BB962C8B-B14F-4D97-AF65-F5344CB8AC3E}">
        <p14:creationId xmlns:p14="http://schemas.microsoft.com/office/powerpoint/2010/main" val="340766618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Marcador de fecha 6"/>
          <p:cNvSpPr>
            <a:spLocks noGrp="1"/>
          </p:cNvSpPr>
          <p:nvPr>
            <p:ph type="dt" sz="half" idx="10"/>
          </p:nvPr>
        </p:nvSpPr>
        <p:spPr/>
        <p:txBody>
          <a:bodyPr/>
          <a:lstStyle/>
          <a:p>
            <a:fld id="{977798FB-2C75-4921-B264-10ECE4472214}" type="datetimeFigureOut">
              <a:rPr lang="es-MX" smtClean="0"/>
              <a:t>11/03/2014</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84F3EE71-F1F9-4D17-8885-04504762E17D}" type="slidenum">
              <a:rPr lang="es-MX" smtClean="0"/>
              <a:t>‹Nº›</a:t>
            </a:fld>
            <a:endParaRPr lang="es-MX"/>
          </a:p>
        </p:txBody>
      </p:sp>
    </p:spTree>
    <p:extLst>
      <p:ext uri="{BB962C8B-B14F-4D97-AF65-F5344CB8AC3E}">
        <p14:creationId xmlns:p14="http://schemas.microsoft.com/office/powerpoint/2010/main" val="292154445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fecha 2"/>
          <p:cNvSpPr>
            <a:spLocks noGrp="1"/>
          </p:cNvSpPr>
          <p:nvPr>
            <p:ph type="dt" sz="half" idx="10"/>
          </p:nvPr>
        </p:nvSpPr>
        <p:spPr/>
        <p:txBody>
          <a:bodyPr/>
          <a:lstStyle/>
          <a:p>
            <a:fld id="{977798FB-2C75-4921-B264-10ECE4472214}" type="datetimeFigureOut">
              <a:rPr lang="es-MX" smtClean="0"/>
              <a:t>11/03/2014</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84F3EE71-F1F9-4D17-8885-04504762E17D}" type="slidenum">
              <a:rPr lang="es-MX" smtClean="0"/>
              <a:t>‹Nº›</a:t>
            </a:fld>
            <a:endParaRPr lang="es-MX"/>
          </a:p>
        </p:txBody>
      </p:sp>
    </p:spTree>
    <p:extLst>
      <p:ext uri="{BB962C8B-B14F-4D97-AF65-F5344CB8AC3E}">
        <p14:creationId xmlns:p14="http://schemas.microsoft.com/office/powerpoint/2010/main" val="324420246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977798FB-2C75-4921-B264-10ECE4472214}" type="datetimeFigureOut">
              <a:rPr lang="es-MX" smtClean="0"/>
              <a:t>11/03/2014</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84F3EE71-F1F9-4D17-8885-04504762E17D}" type="slidenum">
              <a:rPr lang="es-MX" smtClean="0"/>
              <a:t>‹Nº›</a:t>
            </a:fld>
            <a:endParaRPr lang="es-MX"/>
          </a:p>
        </p:txBody>
      </p:sp>
    </p:spTree>
    <p:extLst>
      <p:ext uri="{BB962C8B-B14F-4D97-AF65-F5344CB8AC3E}">
        <p14:creationId xmlns:p14="http://schemas.microsoft.com/office/powerpoint/2010/main" val="323899974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977798FB-2C75-4921-B264-10ECE4472214}" type="datetimeFigureOut">
              <a:rPr lang="es-MX" smtClean="0"/>
              <a:t>11/03/2014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84F3EE71-F1F9-4D17-8885-04504762E17D}" type="slidenum">
              <a:rPr lang="es-MX" smtClean="0"/>
              <a:t>‹Nº›</a:t>
            </a:fld>
            <a:endParaRPr lang="es-MX"/>
          </a:p>
        </p:txBody>
      </p:sp>
    </p:spTree>
    <p:extLst>
      <p:ext uri="{BB962C8B-B14F-4D97-AF65-F5344CB8AC3E}">
        <p14:creationId xmlns:p14="http://schemas.microsoft.com/office/powerpoint/2010/main" val="102362494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977798FB-2C75-4921-B264-10ECE4472214}" type="datetimeFigureOut">
              <a:rPr lang="es-MX" smtClean="0"/>
              <a:t>11/03/2014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84F3EE71-F1F9-4D17-8885-04504762E17D}" type="slidenum">
              <a:rPr lang="es-MX" smtClean="0"/>
              <a:t>‹Nº›</a:t>
            </a:fld>
            <a:endParaRPr lang="es-MX"/>
          </a:p>
        </p:txBody>
      </p:sp>
    </p:spTree>
    <p:extLst>
      <p:ext uri="{BB962C8B-B14F-4D97-AF65-F5344CB8AC3E}">
        <p14:creationId xmlns:p14="http://schemas.microsoft.com/office/powerpoint/2010/main" val="201470131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977798FB-2C75-4921-B264-10ECE4472214}" type="datetimeFigureOut">
              <a:rPr lang="es-MX" smtClean="0"/>
              <a:t>11/03/2014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84F3EE71-F1F9-4D17-8885-04504762E17D}" type="slidenum">
              <a:rPr lang="es-MX" smtClean="0"/>
              <a:t>‹Nº›</a:t>
            </a:fld>
            <a:endParaRPr lang="es-MX"/>
          </a:p>
        </p:txBody>
      </p:sp>
    </p:spTree>
    <p:extLst>
      <p:ext uri="{BB962C8B-B14F-4D97-AF65-F5344CB8AC3E}">
        <p14:creationId xmlns:p14="http://schemas.microsoft.com/office/powerpoint/2010/main" val="28435447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977798FB-2C75-4921-B264-10ECE4472214}" type="datetimeFigureOut">
              <a:rPr lang="es-MX" smtClean="0"/>
              <a:t>11/03/2014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84F3EE71-F1F9-4D17-8885-04504762E17D}" type="slidenum">
              <a:rPr lang="es-MX" smtClean="0"/>
              <a:t>‹Nº›</a:t>
            </a:fld>
            <a:endParaRPr lang="es-MX"/>
          </a:p>
        </p:txBody>
      </p:sp>
    </p:spTree>
    <p:extLst>
      <p:ext uri="{BB962C8B-B14F-4D97-AF65-F5344CB8AC3E}">
        <p14:creationId xmlns:p14="http://schemas.microsoft.com/office/powerpoint/2010/main" val="391342982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lvl1pPr>
              <a:defRPr/>
            </a:lvl1pPr>
          </a:lstStyle>
          <a:p>
            <a:endParaRPr lang="es-ES_tradn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endParaRPr lang="es-ES_tradn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fld id="{B49FC14D-8CED-4993-B4A8-37B1B564A38D}"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5156081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7798FB-2C75-4921-B264-10ECE4472214}" type="datetimeFigureOut">
              <a:rPr lang="es-MX" smtClean="0"/>
              <a:t>11/03/2014</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F3EE71-F1F9-4D17-8885-04504762E17D}" type="slidenum">
              <a:rPr lang="es-MX" smtClean="0"/>
              <a:t>‹Nº›</a:t>
            </a:fld>
            <a:endParaRPr lang="es-MX"/>
          </a:p>
        </p:txBody>
      </p:sp>
    </p:spTree>
    <p:extLst>
      <p:ext uri="{BB962C8B-B14F-4D97-AF65-F5344CB8AC3E}">
        <p14:creationId xmlns:p14="http://schemas.microsoft.com/office/powerpoint/2010/main" val="42367263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0CBC65D1-92DA-43FA-8781-93232E4F50EB}"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extLst>
      <p:ext uri="{BB962C8B-B14F-4D97-AF65-F5344CB8AC3E}">
        <p14:creationId xmlns:p14="http://schemas.microsoft.com/office/powerpoint/2010/main" val="1236839253"/>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gif"/><Relationship Id="rId4" Type="http://schemas.openxmlformats.org/officeDocument/2006/relationships/image" Target="../media/image2.pn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9.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000" b="-3000"/>
          </a:stretch>
        </a:blip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18231" y="5700640"/>
            <a:ext cx="4578438" cy="422791"/>
          </a:xfrm>
          <a:prstGeom prst="rect">
            <a:avLst/>
          </a:prstGeom>
        </p:spPr>
      </p:pic>
      <p:sp>
        <p:nvSpPr>
          <p:cNvPr id="4" name="Rectángulo 3"/>
          <p:cNvSpPr/>
          <p:nvPr/>
        </p:nvSpPr>
        <p:spPr>
          <a:xfrm>
            <a:off x="927279" y="2691684"/>
            <a:ext cx="7688687" cy="923330"/>
          </a:xfrm>
          <a:prstGeom prst="rect">
            <a:avLst/>
          </a:prstGeom>
          <a:noFill/>
        </p:spPr>
        <p:txBody>
          <a:bodyPr wrap="square" lIns="91440" tIns="45720" rIns="91440" bIns="45720">
            <a:spAutoFit/>
          </a:bodyPr>
          <a:lstStyle/>
          <a:p>
            <a:pPr algn="ctr"/>
            <a:endParaRPr lang="es-ES" sz="5400" b="1" cap="none" spc="0" dirty="0">
              <a:ln w="12700" cmpd="sng">
                <a:solidFill>
                  <a:schemeClr val="accent4"/>
                </a:solidFill>
                <a:prstDash val="solid"/>
              </a:ln>
              <a:blipFill dpi="0" rotWithShape="1">
                <a:blip r:embed="rId5"/>
                <a:srcRect/>
                <a:tile tx="0" ty="0" sx="100000" sy="100000" flip="none" algn="tl"/>
              </a:blipFill>
              <a:effectLst/>
              <a:latin typeface="Amerika" panose="02040705060402020203" pitchFamily="18" charset="0"/>
            </a:endParaRPr>
          </a:p>
        </p:txBody>
      </p:sp>
      <p:pic>
        <p:nvPicPr>
          <p:cNvPr id="5" name="Imagen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79369" y="1827414"/>
            <a:ext cx="7018610" cy="2229432"/>
          </a:xfrm>
          <a:prstGeom prst="rect">
            <a:avLst/>
          </a:prstGeom>
          <a:effectLst>
            <a:reflection stA="24000" endPos="65000" dist="50800" dir="5400000" sy="-100000" algn="bl" rotWithShape="0"/>
          </a:effectLst>
          <a:scene3d>
            <a:camera prst="perspectiveContrastingRightFacing"/>
            <a:lightRig rig="threePt" dir="t"/>
          </a:scene3d>
        </p:spPr>
      </p:pic>
      <p:pic>
        <p:nvPicPr>
          <p:cNvPr id="7" name="Imagen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023538" y="6123431"/>
            <a:ext cx="3844342" cy="477350"/>
          </a:xfrm>
          <a:prstGeom prst="rect">
            <a:avLst/>
          </a:prstGeom>
        </p:spPr>
      </p:pic>
    </p:spTree>
    <p:extLst>
      <p:ext uri="{BB962C8B-B14F-4D97-AF65-F5344CB8AC3E}">
        <p14:creationId xmlns:p14="http://schemas.microsoft.com/office/powerpoint/2010/main" val="3898146864"/>
      </p:ext>
    </p:extLst>
  </p:cSld>
  <p:clrMapOvr>
    <a:masterClrMapping/>
  </p:clrMapOvr>
  <mc:AlternateContent xmlns:mc="http://schemas.openxmlformats.org/markup-compatibility/2006" xmlns:p14="http://schemas.microsoft.com/office/powerpoint/2010/main">
    <mc:Choice Requires="p14">
      <p:transition spd="slow" p14:dur="4000">
        <p14:vortex dir="r"/>
        <p:sndAc>
          <p:stSnd loop="1">
            <p:snd r:embed="rId2" name="James Horner - Deep Impact - A Distant Discovery.wav"/>
          </p:stSnd>
        </p:sndAc>
      </p:transition>
    </mc:Choice>
    <mc:Fallback xmlns="">
      <p:transition spd="slow">
        <p:fade/>
        <p:sndAc>
          <p:stSnd loop="1">
            <p:snd r:embed="rId9" name="James Horner - Deep Impact - A Distant Discovery.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500" fill="hold"/>
                                        <p:tgtEl>
                                          <p:spTgt spid="5"/>
                                        </p:tgtEl>
                                        <p:attrNameLst>
                                          <p:attrName>ppt_w</p:attrName>
                                        </p:attrNameLst>
                                      </p:cBhvr>
                                      <p:tavLst>
                                        <p:tav tm="0">
                                          <p:val>
                                            <p:fltVal val="0"/>
                                          </p:val>
                                        </p:tav>
                                        <p:tav tm="100000">
                                          <p:val>
                                            <p:strVal val="#ppt_w"/>
                                          </p:val>
                                        </p:tav>
                                      </p:tavLst>
                                    </p:anim>
                                    <p:anim calcmode="lin" valueType="num">
                                      <p:cBhvr>
                                        <p:cTn id="8" dur="2500" fill="hold"/>
                                        <p:tgtEl>
                                          <p:spTgt spid="5"/>
                                        </p:tgtEl>
                                        <p:attrNameLst>
                                          <p:attrName>ppt_h</p:attrName>
                                        </p:attrNameLst>
                                      </p:cBhvr>
                                      <p:tavLst>
                                        <p:tav tm="0">
                                          <p:val>
                                            <p:fltVal val="0"/>
                                          </p:val>
                                        </p:tav>
                                        <p:tav tm="100000">
                                          <p:val>
                                            <p:strVal val="#ppt_h"/>
                                          </p:val>
                                        </p:tav>
                                      </p:tavLst>
                                    </p:anim>
                                    <p:animEffect transition="in" filter="fade">
                                      <p:cBhvr>
                                        <p:cTn id="9" dur="2500"/>
                                        <p:tgtEl>
                                          <p:spTgt spid="5"/>
                                        </p:tgtEl>
                                      </p:cBhvr>
                                    </p:animEffect>
                                    <p:anim calcmode="lin" valueType="num">
                                      <p:cBhvr>
                                        <p:cTn id="10" dur="2500" fill="hold"/>
                                        <p:tgtEl>
                                          <p:spTgt spid="5"/>
                                        </p:tgtEl>
                                        <p:attrNameLst>
                                          <p:attrName>ppt_x</p:attrName>
                                        </p:attrNameLst>
                                      </p:cBhvr>
                                      <p:tavLst>
                                        <p:tav tm="0">
                                          <p:val>
                                            <p:fltVal val="0.5"/>
                                          </p:val>
                                        </p:tav>
                                        <p:tav tm="100000">
                                          <p:val>
                                            <p:strVal val="#ppt_x"/>
                                          </p:val>
                                        </p:tav>
                                      </p:tavLst>
                                    </p:anim>
                                    <p:anim calcmode="lin" valueType="num">
                                      <p:cBhvr>
                                        <p:cTn id="11" dur="2500" fill="hold"/>
                                        <p:tgtEl>
                                          <p:spTgt spid="5"/>
                                        </p:tgtEl>
                                        <p:attrNameLst>
                                          <p:attrName>ppt_y</p:attrName>
                                        </p:attrNameLst>
                                      </p:cBhvr>
                                      <p:tavLst>
                                        <p:tav tm="0">
                                          <p:val>
                                            <p:fltVal val="0.5"/>
                                          </p:val>
                                        </p:tav>
                                        <p:tav tm="100000">
                                          <p:val>
                                            <p:strVal val="#ppt_y"/>
                                          </p:val>
                                        </p:tav>
                                      </p:tavLst>
                                    </p:anim>
                                  </p:childTnLst>
                                </p:cTn>
                              </p:par>
                            </p:childTnLst>
                          </p:cTn>
                        </p:par>
                        <p:par>
                          <p:cTn id="12" fill="hold">
                            <p:stCondLst>
                              <p:cond delay="25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2000"/>
                                        <p:tgtEl>
                                          <p:spTgt spid="3"/>
                                        </p:tgtEl>
                                      </p:cBhvr>
                                    </p:animEffect>
                                  </p:childTnLst>
                                </p:cTn>
                              </p:par>
                            </p:childTnLst>
                          </p:cTn>
                        </p:par>
                        <p:par>
                          <p:cTn id="16" fill="hold">
                            <p:stCondLst>
                              <p:cond delay="4500"/>
                            </p:stCondLst>
                            <p:childTnLst>
                              <p:par>
                                <p:cTn id="17" presetID="10"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4" name="CuadroTexto 3"/>
          <p:cNvSpPr txBox="1"/>
          <p:nvPr/>
        </p:nvSpPr>
        <p:spPr>
          <a:xfrm>
            <a:off x="283335" y="4842456"/>
            <a:ext cx="11706896" cy="1323439"/>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cs typeface="Arial" panose="020B0604020202020204" pitchFamily="34" charset="0"/>
              </a:rPr>
              <a:t>El libro de Génesis, que quiere decir orígenes, junto con los otros cuatro libros del Pentateuco (la Torá), fue escrito alrededor del 1,500 a.C., por el estadista hebreo Moisés, bajo inspiración del Espíritu Santo, con el fin de dejar por escrito la versión oficial sobre el origen de todas las cosas, desde la materia, hasta todo el universo.</a:t>
            </a:r>
            <a:endParaRPr lang="es-MX" sz="2000" b="1" dirty="0">
              <a:ln>
                <a:solidFill>
                  <a:schemeClr val="tx1"/>
                </a:solidFill>
              </a:ln>
              <a:solidFill>
                <a:srgbClr val="FFFF00"/>
              </a:solidFill>
              <a:latin typeface="Arial Rounded MT Bold" panose="020F0704030504030204" pitchFamily="34" charset="0"/>
              <a:cs typeface="Arial" panose="020B0604020202020204" pitchFamily="34" charset="0"/>
            </a:endParaRPr>
          </a:p>
        </p:txBody>
      </p:sp>
    </p:spTree>
    <p:extLst>
      <p:ext uri="{BB962C8B-B14F-4D97-AF65-F5344CB8AC3E}">
        <p14:creationId xmlns:p14="http://schemas.microsoft.com/office/powerpoint/2010/main" val="37655122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4"/>
                                        </p:tgtEl>
                                        <p:attrNameLst>
                                          <p:attrName>ppt_w</p:attrName>
                                        </p:attrNameLst>
                                      </p:cBhvr>
                                      <p:tavLst>
                                        <p:tav tm="0">
                                          <p:val>
                                            <p:strVal val="#ppt_w*.05"/>
                                          </p:val>
                                        </p:tav>
                                        <p:tav tm="100000">
                                          <p:val>
                                            <p:strVal val="#ppt_w"/>
                                          </p:val>
                                        </p:tav>
                                      </p:tavLst>
                                    </p:anim>
                                    <p:anim calcmode="lin" valueType="num">
                                      <p:cBhvr>
                                        <p:cTn id="10" dur="2000" fill="hold"/>
                                        <p:tgtEl>
                                          <p:spTgt spid="4"/>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4"/>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6632620" y="1249251"/>
            <a:ext cx="5383369" cy="2554545"/>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Así, los cristianos por la fe entendemos haber sido constituida la materia y el universo por la palabra de Dios, de modo que lo que se ve fue hecho de lo que no se veía; y que además, Dios formó del polvo de la tierra todo árbol delicioso a la vista, y bueno para comer; toda bestia del campo, y toda ave de los cielos.</a:t>
            </a:r>
            <a:endParaRPr lang="es-MX" sz="2000" b="1" dirty="0">
              <a:ln>
                <a:solidFill>
                  <a:schemeClr val="tx1"/>
                </a:solidFill>
              </a:ln>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410774761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7263685" y="1094705"/>
            <a:ext cx="4391695" cy="3170099"/>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Y que Dios a los humanos, a partir del polvo y el agua, como a barro nos dio forma, sopló aliento de vida en nuestra nariz, e hizo así al humano, un alma viviente. Todos saben que la única diferencia entre nosotros y el maravilloso cuerpo de un cadáver íntegro, es que en nosotros hay vida, y en el cadáver, no (He 11:3; </a:t>
            </a:r>
            <a:r>
              <a:rPr lang="es-MX" sz="2000" b="1" dirty="0" err="1" smtClean="0">
                <a:ln>
                  <a:solidFill>
                    <a:schemeClr val="tx1"/>
                  </a:solidFill>
                </a:ln>
                <a:solidFill>
                  <a:srgbClr val="FFFF00"/>
                </a:solidFill>
                <a:latin typeface="Arial Rounded MT Bold" panose="020F0704030504030204" pitchFamily="34" charset="0"/>
              </a:rPr>
              <a:t>Gn</a:t>
            </a:r>
            <a:r>
              <a:rPr lang="es-MX" sz="2000" b="1" dirty="0" smtClean="0">
                <a:ln>
                  <a:solidFill>
                    <a:schemeClr val="tx1"/>
                  </a:solidFill>
                </a:ln>
                <a:solidFill>
                  <a:srgbClr val="FFFF00"/>
                </a:solidFill>
                <a:latin typeface="Arial Rounded MT Bold" panose="020F0704030504030204" pitchFamily="34" charset="0"/>
              </a:rPr>
              <a:t> 2:7-11).</a:t>
            </a:r>
            <a:endParaRPr lang="es-MX" sz="2000" b="1" dirty="0">
              <a:ln>
                <a:solidFill>
                  <a:schemeClr val="tx1"/>
                </a:solidFill>
              </a:ln>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70572974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3"/>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2" name="CuadroTexto 1"/>
          <p:cNvSpPr txBox="1"/>
          <p:nvPr/>
        </p:nvSpPr>
        <p:spPr>
          <a:xfrm>
            <a:off x="5009881" y="193184"/>
            <a:ext cx="6838681" cy="2246769"/>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Hoy sabemos que todas las cosas están hechas de materia (lo que tiene masa y ocupa un lugar en el espacio), compuesta por átomos formados por partículas subatómicas (neutrones y protones en el núcleo, y electrones en sus órbitas). Que hay átomos de unos 115 elementos químicos diferentes: 92 de ellos naturales, y los demás, sintéticos.</a:t>
            </a:r>
            <a:endParaRPr lang="es-MX" sz="2000" b="1" dirty="0">
              <a:ln>
                <a:solidFill>
                  <a:schemeClr val="tx1"/>
                </a:solidFill>
              </a:ln>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275072096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ppt_x</p:attrName>
                                        </p:attrNameLst>
                                      </p:cBhvr>
                                      <p:tavLst>
                                        <p:tav tm="0">
                                          <p:val>
                                            <p:strVal val="#ppt_x+#ppt_w/2"/>
                                          </p:val>
                                        </p:tav>
                                        <p:tav tm="100000">
                                          <p:val>
                                            <p:strVal val="#ppt_x"/>
                                          </p:val>
                                        </p:tav>
                                      </p:tavLst>
                                    </p:anim>
                                    <p:anim calcmode="lin" valueType="num">
                                      <p:cBhvr>
                                        <p:cTn id="8" dur="2000" fill="hold"/>
                                        <p:tgtEl>
                                          <p:spTgt spid="2"/>
                                        </p:tgtEl>
                                        <p:attrNameLst>
                                          <p:attrName>ppt_y</p:attrName>
                                        </p:attrNameLst>
                                      </p:cBhvr>
                                      <p:tavLst>
                                        <p:tav tm="0">
                                          <p:val>
                                            <p:strVal val="#ppt_y"/>
                                          </p:val>
                                        </p:tav>
                                        <p:tav tm="100000">
                                          <p:val>
                                            <p:strVal val="#ppt_y"/>
                                          </p:val>
                                        </p:tav>
                                      </p:tavLst>
                                    </p:anim>
                                    <p:anim calcmode="lin" valueType="num">
                                      <p:cBhvr>
                                        <p:cTn id="9" dur="2000" fill="hold"/>
                                        <p:tgtEl>
                                          <p:spTgt spid="2"/>
                                        </p:tgtEl>
                                        <p:attrNameLst>
                                          <p:attrName>ppt_w</p:attrName>
                                        </p:attrNameLst>
                                      </p:cBhvr>
                                      <p:tavLst>
                                        <p:tav tm="0">
                                          <p:val>
                                            <p:fltVal val="0"/>
                                          </p:val>
                                        </p:tav>
                                        <p:tav tm="100000">
                                          <p:val>
                                            <p:strVal val="#ppt_w"/>
                                          </p:val>
                                        </p:tav>
                                      </p:tavLst>
                                    </p:anim>
                                    <p:anim calcmode="lin" valueType="num">
                                      <p:cBhvr>
                                        <p:cTn id="10"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96215" y="231820"/>
            <a:ext cx="3155323" cy="5632311"/>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La unión de dos o más átomos forman una molécula (como el agua: H20), y la molécula formada por dos o más átomos de elementos distintos se llama compuesto. Los compuestos orgánicos (que forman los seres vivos), tienen como elemento principal al carbono y son combustibles (se queman por debajo de los 300oC), liberando agua, CO2, y cenizas (Carbón).</a:t>
            </a:r>
            <a:endParaRPr lang="es-MX" sz="2000" b="1" dirty="0">
              <a:ln>
                <a:solidFill>
                  <a:schemeClr val="tx1"/>
                </a:solidFill>
              </a:ln>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287790281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180304" y="2343955"/>
            <a:ext cx="4108361" cy="4093428"/>
          </a:xfrm>
          <a:prstGeom prst="rect">
            <a:avLst/>
          </a:prstGeom>
          <a:noFill/>
        </p:spPr>
        <p:txBody>
          <a:bodyPr wrap="square" rtlCol="0">
            <a:spAutoFit/>
          </a:bodyPr>
          <a:lstStyle/>
          <a:p>
            <a:pPr algn="ctr"/>
            <a:r>
              <a:rPr lang="es-MX" sz="2000" b="1"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rPr>
              <a:t>Todos los seres vivos, al morirse en la tierra o el agua (mar, lagos, etc.), se pudren, desintegran, pulverizan, y transforman en compuestos y elementos </a:t>
            </a:r>
            <a:r>
              <a:rPr lang="es-MX" sz="2000" b="1" dirty="0" err="1" smtClean="0">
                <a:ln>
                  <a:solidFill>
                    <a:schemeClr val="tx1"/>
                  </a:solidFill>
                </a:ln>
                <a:solidFill>
                  <a:srgbClr val="FFFF00"/>
                </a:solidFill>
                <a:effectLst>
                  <a:glow rad="101600">
                    <a:schemeClr val="tx1">
                      <a:alpha val="60000"/>
                    </a:schemeClr>
                  </a:glow>
                </a:effectLst>
                <a:latin typeface="Arial Rounded MT Bold" panose="020F0704030504030204" pitchFamily="34" charset="0"/>
              </a:rPr>
              <a:t>biogenésicos</a:t>
            </a:r>
            <a:r>
              <a:rPr lang="es-MX" sz="2000" b="1"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rPr>
              <a:t> (capaces de ser usados para formar seres vivos). Hay unos 70 elementos químicos que en infinidad de combinaciones, forman </a:t>
            </a:r>
            <a:r>
              <a:rPr lang="es-MX" sz="2000" b="1" dirty="0" err="1" smtClean="0">
                <a:ln>
                  <a:solidFill>
                    <a:schemeClr val="tx1"/>
                  </a:solidFill>
                </a:ln>
                <a:solidFill>
                  <a:srgbClr val="FFFF00"/>
                </a:solidFill>
                <a:effectLst>
                  <a:glow rad="101600">
                    <a:schemeClr val="tx1">
                      <a:alpha val="60000"/>
                    </a:schemeClr>
                  </a:glow>
                </a:effectLst>
                <a:latin typeface="Arial Rounded MT Bold" panose="020F0704030504030204" pitchFamily="34" charset="0"/>
              </a:rPr>
              <a:t>biomoléculas</a:t>
            </a:r>
            <a:r>
              <a:rPr lang="es-MX" sz="2000" b="1"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rPr>
              <a:t> (moléculas propias de los seres vivos).</a:t>
            </a:r>
            <a:endParaRPr lang="es-MX" sz="2000" b="1" dirty="0">
              <a:ln>
                <a:solidFill>
                  <a:schemeClr val="tx1"/>
                </a:solidFill>
              </a:ln>
              <a:solidFill>
                <a:srgbClr val="FFFF00"/>
              </a:solidFill>
              <a:effectLst>
                <a:glow rad="101600">
                  <a:schemeClr val="tx1">
                    <a:alpha val="60000"/>
                  </a:schemeClr>
                </a:glow>
              </a:effectLst>
              <a:latin typeface="Arial Rounded MT Bold" panose="020F0704030504030204" pitchFamily="34" charset="0"/>
            </a:endParaRPr>
          </a:p>
        </p:txBody>
      </p:sp>
    </p:spTree>
    <p:extLst>
      <p:ext uri="{BB962C8B-B14F-4D97-AF65-F5344CB8AC3E}">
        <p14:creationId xmlns:p14="http://schemas.microsoft.com/office/powerpoint/2010/main" val="233652177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70456" y="5190186"/>
            <a:ext cx="11526592" cy="1323439"/>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Los elementos </a:t>
            </a:r>
            <a:r>
              <a:rPr lang="es-MX" sz="2000" b="1" dirty="0" err="1" smtClean="0">
                <a:ln>
                  <a:solidFill>
                    <a:schemeClr val="tx1"/>
                  </a:solidFill>
                </a:ln>
                <a:solidFill>
                  <a:srgbClr val="FFFF00"/>
                </a:solidFill>
                <a:latin typeface="Arial Rounded MT Bold" panose="020F0704030504030204" pitchFamily="34" charset="0"/>
              </a:rPr>
              <a:t>biogenésicos</a:t>
            </a:r>
            <a:r>
              <a:rPr lang="es-MX" sz="2000" b="1" dirty="0" smtClean="0">
                <a:ln>
                  <a:solidFill>
                    <a:schemeClr val="tx1"/>
                  </a:solidFill>
                </a:ln>
                <a:solidFill>
                  <a:srgbClr val="FFFF00"/>
                </a:solidFill>
                <a:latin typeface="Arial Rounded MT Bold" panose="020F0704030504030204" pitchFamily="34" charset="0"/>
              </a:rPr>
              <a:t> primarios (96% de la materia viva) son el Carbono, Hidrógeno, Oxígeno y Nitrógeno (CHON), así como pequeñas cantidades de fósforo y azufre. Los elementos </a:t>
            </a:r>
            <a:r>
              <a:rPr lang="es-MX" sz="2000" b="1" dirty="0" err="1" smtClean="0">
                <a:ln>
                  <a:solidFill>
                    <a:schemeClr val="tx1"/>
                  </a:solidFill>
                </a:ln>
                <a:solidFill>
                  <a:srgbClr val="FFFF00"/>
                </a:solidFill>
                <a:latin typeface="Arial Rounded MT Bold" panose="020F0704030504030204" pitchFamily="34" charset="0"/>
              </a:rPr>
              <a:t>biogenésicos</a:t>
            </a:r>
            <a:r>
              <a:rPr lang="es-MX" sz="2000" b="1" dirty="0" smtClean="0">
                <a:ln>
                  <a:solidFill>
                    <a:schemeClr val="tx1"/>
                  </a:solidFill>
                </a:ln>
                <a:solidFill>
                  <a:srgbClr val="FFFF00"/>
                </a:solidFill>
                <a:latin typeface="Arial Rounded MT Bold" panose="020F0704030504030204" pitchFamily="34" charset="0"/>
              </a:rPr>
              <a:t> secundarios, llamados </a:t>
            </a:r>
            <a:r>
              <a:rPr lang="es-MX" sz="2000" b="1" dirty="0" err="1" smtClean="0">
                <a:ln>
                  <a:solidFill>
                    <a:schemeClr val="tx1"/>
                  </a:solidFill>
                </a:ln>
                <a:solidFill>
                  <a:srgbClr val="FFFF00"/>
                </a:solidFill>
                <a:latin typeface="Arial Rounded MT Bold" panose="020F0704030504030204" pitchFamily="34" charset="0"/>
              </a:rPr>
              <a:t>microelementos</a:t>
            </a:r>
            <a:r>
              <a:rPr lang="es-MX" sz="2000" b="1" dirty="0" smtClean="0">
                <a:ln>
                  <a:solidFill>
                    <a:schemeClr val="tx1"/>
                  </a:solidFill>
                </a:ln>
                <a:solidFill>
                  <a:srgbClr val="FFFF00"/>
                </a:solidFill>
                <a:latin typeface="Arial Rounded MT Bold" panose="020F0704030504030204" pitchFamily="34" charset="0"/>
              </a:rPr>
              <a:t> (0.5 a 1% de la materia viva), son el sodio, potasio, calcio, cloro y magnesio.</a:t>
            </a:r>
            <a:endParaRPr lang="es-MX" sz="2000" b="1" dirty="0">
              <a:ln>
                <a:solidFill>
                  <a:schemeClr val="tx1"/>
                </a:solidFill>
              </a:ln>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48362692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ppt_x</p:attrName>
                                        </p:attrNameLst>
                                      </p:cBhvr>
                                      <p:tavLst>
                                        <p:tav tm="0">
                                          <p:val>
                                            <p:strVal val="#ppt_x-#ppt_w/2"/>
                                          </p:val>
                                        </p:tav>
                                        <p:tav tm="100000">
                                          <p:val>
                                            <p:strVal val="#ppt_x"/>
                                          </p:val>
                                        </p:tav>
                                      </p:tavLst>
                                    </p:anim>
                                    <p:anim calcmode="lin" valueType="num">
                                      <p:cBhvr>
                                        <p:cTn id="8" dur="2000" fill="hold"/>
                                        <p:tgtEl>
                                          <p:spTgt spid="2"/>
                                        </p:tgtEl>
                                        <p:attrNameLst>
                                          <p:attrName>ppt_y</p:attrName>
                                        </p:attrNameLst>
                                      </p:cBhvr>
                                      <p:tavLst>
                                        <p:tav tm="0">
                                          <p:val>
                                            <p:strVal val="#ppt_y"/>
                                          </p:val>
                                        </p:tav>
                                        <p:tav tm="100000">
                                          <p:val>
                                            <p:strVal val="#ppt_y"/>
                                          </p:val>
                                        </p:tav>
                                      </p:tavLst>
                                    </p:anim>
                                    <p:anim calcmode="lin" valueType="num">
                                      <p:cBhvr>
                                        <p:cTn id="9" dur="2000" fill="hold"/>
                                        <p:tgtEl>
                                          <p:spTgt spid="2"/>
                                        </p:tgtEl>
                                        <p:attrNameLst>
                                          <p:attrName>ppt_w</p:attrName>
                                        </p:attrNameLst>
                                      </p:cBhvr>
                                      <p:tavLst>
                                        <p:tav tm="0">
                                          <p:val>
                                            <p:fltVal val="0"/>
                                          </p:val>
                                        </p:tav>
                                        <p:tav tm="100000">
                                          <p:val>
                                            <p:strVal val="#ppt_w"/>
                                          </p:val>
                                        </p:tav>
                                      </p:tavLst>
                                    </p:anim>
                                    <p:anim calcmode="lin" valueType="num">
                                      <p:cBhvr>
                                        <p:cTn id="10"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18941" y="5267459"/>
            <a:ext cx="11694017" cy="1323439"/>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Se llaman oligoelementos (</a:t>
            </a:r>
            <a:r>
              <a:rPr lang="es-MX" sz="2000" b="1" dirty="0" err="1" smtClean="0">
                <a:ln>
                  <a:solidFill>
                    <a:schemeClr val="tx1"/>
                  </a:solidFill>
                </a:ln>
                <a:solidFill>
                  <a:srgbClr val="FFFF00"/>
                </a:solidFill>
                <a:latin typeface="Arial Rounded MT Bold" panose="020F0704030504030204" pitchFamily="34" charset="0"/>
              </a:rPr>
              <a:t>oligos</a:t>
            </a:r>
            <a:r>
              <a:rPr lang="es-MX" sz="2000" b="1" dirty="0" smtClean="0">
                <a:ln>
                  <a:solidFill>
                    <a:schemeClr val="tx1"/>
                  </a:solidFill>
                </a:ln>
                <a:solidFill>
                  <a:srgbClr val="FFFF00"/>
                </a:solidFill>
                <a:latin typeface="Arial Rounded MT Bold" panose="020F0704030504030204" pitchFamily="34" charset="0"/>
              </a:rPr>
              <a:t>: poco, escaso) al hierro, yodo, flúor, manganeso, zinc, selenio y otros, que constituyen menos del 0.5% de la materia viva. Además, hay algunos compuestos inorgánicos en los seres vivos, como el cloruro de sodio y calcio, sulfato de sodio, bióxido de carbono, agua, amoniaco y ácido clorhídrico.</a:t>
            </a:r>
            <a:endParaRPr lang="es-MX" sz="2000" b="1" dirty="0">
              <a:ln>
                <a:solidFill>
                  <a:schemeClr val="tx1"/>
                </a:solidFill>
              </a:ln>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259990526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upRigh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06062" y="193184"/>
            <a:ext cx="4752304" cy="3477875"/>
          </a:xfrm>
          <a:prstGeom prst="rect">
            <a:avLst/>
          </a:prstGeom>
          <a:noFill/>
        </p:spPr>
        <p:txBody>
          <a:bodyPr wrap="square" rtlCol="0">
            <a:spAutoFit/>
          </a:bodyPr>
          <a:lstStyle/>
          <a:p>
            <a:pPr algn="ctr"/>
            <a:r>
              <a:rPr lang="es-MX" sz="2000" b="1"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rPr>
              <a:t>Los principales compuestos orgánicos (</a:t>
            </a:r>
            <a:r>
              <a:rPr lang="es-MX" sz="2000" b="1" dirty="0" err="1" smtClean="0">
                <a:ln>
                  <a:solidFill>
                    <a:schemeClr val="tx1"/>
                  </a:solidFill>
                </a:ln>
                <a:solidFill>
                  <a:srgbClr val="FFFF00"/>
                </a:solidFill>
                <a:effectLst>
                  <a:glow rad="101600">
                    <a:schemeClr val="tx1">
                      <a:alpha val="60000"/>
                    </a:schemeClr>
                  </a:glow>
                </a:effectLst>
                <a:latin typeface="Arial Rounded MT Bold" panose="020F0704030504030204" pitchFamily="34" charset="0"/>
              </a:rPr>
              <a:t>biomoléculas</a:t>
            </a:r>
            <a:r>
              <a:rPr lang="es-MX" sz="2000" b="1"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rPr>
              <a:t>) presentes en todos los organismos son: Los carbohidratos (azúcares y almidones), los lípidos (grasas y aceites), y las proteínas. Las proteínas (como las enzimas, hormonas, hemoglobina, etc.), forman y hacen funcionar la inmensa cantidad de estructuras y tejidos del organismo.</a:t>
            </a:r>
            <a:endParaRPr lang="es-MX" sz="2000" b="1" dirty="0">
              <a:ln>
                <a:solidFill>
                  <a:schemeClr val="tx1"/>
                </a:solidFill>
              </a:ln>
              <a:solidFill>
                <a:srgbClr val="FFFF00"/>
              </a:solidFill>
              <a:effectLst>
                <a:glow rad="101600">
                  <a:schemeClr val="tx1">
                    <a:alpha val="60000"/>
                  </a:schemeClr>
                </a:glow>
              </a:effectLst>
              <a:latin typeface="Arial Rounded MT Bold" panose="020F0704030504030204" pitchFamily="34" charset="0"/>
            </a:endParaRPr>
          </a:p>
        </p:txBody>
      </p:sp>
    </p:spTree>
    <p:extLst>
      <p:ext uri="{BB962C8B-B14F-4D97-AF65-F5344CB8AC3E}">
        <p14:creationId xmlns:p14="http://schemas.microsoft.com/office/powerpoint/2010/main" val="115521432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p:tgtEl>
                                          <p:spTgt spid="2"/>
                                        </p:tgtEl>
                                        <p:attrNameLst>
                                          <p:attrName>ppt_x</p:attrName>
                                        </p:attrNameLst>
                                      </p:cBhvr>
                                      <p:tavLst>
                                        <p:tav tm="0">
                                          <p:val>
                                            <p:strVal val="#ppt_x+#ppt_w*1.125000"/>
                                          </p:val>
                                        </p:tav>
                                        <p:tav tm="100000">
                                          <p:val>
                                            <p:strVal val="#ppt_x"/>
                                          </p:val>
                                        </p:tav>
                                      </p:tavLst>
                                    </p:anim>
                                    <p:animEffect transition="in" filter="wipe(left)">
                                      <p:cBhvr>
                                        <p:cTn id="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34850" y="5009883"/>
            <a:ext cx="11526591" cy="1336318"/>
          </a:xfrm>
          <a:prstGeom prst="rect">
            <a:avLst/>
          </a:prstGeom>
          <a:noFill/>
        </p:spPr>
        <p:txBody>
          <a:bodyPr wrap="square" rtlCol="0">
            <a:spAutoFit/>
          </a:bodyPr>
          <a:lstStyle/>
          <a:p>
            <a:pPr algn="ctr"/>
            <a:r>
              <a:rPr lang="es-MX" sz="2000" b="1"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rPr>
              <a:t>Sólo una célula viva, a través de su membrana, puede hacer el acopio cuidadoso y selectivo de los bioelementos que se necesitan para sintetizar </a:t>
            </a:r>
            <a:r>
              <a:rPr lang="es-MX" sz="2000" b="1" dirty="0" err="1" smtClean="0">
                <a:ln>
                  <a:solidFill>
                    <a:schemeClr val="tx1"/>
                  </a:solidFill>
                </a:ln>
                <a:solidFill>
                  <a:srgbClr val="FFFF00"/>
                </a:solidFill>
                <a:effectLst>
                  <a:glow rad="101600">
                    <a:schemeClr val="tx1">
                      <a:alpha val="60000"/>
                    </a:schemeClr>
                  </a:glow>
                </a:effectLst>
                <a:latin typeface="Arial Rounded MT Bold" panose="020F0704030504030204" pitchFamily="34" charset="0"/>
              </a:rPr>
              <a:t>biomoléculas</a:t>
            </a:r>
            <a:r>
              <a:rPr lang="es-MX" sz="2000" b="1"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rPr>
              <a:t>. Sólo las células vegetales y microbios, pueden incorporar bioelementos inertes, presentes en el aire, agua y tierra, y transformarlos en </a:t>
            </a:r>
            <a:r>
              <a:rPr lang="es-MX" sz="2000" b="1" dirty="0" err="1" smtClean="0">
                <a:ln>
                  <a:solidFill>
                    <a:schemeClr val="tx1"/>
                  </a:solidFill>
                </a:ln>
                <a:solidFill>
                  <a:srgbClr val="FFFF00"/>
                </a:solidFill>
                <a:effectLst>
                  <a:glow rad="101600">
                    <a:schemeClr val="tx1">
                      <a:alpha val="60000"/>
                    </a:schemeClr>
                  </a:glow>
                </a:effectLst>
                <a:latin typeface="Arial Rounded MT Bold" panose="020F0704030504030204" pitchFamily="34" charset="0"/>
              </a:rPr>
              <a:t>biomoléculas</a:t>
            </a:r>
            <a:r>
              <a:rPr lang="es-MX" sz="2000" b="1"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rPr>
              <a:t>.</a:t>
            </a:r>
            <a:endParaRPr lang="es-MX" sz="2000" b="1" dirty="0">
              <a:ln>
                <a:solidFill>
                  <a:schemeClr val="tx1"/>
                </a:solidFill>
              </a:ln>
              <a:solidFill>
                <a:srgbClr val="FFFF00"/>
              </a:solidFill>
              <a:effectLst>
                <a:glow rad="101600">
                  <a:schemeClr val="tx1">
                    <a:alpha val="60000"/>
                  </a:schemeClr>
                </a:glow>
              </a:effectLst>
              <a:latin typeface="Arial Rounded MT Bold" panose="020F0704030504030204" pitchFamily="34" charset="0"/>
            </a:endParaRPr>
          </a:p>
        </p:txBody>
      </p:sp>
    </p:spTree>
    <p:extLst>
      <p:ext uri="{BB962C8B-B14F-4D97-AF65-F5344CB8AC3E}">
        <p14:creationId xmlns:p14="http://schemas.microsoft.com/office/powerpoint/2010/main" val="48578944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2)">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60608" y="5177307"/>
            <a:ext cx="11410682" cy="1323439"/>
          </a:xfrm>
          <a:prstGeom prst="rect">
            <a:avLst/>
          </a:prstGeom>
          <a:noFill/>
        </p:spPr>
        <p:txBody>
          <a:bodyPr wrap="square" rtlCol="0">
            <a:spAutoFit/>
          </a:bodyPr>
          <a:lstStyle/>
          <a:p>
            <a:pPr algn="ctr"/>
            <a:r>
              <a:rPr lang="es-MX" sz="2000" b="1" dirty="0" smtClean="0">
                <a:ln>
                  <a:solidFill>
                    <a:schemeClr val="tx1"/>
                  </a:solidFill>
                </a:ln>
                <a:solidFill>
                  <a:srgbClr val="FFFF00"/>
                </a:solidFill>
                <a:effectLst>
                  <a:glow rad="139700">
                    <a:schemeClr val="tx1">
                      <a:alpha val="40000"/>
                    </a:schemeClr>
                  </a:glow>
                </a:effectLst>
                <a:latin typeface="Arial Rounded MT Bold" panose="020F0704030504030204" pitchFamily="34" charset="0"/>
              </a:rPr>
              <a:t>Por su complejidad, ni ahora ni nunca, se ha podido llevar a cabo, en el medio ambiente, espontáneamente, y por puros sucesos al azar, la síntesis de proteínas; y por la oxidación, putrefacción y desintegración espontáneas, ni siquiera es posible mantener íntegra una proteína fuera de una célula y ser vivo.</a:t>
            </a:r>
            <a:endParaRPr lang="es-MX" sz="2000" b="1" dirty="0">
              <a:ln>
                <a:solidFill>
                  <a:schemeClr val="tx1"/>
                </a:solidFill>
              </a:ln>
              <a:solidFill>
                <a:srgbClr val="FFFF00"/>
              </a:solidFill>
              <a:effectLst>
                <a:glow rad="139700">
                  <a:schemeClr val="tx1">
                    <a:alpha val="40000"/>
                  </a:schemeClr>
                </a:glow>
              </a:effectLst>
              <a:latin typeface="Arial Rounded MT Bold" panose="020F0704030504030204" pitchFamily="34" charset="0"/>
            </a:endParaRPr>
          </a:p>
        </p:txBody>
      </p:sp>
    </p:spTree>
    <p:extLst>
      <p:ext uri="{BB962C8B-B14F-4D97-AF65-F5344CB8AC3E}">
        <p14:creationId xmlns:p14="http://schemas.microsoft.com/office/powerpoint/2010/main" val="90205222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p:tgtEl>
                                          <p:spTgt spid="2"/>
                                        </p:tgtEl>
                                        <p:attrNameLst>
                                          <p:attrName>ppt_y</p:attrName>
                                        </p:attrNameLst>
                                      </p:cBhvr>
                                      <p:tavLst>
                                        <p:tav tm="0">
                                          <p:val>
                                            <p:strVal val="#ppt_y-#ppt_h*1.125000"/>
                                          </p:val>
                                        </p:tav>
                                        <p:tav tm="100000">
                                          <p:val>
                                            <p:strVal val="#ppt_y"/>
                                          </p:val>
                                        </p:tav>
                                      </p:tavLst>
                                    </p:anim>
                                    <p:animEffect transition="in" filter="wipe(down)">
                                      <p:cBhvr>
                                        <p:cTn id="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47730" y="5241701"/>
            <a:ext cx="11294771" cy="1323439"/>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El químico Charles </a:t>
            </a:r>
            <a:r>
              <a:rPr lang="es-MX" sz="2000" b="1" dirty="0" err="1" smtClean="0">
                <a:ln>
                  <a:solidFill>
                    <a:schemeClr val="tx1"/>
                  </a:solidFill>
                </a:ln>
                <a:solidFill>
                  <a:srgbClr val="FFFF00"/>
                </a:solidFill>
                <a:latin typeface="Arial Rounded MT Bold" panose="020F0704030504030204" pitchFamily="34" charset="0"/>
              </a:rPr>
              <a:t>McCombs</a:t>
            </a:r>
            <a:r>
              <a:rPr lang="es-MX" sz="2000" b="1" dirty="0" smtClean="0">
                <a:ln>
                  <a:solidFill>
                    <a:schemeClr val="tx1"/>
                  </a:solidFill>
                </a:ln>
                <a:solidFill>
                  <a:srgbClr val="FFFF00"/>
                </a:solidFill>
                <a:latin typeface="Arial Rounded MT Bold" panose="020F0704030504030204" pitchFamily="34" charset="0"/>
              </a:rPr>
              <a:t> comenta: “Les puedo asegurar que la literatura y la evidencia científica comprueban que ni en el pasado, ni en el presente, las reacciones químicas alguna vez han sido capaces de generar vida; pues las reacciones químicas que sintetizan las </a:t>
            </a:r>
            <a:r>
              <a:rPr lang="es-MX" sz="2000" b="1" dirty="0" err="1" smtClean="0">
                <a:ln>
                  <a:solidFill>
                    <a:schemeClr val="tx1"/>
                  </a:solidFill>
                </a:ln>
                <a:solidFill>
                  <a:srgbClr val="FFFF00"/>
                </a:solidFill>
                <a:latin typeface="Arial Rounded MT Bold" panose="020F0704030504030204" pitchFamily="34" charset="0"/>
              </a:rPr>
              <a:t>biomoléculas</a:t>
            </a:r>
            <a:r>
              <a:rPr lang="es-MX" sz="2000" b="1" dirty="0" smtClean="0">
                <a:ln>
                  <a:solidFill>
                    <a:schemeClr val="tx1"/>
                  </a:solidFill>
                </a:ln>
                <a:solidFill>
                  <a:srgbClr val="FFFF00"/>
                </a:solidFill>
                <a:latin typeface="Arial Rounded MT Bold" panose="020F0704030504030204" pitchFamily="34" charset="0"/>
              </a:rPr>
              <a:t> sólo se pueden llevar a cabo dentro de la célula viva.”</a:t>
            </a:r>
            <a:endParaRPr lang="es-MX" sz="2000" b="1" dirty="0">
              <a:ln>
                <a:solidFill>
                  <a:schemeClr val="tx1"/>
                </a:solidFill>
              </a:ln>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65640070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uadroTexto 1"/>
          <p:cNvSpPr txBox="1"/>
          <p:nvPr/>
        </p:nvSpPr>
        <p:spPr>
          <a:xfrm>
            <a:off x="5087155" y="2369712"/>
            <a:ext cx="4018208" cy="3785652"/>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Los ácidos nucleicos (ADN y ARN), son las macromoléculas más complicadas de todas; e incluyen en su estructura, un azúcar (desoxirribosa en el ADN; y ribosa en el ARN), ácido fosfórico, y 4 tipos de bases nitrogenadas. En el ADN, son 2 Purinas: Adenina y Guanina; y 2: </a:t>
            </a:r>
            <a:r>
              <a:rPr lang="es-MX" sz="2000" b="1" dirty="0" err="1" smtClean="0">
                <a:ln>
                  <a:solidFill>
                    <a:schemeClr val="tx1"/>
                  </a:solidFill>
                </a:ln>
                <a:solidFill>
                  <a:srgbClr val="FFFF00"/>
                </a:solidFill>
                <a:latin typeface="Arial Rounded MT Bold" panose="020F0704030504030204" pitchFamily="34" charset="0"/>
              </a:rPr>
              <a:t>Pirimidinas</a:t>
            </a:r>
            <a:r>
              <a:rPr lang="es-MX" sz="2000" b="1" dirty="0" smtClean="0">
                <a:ln>
                  <a:solidFill>
                    <a:schemeClr val="tx1"/>
                  </a:solidFill>
                </a:ln>
                <a:solidFill>
                  <a:srgbClr val="FFFF00"/>
                </a:solidFill>
                <a:latin typeface="Arial Rounded MT Bold" panose="020F0704030504030204" pitchFamily="34" charset="0"/>
              </a:rPr>
              <a:t>: Cistina y Timina. En el ARN, el Uracilo sustituye a la Timina.</a:t>
            </a:r>
            <a:endParaRPr lang="es-MX" sz="2000" b="1" dirty="0">
              <a:ln>
                <a:solidFill>
                  <a:schemeClr val="tx1"/>
                </a:solidFill>
              </a:ln>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63923399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ppt_x</p:attrName>
                                        </p:attrNameLst>
                                      </p:cBhvr>
                                      <p:tavLst>
                                        <p:tav tm="0">
                                          <p:val>
                                            <p:strVal val="#ppt_x+#ppt_w/2"/>
                                          </p:val>
                                        </p:tav>
                                        <p:tav tm="100000">
                                          <p:val>
                                            <p:strVal val="#ppt_x"/>
                                          </p:val>
                                        </p:tav>
                                      </p:tavLst>
                                    </p:anim>
                                    <p:anim calcmode="lin" valueType="num">
                                      <p:cBhvr>
                                        <p:cTn id="8" dur="2000" fill="hold"/>
                                        <p:tgtEl>
                                          <p:spTgt spid="2"/>
                                        </p:tgtEl>
                                        <p:attrNameLst>
                                          <p:attrName>ppt_y</p:attrName>
                                        </p:attrNameLst>
                                      </p:cBhvr>
                                      <p:tavLst>
                                        <p:tav tm="0">
                                          <p:val>
                                            <p:strVal val="#ppt_y"/>
                                          </p:val>
                                        </p:tav>
                                        <p:tav tm="100000">
                                          <p:val>
                                            <p:strVal val="#ppt_y"/>
                                          </p:val>
                                        </p:tav>
                                      </p:tavLst>
                                    </p:anim>
                                    <p:anim calcmode="lin" valueType="num">
                                      <p:cBhvr>
                                        <p:cTn id="9" dur="2000" fill="hold"/>
                                        <p:tgtEl>
                                          <p:spTgt spid="2"/>
                                        </p:tgtEl>
                                        <p:attrNameLst>
                                          <p:attrName>ppt_w</p:attrName>
                                        </p:attrNameLst>
                                      </p:cBhvr>
                                      <p:tavLst>
                                        <p:tav tm="0">
                                          <p:val>
                                            <p:fltVal val="0"/>
                                          </p:val>
                                        </p:tav>
                                        <p:tav tm="100000">
                                          <p:val>
                                            <p:strVal val="#ppt_w"/>
                                          </p:val>
                                        </p:tav>
                                      </p:tavLst>
                                    </p:anim>
                                    <p:anim calcmode="lin" valueType="num">
                                      <p:cBhvr>
                                        <p:cTn id="10"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47730" y="5092505"/>
            <a:ext cx="11553538" cy="1323439"/>
          </a:xfrm>
          <a:prstGeom prst="rect">
            <a:avLst/>
          </a:prstGeom>
          <a:noFill/>
        </p:spPr>
        <p:txBody>
          <a:bodyPr wrap="square" rtlCol="0">
            <a:spAutoFit/>
          </a:bodyPr>
          <a:lstStyle/>
          <a:p>
            <a:pPr algn="ctr"/>
            <a:r>
              <a:rPr lang="es-MX" sz="2000" b="1" dirty="0" smtClean="0">
                <a:ln>
                  <a:solidFill>
                    <a:schemeClr val="tx1"/>
                  </a:solidFill>
                </a:ln>
                <a:solidFill>
                  <a:srgbClr val="FFFF00"/>
                </a:solidFill>
                <a:effectLst>
                  <a:glow rad="101600">
                    <a:schemeClr val="tx1">
                      <a:alpha val="40000"/>
                    </a:schemeClr>
                  </a:glow>
                </a:effectLst>
                <a:latin typeface="Arial Rounded MT Bold" panose="020F0704030504030204" pitchFamily="34" charset="0"/>
              </a:rPr>
              <a:t>En el tiempo de Darwin (1859), se creía que el protoplasma era una masa gelatinosa y amorfa conteniendo aminoácidos y bioelementos que por simples reacciones químicas espontáneas, daban lugar a las </a:t>
            </a:r>
            <a:r>
              <a:rPr lang="es-MX" sz="2000" b="1" dirty="0" err="1" smtClean="0">
                <a:ln>
                  <a:solidFill>
                    <a:schemeClr val="tx1"/>
                  </a:solidFill>
                </a:ln>
                <a:solidFill>
                  <a:srgbClr val="FFFF00"/>
                </a:solidFill>
                <a:effectLst>
                  <a:glow rad="101600">
                    <a:schemeClr val="tx1">
                      <a:alpha val="40000"/>
                    </a:schemeClr>
                  </a:glow>
                </a:effectLst>
                <a:latin typeface="Arial Rounded MT Bold" panose="020F0704030504030204" pitchFamily="34" charset="0"/>
              </a:rPr>
              <a:t>biomoléculas</a:t>
            </a:r>
            <a:r>
              <a:rPr lang="es-MX" sz="2000" b="1" dirty="0" smtClean="0">
                <a:ln>
                  <a:solidFill>
                    <a:schemeClr val="tx1"/>
                  </a:solidFill>
                </a:ln>
                <a:solidFill>
                  <a:srgbClr val="FFFF00"/>
                </a:solidFill>
                <a:effectLst>
                  <a:glow rad="101600">
                    <a:schemeClr val="tx1">
                      <a:alpha val="40000"/>
                    </a:schemeClr>
                  </a:glow>
                </a:effectLst>
                <a:latin typeface="Arial Rounded MT Bold" panose="020F0704030504030204" pitchFamily="34" charset="0"/>
              </a:rPr>
              <a:t>; pero gracias al microscopio electrónico, ahora se sabe que el citoplasma, tiene estructuras y organitos, sumamente complejos.</a:t>
            </a:r>
            <a:endParaRPr lang="es-MX" sz="2000" b="1" dirty="0">
              <a:ln>
                <a:solidFill>
                  <a:schemeClr val="tx1"/>
                </a:solidFill>
              </a:ln>
              <a:solidFill>
                <a:srgbClr val="FFFF00"/>
              </a:solidFill>
              <a:effectLst>
                <a:glow rad="101600">
                  <a:schemeClr val="tx1">
                    <a:alpha val="40000"/>
                  </a:schemeClr>
                </a:glow>
              </a:effectLst>
              <a:latin typeface="Arial Rounded MT Bold" panose="020F0704030504030204" pitchFamily="34" charset="0"/>
            </a:endParaRPr>
          </a:p>
        </p:txBody>
      </p:sp>
    </p:spTree>
    <p:extLst>
      <p:ext uri="{BB962C8B-B14F-4D97-AF65-F5344CB8AC3E}">
        <p14:creationId xmlns:p14="http://schemas.microsoft.com/office/powerpoint/2010/main" val="155301674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vertical)">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96214" y="4906851"/>
            <a:ext cx="11384924" cy="1323439"/>
          </a:xfrm>
          <a:prstGeom prst="rect">
            <a:avLst/>
          </a:prstGeom>
          <a:noFill/>
        </p:spPr>
        <p:txBody>
          <a:bodyPr wrap="square" rtlCol="0">
            <a:spAutoFit/>
          </a:bodyPr>
          <a:lstStyle/>
          <a:p>
            <a:pPr algn="ctr"/>
            <a:r>
              <a:rPr lang="es-MX" sz="2000" dirty="0" smtClean="0">
                <a:latin typeface="Arial Rounded MT Bold" panose="020F0704030504030204" pitchFamily="34" charset="0"/>
              </a:rPr>
              <a:t>También se ha descubierto el extraordinariamente complicado proceso por medio del cual la célula, a partir de la Glucosa, genera y almacena su energía, a base de ATP (</a:t>
            </a:r>
            <a:r>
              <a:rPr lang="es-MX" sz="2000" dirty="0" err="1" smtClean="0">
                <a:latin typeface="Arial Rounded MT Bold" panose="020F0704030504030204" pitchFamily="34" charset="0"/>
              </a:rPr>
              <a:t>Trifosfato</a:t>
            </a:r>
            <a:r>
              <a:rPr lang="es-MX" sz="2000" dirty="0" smtClean="0">
                <a:latin typeface="Arial Rounded MT Bold" panose="020F0704030504030204" pitchFamily="34" charset="0"/>
              </a:rPr>
              <a:t> de Adenosina), sintetizado en el organito celular llamado Mitocondria. Sin esto, la respiración, alimentación, excreción, síntesis, y reproducción, son imposibles.</a:t>
            </a:r>
            <a:endParaRPr lang="es-MX" sz="2000" dirty="0">
              <a:latin typeface="Arial Rounded MT Bold" panose="020F0704030504030204" pitchFamily="34" charset="0"/>
            </a:endParaRPr>
          </a:p>
        </p:txBody>
      </p:sp>
    </p:spTree>
    <p:extLst>
      <p:ext uri="{BB962C8B-B14F-4D97-AF65-F5344CB8AC3E}">
        <p14:creationId xmlns:p14="http://schemas.microsoft.com/office/powerpoint/2010/main" val="346193681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21972" y="5125792"/>
            <a:ext cx="11475076" cy="1323439"/>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Es verdaderamente sorprendente como el código genético (la información contenida en el núcleo celular) de cada especie, es capaz de integrar, por digestión y síntesis, los bioelementos y </a:t>
            </a:r>
            <a:r>
              <a:rPr lang="es-MX" sz="2000" b="1" dirty="0" err="1" smtClean="0">
                <a:ln>
                  <a:solidFill>
                    <a:schemeClr val="tx1"/>
                  </a:solidFill>
                </a:ln>
                <a:solidFill>
                  <a:srgbClr val="FFFF00"/>
                </a:solidFill>
                <a:latin typeface="Arial Rounded MT Bold" panose="020F0704030504030204" pitchFamily="34" charset="0"/>
              </a:rPr>
              <a:t>biomoléculas</a:t>
            </a:r>
            <a:r>
              <a:rPr lang="es-MX" sz="2000" b="1" dirty="0" smtClean="0">
                <a:ln>
                  <a:solidFill>
                    <a:schemeClr val="tx1"/>
                  </a:solidFill>
                </a:ln>
                <a:solidFill>
                  <a:srgbClr val="FFFF00"/>
                </a:solidFill>
                <a:latin typeface="Arial Rounded MT Bold" panose="020F0704030504030204" pitchFamily="34" charset="0"/>
              </a:rPr>
              <a:t> de otra especie que se comió, y utilizarlos para la formación de sus propios tejidos, órganos, miembros, y sistemas.</a:t>
            </a:r>
            <a:endParaRPr lang="es-MX" sz="2000" b="1" dirty="0">
              <a:ln>
                <a:solidFill>
                  <a:schemeClr val="tx1"/>
                </a:solidFill>
              </a:ln>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258408808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21972" y="180305"/>
            <a:ext cx="11719774" cy="1323439"/>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Así, gracias a que los bioelementos fundamentales son los mismos para todos los seres vivos, independientemente de que comamos frutas y vegetales; pescado, pollo, o carne de res; a nuestro cuerpo no le cuesta trabajo utilizarlos para mantenernos sanos, y para que con ellos, logremos engendrar y formar descendientes de nuestra propia especie.</a:t>
            </a:r>
            <a:endParaRPr lang="es-MX" sz="2000" b="1" dirty="0">
              <a:ln>
                <a:solidFill>
                  <a:schemeClr val="tx1"/>
                </a:solidFill>
              </a:ln>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388938823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0-#ppt_w/2"/>
                                          </p:val>
                                        </p:tav>
                                        <p:tav tm="100000">
                                          <p:val>
                                            <p:strVal val="#ppt_x"/>
                                          </p:val>
                                        </p:tav>
                                      </p:tavLst>
                                    </p:anim>
                                    <p:anim calcmode="lin" valueType="num">
                                      <p:cBhvr additive="base">
                                        <p:cTn id="8"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5898523" y="3528811"/>
            <a:ext cx="6065949" cy="2862322"/>
          </a:xfrm>
          <a:prstGeom prst="rect">
            <a:avLst/>
          </a:prstGeom>
          <a:noFill/>
        </p:spPr>
        <p:txBody>
          <a:bodyPr wrap="square" rtlCol="0">
            <a:spAutoFit/>
          </a:bodyPr>
          <a:lstStyle/>
          <a:p>
            <a:pPr algn="ctr"/>
            <a:r>
              <a:rPr lang="es-MX" sz="2000" b="1" dirty="0" smtClean="0">
                <a:ln>
                  <a:solidFill>
                    <a:schemeClr val="tx1"/>
                  </a:solidFill>
                </a:ln>
                <a:solidFill>
                  <a:srgbClr val="FFFF00"/>
                </a:solidFill>
                <a:effectLst>
                  <a:glow rad="101600">
                    <a:schemeClr val="tx1">
                      <a:alpha val="40000"/>
                    </a:schemeClr>
                  </a:glow>
                </a:effectLst>
                <a:latin typeface="Arial Rounded MT Bold" panose="020F0704030504030204" pitchFamily="34" charset="0"/>
              </a:rPr>
              <a:t>Las múltiples y recientes contribuciones de nuevas ciencias como la Genética, Genómica, y Biología molecular; y los extraordinarios avances tecnológicos del microscopio electrónico, que permiten distinguir un átomo de otro, han comprobado incontrovertiblemente, que la vida no es obra del azar, sino necesariamente, de un diseño inteligente.</a:t>
            </a:r>
            <a:endParaRPr lang="es-MX" sz="2000" b="1" dirty="0">
              <a:ln>
                <a:solidFill>
                  <a:schemeClr val="tx1"/>
                </a:solidFill>
              </a:ln>
              <a:solidFill>
                <a:srgbClr val="FFFF00"/>
              </a:solidFill>
              <a:effectLst>
                <a:glow rad="101600">
                  <a:schemeClr val="tx1">
                    <a:alpha val="40000"/>
                  </a:schemeClr>
                </a:glow>
              </a:effectLst>
              <a:latin typeface="Arial Rounded MT Bold" panose="020F0704030504030204" pitchFamily="34" charset="0"/>
            </a:endParaRPr>
          </a:p>
        </p:txBody>
      </p:sp>
    </p:spTree>
    <p:extLst>
      <p:ext uri="{BB962C8B-B14F-4D97-AF65-F5344CB8AC3E}">
        <p14:creationId xmlns:p14="http://schemas.microsoft.com/office/powerpoint/2010/main" val="175221463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edge">
                                      <p:cBhvr>
                                        <p:cTn id="7" dur="2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901520" y="4881093"/>
            <a:ext cx="10728103" cy="1631216"/>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A pesar de todo, la teoría de la evolución sigue enseñando que gracias a que la nada, un día decidió convertirse en algo (materia); y a que la materia decidió convertirse en una célula viva (llamada ‘el ancestro común’), es que hoy estamos aquí, por obra y gracia de la casualidad, y por procesos aleatorios (accidentales), sin dirección, propósito, o control alguno</a:t>
            </a:r>
            <a:r>
              <a:rPr lang="es-MX" dirty="0" smtClean="0"/>
              <a:t>.</a:t>
            </a:r>
            <a:endParaRPr lang="es-MX" dirty="0"/>
          </a:p>
        </p:txBody>
      </p:sp>
    </p:spTree>
    <p:extLst>
      <p:ext uri="{BB962C8B-B14F-4D97-AF65-F5344CB8AC3E}">
        <p14:creationId xmlns:p14="http://schemas.microsoft.com/office/powerpoint/2010/main" val="341447330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1+#ppt_w/2"/>
                                          </p:val>
                                        </p:tav>
                                        <p:tav tm="100000">
                                          <p:val>
                                            <p:strVal val="#ppt_x"/>
                                          </p:val>
                                        </p:tav>
                                      </p:tavLst>
                                    </p:anim>
                                    <p:anim calcmode="lin" valueType="num">
                                      <p:cBhvr additive="base">
                                        <p:cTn id="8" dur="2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193183" y="3309870"/>
            <a:ext cx="10560675" cy="1631216"/>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La teoría de la evolución aún no logra presentar una sola evidencia, prueba, o hallazgo que incontrovertiblemente pruebe la posibilidad de su argumento. Pero en cambio, los múltiples descubrimientos, conocimientos, y hallazgos científicos, que a diario se siguen añadiendo, confirman que la Biblia tenía razón: Dios nos diseñó y creó del polvo de la Tierra.</a:t>
            </a:r>
            <a:endParaRPr lang="es-MX" sz="2000" b="1" dirty="0">
              <a:ln>
                <a:solidFill>
                  <a:schemeClr val="tx1"/>
                </a:solidFill>
              </a:ln>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271922982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9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18941" y="5138670"/>
            <a:ext cx="11668259" cy="1323439"/>
          </a:xfrm>
          <a:prstGeom prst="rect">
            <a:avLst/>
          </a:prstGeom>
          <a:noFill/>
        </p:spPr>
        <p:txBody>
          <a:bodyPr wrap="square" rtlCol="0">
            <a:spAutoFit/>
          </a:bodyPr>
          <a:lstStyle/>
          <a:p>
            <a:pPr algn="ctr"/>
            <a:r>
              <a:rPr lang="es-MX" dirty="0" smtClean="0"/>
              <a:t>¡</a:t>
            </a:r>
            <a:r>
              <a:rPr lang="es-MX" sz="2000" b="1" dirty="0" smtClean="0">
                <a:ln>
                  <a:solidFill>
                    <a:schemeClr val="tx1"/>
                  </a:solidFill>
                </a:ln>
                <a:solidFill>
                  <a:srgbClr val="FFFF00"/>
                </a:solidFill>
                <a:effectLst>
                  <a:glow rad="101600">
                    <a:schemeClr val="tx1">
                      <a:alpha val="40000"/>
                    </a:schemeClr>
                  </a:glow>
                </a:effectLst>
                <a:latin typeface="Arial Rounded MT Bold" panose="020F0704030504030204" pitchFamily="34" charset="0"/>
              </a:rPr>
              <a:t>Ay del que pleitea con su Hacedor! ¿Dirá lo formado al que lo formó: Por qué me has hecho así? ¿Dirá el barro al que lo labra: Qué haces? ¿No tiene potestad el alfarero sobre el barro? Así dice Dios, tu Formador: Yo hice la tierra, y creé sobre ella al hombre. Yo, mis manos, extendieron los cielos, y a todo su ejército ordené (Isaías 45:8-12; Romanos 9:20,21).</a:t>
            </a:r>
            <a:endParaRPr lang="es-MX" sz="2000" b="1" dirty="0">
              <a:ln>
                <a:solidFill>
                  <a:schemeClr val="tx1"/>
                </a:solidFill>
              </a:ln>
              <a:solidFill>
                <a:srgbClr val="FFFF00"/>
              </a:solidFill>
              <a:effectLst>
                <a:glow rad="101600">
                  <a:schemeClr val="tx1">
                    <a:alpha val="40000"/>
                  </a:schemeClr>
                </a:glow>
              </a:effectLst>
              <a:latin typeface="Arial Rounded MT Bold" panose="020F0704030504030204" pitchFamily="34" charset="0"/>
            </a:endParaRPr>
          </a:p>
        </p:txBody>
      </p:sp>
    </p:spTree>
    <p:extLst>
      <p:ext uri="{BB962C8B-B14F-4D97-AF65-F5344CB8AC3E}">
        <p14:creationId xmlns:p14="http://schemas.microsoft.com/office/powerpoint/2010/main" val="243205070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152400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7" name="Rectangle 3"/>
          <p:cNvSpPr>
            <a:spLocks noChangeArrowheads="1"/>
          </p:cNvSpPr>
          <p:nvPr/>
        </p:nvSpPr>
        <p:spPr bwMode="auto">
          <a:xfrm>
            <a:off x="1676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8" name="Rectangle 4"/>
          <p:cNvSpPr>
            <a:spLocks noChangeArrowheads="1"/>
          </p:cNvSpPr>
          <p:nvPr/>
        </p:nvSpPr>
        <p:spPr bwMode="auto">
          <a:xfrm>
            <a:off x="1828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70" name="AutoShape 6" descr="postit"/>
          <p:cNvSpPr>
            <a:spLocks noChangeAspect="1" noChangeArrowheads="1"/>
          </p:cNvSpPr>
          <p:nvPr/>
        </p:nvSpPr>
        <p:spPr bwMode="auto">
          <a:xfrm>
            <a:off x="5715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es-MX">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152400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200" b="1">
                <a:solidFill>
                  <a:srgbClr val="04265C"/>
                </a:solidFill>
                <a:latin typeface="Berlin Sans FB Demi" panose="020E0802020502020306"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5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2438400" y="2590801"/>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s-ES">
              <a:solidFill>
                <a:srgbClr val="000000"/>
              </a:solidFill>
            </a:endParaRPr>
          </a:p>
        </p:txBody>
      </p:sp>
      <p:graphicFrame>
        <p:nvGraphicFramePr>
          <p:cNvPr id="11701" name="Group 437"/>
          <p:cNvGraphicFramePr>
            <a:graphicFrameLocks noGrp="1"/>
          </p:cNvGraphicFramePr>
          <p:nvPr/>
        </p:nvGraphicFramePr>
        <p:xfrm>
          <a:off x="6553200" y="3352800"/>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6"/>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7"/>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8"/>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9"/>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0"/>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1"/>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3"/>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4"/>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5"/>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6"/>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7"/>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4384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Propia Creación</a:t>
            </a:r>
          </a:p>
        </p:txBody>
      </p:sp>
      <p:sp>
        <p:nvSpPr>
          <p:cNvPr id="11651" name="Text Box 387"/>
          <p:cNvSpPr txBox="1">
            <a:spLocks noChangeArrowheads="1"/>
          </p:cNvSpPr>
          <p:nvPr/>
        </p:nvSpPr>
        <p:spPr bwMode="auto">
          <a:xfrm>
            <a:off x="65532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De la Red</a:t>
            </a:r>
          </a:p>
        </p:txBody>
      </p:sp>
      <p:graphicFrame>
        <p:nvGraphicFramePr>
          <p:cNvPr id="11698" name="Group 434"/>
          <p:cNvGraphicFramePr>
            <a:graphicFrameLocks noGrp="1"/>
          </p:cNvGraphicFramePr>
          <p:nvPr/>
        </p:nvGraphicFramePr>
        <p:xfrm>
          <a:off x="2438400" y="3352801"/>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18"/>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9"/>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0"/>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1"/>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2"/>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3"/>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5"/>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6"/>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7"/>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8"/>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9"/>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2133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676400" y="2362201"/>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4265C"/>
                </a:solidFill>
                <a:latin typeface="Berlin Sans FB Demi" panose="020E0802020502020306"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1250</TotalTime>
  <Words>1448</Words>
  <Application>Microsoft Office PowerPoint</Application>
  <PresentationFormat>Panorámica</PresentationFormat>
  <Paragraphs>49</Paragraphs>
  <Slides>23</Slides>
  <Notes>0</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23</vt:i4>
      </vt:variant>
    </vt:vector>
  </HeadingPairs>
  <TitlesOfParts>
    <vt:vector size="31" baseType="lpstr">
      <vt:lpstr>Amerika</vt:lpstr>
      <vt:lpstr>Calibri</vt:lpstr>
      <vt:lpstr>Berlin Sans FB Demi</vt:lpstr>
      <vt:lpstr>Arial Rounded MT Bold</vt:lpstr>
      <vt:lpstr>Calibri Light</vt:lpstr>
      <vt:lpstr>Arial</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angiecopihue</dc:creator>
  <cp:lastModifiedBy>angiecopihue</cp:lastModifiedBy>
  <cp:revision>62</cp:revision>
  <dcterms:created xsi:type="dcterms:W3CDTF">2014-03-05T23:01:24Z</dcterms:created>
  <dcterms:modified xsi:type="dcterms:W3CDTF">2014-03-11T20:15:42Z</dcterms:modified>
</cp:coreProperties>
</file>