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60" r:id="rId6"/>
    <p:sldId id="261" r:id="rId7"/>
    <p:sldId id="262" r:id="rId8"/>
    <p:sldId id="265" r:id="rId9"/>
    <p:sldId id="282" r:id="rId1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fuqfRD+mQkmqZt3kWVZOEg==" hashData="ywzIX0oGv1gEx5Sna+mwgbzIDnM="/>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0246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2" d="100"/>
          <a:sy n="62" d="100"/>
        </p:scale>
        <p:origin x="-1368"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presProps" Target="presProps.xml"/><Relationship Id="rId5" Type="http://schemas.openxmlformats.org/officeDocument/2006/relationships/slide" Target="slides/slide3.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5BB52188-8435-425C-958D-9DAECBB4E4FB}" type="datetimeFigureOut">
              <a:rPr lang="es-ES" smtClean="0"/>
              <a:t>15/05/2016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2D9D2789-A854-4B05-B129-E67D8D98D71C}" type="slidenum">
              <a:rPr lang="es-ES" smtClean="0"/>
              <a:t>‹Nº›</a:t>
            </a:fld>
            <a:endParaRPr lang="es-ES" dirty="0"/>
          </a:p>
        </p:txBody>
      </p:sp>
    </p:spTree>
    <p:extLst>
      <p:ext uri="{BB962C8B-B14F-4D97-AF65-F5344CB8AC3E}">
        <p14:creationId xmlns:p14="http://schemas.microsoft.com/office/powerpoint/2010/main" val="4721291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BB52188-8435-425C-958D-9DAECBB4E4FB}" type="datetimeFigureOut">
              <a:rPr lang="es-ES" smtClean="0"/>
              <a:t>15/05/2016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2D9D2789-A854-4B05-B129-E67D8D98D71C}" type="slidenum">
              <a:rPr lang="es-ES" smtClean="0"/>
              <a:t>‹Nº›</a:t>
            </a:fld>
            <a:endParaRPr lang="es-ES" dirty="0"/>
          </a:p>
        </p:txBody>
      </p:sp>
    </p:spTree>
    <p:extLst>
      <p:ext uri="{BB962C8B-B14F-4D97-AF65-F5344CB8AC3E}">
        <p14:creationId xmlns:p14="http://schemas.microsoft.com/office/powerpoint/2010/main" val="7435883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5BB52188-8435-425C-958D-9DAECBB4E4FB}" type="datetimeFigureOut">
              <a:rPr lang="es-ES" smtClean="0"/>
              <a:t>15/05/2016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2D9D2789-A854-4B05-B129-E67D8D98D71C}" type="slidenum">
              <a:rPr lang="es-ES" smtClean="0"/>
              <a:t>‹Nº›</a:t>
            </a:fld>
            <a:endParaRPr lang="es-ES" dirty="0"/>
          </a:p>
        </p:txBody>
      </p:sp>
    </p:spTree>
    <p:extLst>
      <p:ext uri="{BB962C8B-B14F-4D97-AF65-F5344CB8AC3E}">
        <p14:creationId xmlns:p14="http://schemas.microsoft.com/office/powerpoint/2010/main" val="19368880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5BB52188-8435-425C-958D-9DAECBB4E4FB}" type="datetimeFigureOut">
              <a:rPr lang="es-ES" smtClean="0"/>
              <a:t>15/05/2016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2D9D2789-A854-4B05-B129-E67D8D98D71C}" type="slidenum">
              <a:rPr lang="es-ES" smtClean="0"/>
              <a:t>‹Nº›</a:t>
            </a:fld>
            <a:endParaRPr lang="es-ES" dirty="0"/>
          </a:p>
        </p:txBody>
      </p:sp>
    </p:spTree>
    <p:extLst>
      <p:ext uri="{BB962C8B-B14F-4D97-AF65-F5344CB8AC3E}">
        <p14:creationId xmlns:p14="http://schemas.microsoft.com/office/powerpoint/2010/main" val="7613300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5BB52188-8435-425C-958D-9DAECBB4E4FB}" type="datetimeFigureOut">
              <a:rPr lang="es-ES" smtClean="0"/>
              <a:t>15/05/2016</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2D9D2789-A854-4B05-B129-E67D8D98D71C}" type="slidenum">
              <a:rPr lang="es-ES" smtClean="0"/>
              <a:t>‹Nº›</a:t>
            </a:fld>
            <a:endParaRPr lang="es-ES" dirty="0"/>
          </a:p>
        </p:txBody>
      </p:sp>
    </p:spTree>
    <p:extLst>
      <p:ext uri="{BB962C8B-B14F-4D97-AF65-F5344CB8AC3E}">
        <p14:creationId xmlns:p14="http://schemas.microsoft.com/office/powerpoint/2010/main" val="4745666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5BB52188-8435-425C-958D-9DAECBB4E4FB}" type="datetimeFigureOut">
              <a:rPr lang="es-ES" smtClean="0"/>
              <a:t>15/05/2016</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2D9D2789-A854-4B05-B129-E67D8D98D71C}" type="slidenum">
              <a:rPr lang="es-ES" smtClean="0"/>
              <a:t>‹Nº›</a:t>
            </a:fld>
            <a:endParaRPr lang="es-ES" dirty="0"/>
          </a:p>
        </p:txBody>
      </p:sp>
    </p:spTree>
    <p:extLst>
      <p:ext uri="{BB962C8B-B14F-4D97-AF65-F5344CB8AC3E}">
        <p14:creationId xmlns:p14="http://schemas.microsoft.com/office/powerpoint/2010/main" val="23282637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5BB52188-8435-425C-958D-9DAECBB4E4FB}" type="datetimeFigureOut">
              <a:rPr lang="es-ES" smtClean="0"/>
              <a:t>15/05/2016</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2D9D2789-A854-4B05-B129-E67D8D98D71C}" type="slidenum">
              <a:rPr lang="es-ES" smtClean="0"/>
              <a:t>‹Nº›</a:t>
            </a:fld>
            <a:endParaRPr lang="es-ES" dirty="0"/>
          </a:p>
        </p:txBody>
      </p:sp>
    </p:spTree>
    <p:extLst>
      <p:ext uri="{BB962C8B-B14F-4D97-AF65-F5344CB8AC3E}">
        <p14:creationId xmlns:p14="http://schemas.microsoft.com/office/powerpoint/2010/main" val="6410920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BB52188-8435-425C-958D-9DAECBB4E4FB}" type="datetimeFigureOut">
              <a:rPr lang="es-ES" smtClean="0"/>
              <a:t>15/05/2016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2D9D2789-A854-4B05-B129-E67D8D98D71C}" type="slidenum">
              <a:rPr lang="es-ES" smtClean="0"/>
              <a:t>‹Nº›</a:t>
            </a:fld>
            <a:endParaRPr lang="es-ES" dirty="0"/>
          </a:p>
        </p:txBody>
      </p:sp>
    </p:spTree>
    <p:extLst>
      <p:ext uri="{BB962C8B-B14F-4D97-AF65-F5344CB8AC3E}">
        <p14:creationId xmlns:p14="http://schemas.microsoft.com/office/powerpoint/2010/main" val="32155035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BB52188-8435-425C-958D-9DAECBB4E4FB}" type="datetimeFigureOut">
              <a:rPr lang="es-ES" smtClean="0"/>
              <a:t>15/05/2016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2D9D2789-A854-4B05-B129-E67D8D98D71C}" type="slidenum">
              <a:rPr lang="es-ES" smtClean="0"/>
              <a:t>‹Nº›</a:t>
            </a:fld>
            <a:endParaRPr lang="es-ES" dirty="0"/>
          </a:p>
        </p:txBody>
      </p:sp>
    </p:spTree>
    <p:extLst>
      <p:ext uri="{BB962C8B-B14F-4D97-AF65-F5344CB8AC3E}">
        <p14:creationId xmlns:p14="http://schemas.microsoft.com/office/powerpoint/2010/main" val="34012730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BB52188-8435-425C-958D-9DAECBB4E4FB}" type="datetimeFigureOut">
              <a:rPr lang="es-ES" smtClean="0"/>
              <a:t>15/05/2016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2D9D2789-A854-4B05-B129-E67D8D98D71C}" type="slidenum">
              <a:rPr lang="es-ES" smtClean="0"/>
              <a:t>‹Nº›</a:t>
            </a:fld>
            <a:endParaRPr lang="es-ES" dirty="0"/>
          </a:p>
        </p:txBody>
      </p:sp>
    </p:spTree>
    <p:extLst>
      <p:ext uri="{BB962C8B-B14F-4D97-AF65-F5344CB8AC3E}">
        <p14:creationId xmlns:p14="http://schemas.microsoft.com/office/powerpoint/2010/main" val="20439262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BB52188-8435-425C-958D-9DAECBB4E4FB}" type="datetimeFigureOut">
              <a:rPr lang="es-ES" smtClean="0"/>
              <a:t>15/05/2016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2D9D2789-A854-4B05-B129-E67D8D98D71C}" type="slidenum">
              <a:rPr lang="es-ES" smtClean="0"/>
              <a:t>‹Nº›</a:t>
            </a:fld>
            <a:endParaRPr lang="es-ES" dirty="0"/>
          </a:p>
        </p:txBody>
      </p:sp>
    </p:spTree>
    <p:extLst>
      <p:ext uri="{BB962C8B-B14F-4D97-AF65-F5344CB8AC3E}">
        <p14:creationId xmlns:p14="http://schemas.microsoft.com/office/powerpoint/2010/main" val="38746006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425751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0246C"/>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B52188-8435-425C-958D-9DAECBB4E4FB}" type="datetimeFigureOut">
              <a:rPr lang="es-ES" smtClean="0"/>
              <a:t>15/05/2016</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9D2789-A854-4B05-B129-E67D8D98D71C}" type="slidenum">
              <a:rPr lang="es-ES" smtClean="0"/>
              <a:t>‹Nº›</a:t>
            </a:fld>
            <a:endParaRPr lang="es-ES" dirty="0"/>
          </a:p>
        </p:txBody>
      </p:sp>
    </p:spTree>
    <p:extLst>
      <p:ext uri="{BB962C8B-B14F-4D97-AF65-F5344CB8AC3E}">
        <p14:creationId xmlns:p14="http://schemas.microsoft.com/office/powerpoint/2010/main" val="22621959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audio" Target="../media/audio1.wav"/><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hyperlink" Target="https://vk.com/mispps" TargetMode="External"/><Relationship Id="rId3" Type="http://schemas.openxmlformats.org/officeDocument/2006/relationships/image" Target="../media/image9.png"/><Relationship Id="rId7" Type="http://schemas.openxmlformats.org/officeDocument/2006/relationships/hyperlink" Target="https://www.facebook.com/mispps" TargetMode="External"/><Relationship Id="rId12" Type="http://schemas.openxmlformats.org/officeDocument/2006/relationships/image" Target="../media/image1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1.png"/><Relationship Id="rId11" Type="http://schemas.openxmlformats.org/officeDocument/2006/relationships/hyperlink" Target="https://plus.google.com/+Mispps/" TargetMode="External"/><Relationship Id="rId5" Type="http://schemas.openxmlformats.org/officeDocument/2006/relationships/image" Target="../media/image10.png"/><Relationship Id="rId10" Type="http://schemas.openxmlformats.org/officeDocument/2006/relationships/image" Target="../media/image1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05941" y="2636912"/>
            <a:ext cx="4548326" cy="3312368"/>
          </a:xfrm>
          <a:prstGeom prst="rect">
            <a:avLst/>
          </a:prstGeom>
          <a:noFill/>
          <a:ln w="76200">
            <a:solidFill>
              <a:schemeClr val="accent3">
                <a:lumMod val="75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Rectángulo"/>
          <p:cNvSpPr/>
          <p:nvPr/>
        </p:nvSpPr>
        <p:spPr>
          <a:xfrm>
            <a:off x="1451184" y="908720"/>
            <a:ext cx="6257840" cy="1323439"/>
          </a:xfrm>
          <a:prstGeom prst="rect">
            <a:avLst/>
          </a:prstGeom>
        </p:spPr>
        <p:txBody>
          <a:bodyPr wrap="square">
            <a:spAutoFit/>
          </a:bodyPr>
          <a:lstStyle/>
          <a:p>
            <a:pPr lvl="0" algn="ctr"/>
            <a:r>
              <a:rPr lang="es-ES" sz="4000" b="1" i="1" dirty="0" smtClean="0">
                <a:ln w="1905"/>
                <a:solidFill>
                  <a:schemeClr val="accent6">
                    <a:lumMod val="40000"/>
                    <a:lumOff val="60000"/>
                  </a:schemeClr>
                </a:solidFill>
                <a:effectLst>
                  <a:innerShdw blurRad="69850" dist="43180" dir="5400000">
                    <a:srgbClr val="000000">
                      <a:alpha val="65000"/>
                    </a:srgbClr>
                  </a:innerShdw>
                </a:effectLst>
                <a:latin typeface="Book Antiqua" pitchFamily="18" charset="0"/>
              </a:rPr>
              <a:t>El jardín de las plantas venenosas</a:t>
            </a:r>
            <a:endParaRPr lang="es-ES" sz="4000" b="1" i="1" dirty="0">
              <a:ln w="1905"/>
              <a:solidFill>
                <a:schemeClr val="accent6">
                  <a:lumMod val="40000"/>
                  <a:lumOff val="60000"/>
                </a:schemeClr>
              </a:solidFill>
              <a:effectLst>
                <a:innerShdw blurRad="69850" dist="43180" dir="5400000">
                  <a:srgbClr val="000000">
                    <a:alpha val="65000"/>
                  </a:srgbClr>
                </a:innerShdw>
              </a:effectLst>
              <a:latin typeface="Book Antiqua" pitchFamily="18" charset="0"/>
            </a:endParaRPr>
          </a:p>
        </p:txBody>
      </p:sp>
    </p:spTree>
    <p:extLst>
      <p:ext uri="{BB962C8B-B14F-4D97-AF65-F5344CB8AC3E}">
        <p14:creationId xmlns:p14="http://schemas.microsoft.com/office/powerpoint/2010/main" val="3913903087"/>
      </p:ext>
    </p:extLst>
  </p:cSld>
  <p:clrMapOvr>
    <a:masterClrMapping/>
  </p:clrMapOvr>
  <mc:AlternateContent xmlns:mc="http://schemas.openxmlformats.org/markup-compatibility/2006" xmlns:p14="http://schemas.microsoft.com/office/powerpoint/2010/main">
    <mc:Choice Requires="p14">
      <p:transition spd="slow" p14:dur="1500">
        <p:split orient="vert"/>
        <p:sndAc>
          <p:stSnd loop="1">
            <p:snd r:embed="rId2" name="Memorial_especial-Saikai.wav"/>
          </p:stSnd>
        </p:sndAc>
      </p:transition>
    </mc:Choice>
    <mc:Fallback xmlns="">
      <p:transition spd="slow">
        <p:split orient="vert"/>
        <p:sndAc>
          <p:stSnd loop="1">
            <p:snd r:embed="rId5" name="Memorial_especial-Saikai.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32" fill="hold" nodeType="clickEffect">
                                  <p:stCondLst>
                                    <p:cond delay="0"/>
                                  </p:stCondLst>
                                  <p:childTnLst>
                                    <p:set>
                                      <p:cBhvr>
                                        <p:cTn id="13" dur="1" fill="hold">
                                          <p:stCondLst>
                                            <p:cond delay="0"/>
                                          </p:stCondLst>
                                        </p:cTn>
                                        <p:tgtEl>
                                          <p:spTgt spid="17410"/>
                                        </p:tgtEl>
                                        <p:attrNameLst>
                                          <p:attrName>style.visibility</p:attrName>
                                        </p:attrNameLst>
                                      </p:cBhvr>
                                      <p:to>
                                        <p:strVal val="visible"/>
                                      </p:to>
                                    </p:set>
                                    <p:animEffect transition="in" filter="circle(out)">
                                      <p:cBhvr>
                                        <p:cTn id="14" dur="2000"/>
                                        <p:tgtEl>
                                          <p:spTgt spid="174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8334" y="1916832"/>
            <a:ext cx="3786187" cy="2689225"/>
          </a:xfrm>
          <a:prstGeom prst="rect">
            <a:avLst/>
          </a:prstGeom>
          <a:noFill/>
          <a:ln w="76200">
            <a:solidFill>
              <a:schemeClr val="accent3">
                <a:lumMod val="75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CuadroTexto"/>
          <p:cNvSpPr txBox="1"/>
          <p:nvPr/>
        </p:nvSpPr>
        <p:spPr>
          <a:xfrm>
            <a:off x="4496543" y="1522506"/>
            <a:ext cx="4352339" cy="3477875"/>
          </a:xfrm>
          <a:prstGeom prst="rect">
            <a:avLst/>
          </a:prstGeom>
          <a:noFill/>
        </p:spPr>
        <p:txBody>
          <a:bodyPr wrap="square" rtlCol="0">
            <a:spAutoFit/>
          </a:bodyPr>
          <a:lstStyle/>
          <a:p>
            <a:r>
              <a:rPr lang="es-ES" sz="2000" i="1" dirty="0" smtClean="0">
                <a:solidFill>
                  <a:schemeClr val="accent3">
                    <a:lumMod val="20000"/>
                    <a:lumOff val="80000"/>
                  </a:schemeClr>
                </a:solidFill>
                <a:latin typeface="Book Antiqua" pitchFamily="18" charset="0"/>
              </a:rPr>
              <a:t>Existe en Inglaterra un misterioso jardín llamado The poison Garden, donde se encuentran alrededor de una 100 especies de plantas mortales. Este curioso jardín está dedicado exclusivamente al cultivo de plantas venenosas y estupefacientes, con el único propósito de enseñar a los ciudadanos y turistas el poder negativo de estas plantas y su inminente capacidad de matar.</a:t>
            </a:r>
            <a:endParaRPr lang="es-ES" sz="2000" i="1" dirty="0">
              <a:solidFill>
                <a:schemeClr val="accent3">
                  <a:lumMod val="20000"/>
                  <a:lumOff val="80000"/>
                </a:schemeClr>
              </a:solidFill>
              <a:latin typeface="Book Antiqua" pitchFamily="18" charset="0"/>
            </a:endParaRPr>
          </a:p>
        </p:txBody>
      </p:sp>
    </p:spTree>
    <p:extLst>
      <p:ext uri="{BB962C8B-B14F-4D97-AF65-F5344CB8AC3E}">
        <p14:creationId xmlns:p14="http://schemas.microsoft.com/office/powerpoint/2010/main" val="1029001102"/>
      </p:ext>
    </p:extLst>
  </p:cSld>
  <p:clrMapOvr>
    <a:masterClrMapping/>
  </p:clrMapOvr>
  <mc:AlternateContent xmlns:mc="http://schemas.openxmlformats.org/markup-compatibility/2006" xmlns:p14="http://schemas.microsoft.com/office/powerpoint/2010/main">
    <mc:Choice Requires="p14">
      <p:transition spd="slow" p14:dur="3000">
        <p:wheel spokes="1"/>
      </p:transition>
    </mc:Choice>
    <mc:Fallback xmlns="">
      <p:transition spd="slow">
        <p:wheel spokes="1"/>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11560" y="4653136"/>
            <a:ext cx="8172400" cy="1938992"/>
          </a:xfrm>
          <a:prstGeom prst="rect">
            <a:avLst/>
          </a:prstGeom>
        </p:spPr>
        <p:txBody>
          <a:bodyPr wrap="square">
            <a:spAutoFit/>
          </a:bodyPr>
          <a:lstStyle/>
          <a:p>
            <a:r>
              <a:rPr lang="es-ES" sz="2000" i="1" dirty="0" smtClean="0">
                <a:solidFill>
                  <a:schemeClr val="accent3">
                    <a:lumMod val="20000"/>
                    <a:lumOff val="80000"/>
                  </a:schemeClr>
                </a:solidFill>
                <a:latin typeface="Book Antiqua" pitchFamily="18" charset="0"/>
              </a:rPr>
              <a:t>Si bien la mayoría de las plantas, con las que nos relacionamos de alguna u otra forma en algún momento son exóticas, indefensas y la mayoría aportan elementos curativos, existen muchas otras  que incluso por el simple hecho de olerlas podrían causar la muerte, pero tranquilos, estas están bien resguardadas para evitar inconvenientes  serios entre los ciudadanos concurrentes y turistas que lo visitan.  </a:t>
            </a:r>
            <a:endParaRPr lang="es-ES" sz="2000" i="1" dirty="0">
              <a:solidFill>
                <a:schemeClr val="accent3">
                  <a:lumMod val="20000"/>
                  <a:lumOff val="80000"/>
                </a:schemeClr>
              </a:solidFill>
              <a:latin typeface="Book Antiqua" pitchFamily="18" charset="0"/>
            </a:endParaRPr>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548680"/>
            <a:ext cx="7538516" cy="3744416"/>
          </a:xfrm>
          <a:prstGeom prst="rect">
            <a:avLst/>
          </a:prstGeom>
          <a:noFill/>
          <a:ln w="76200">
            <a:solidFill>
              <a:schemeClr val="accent3">
                <a:lumMod val="75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69381179"/>
      </p:ext>
    </p:extLst>
  </p:cSld>
  <p:clrMapOvr>
    <a:masterClrMapping/>
  </p:clrMapOvr>
  <mc:AlternateContent xmlns:mc="http://schemas.openxmlformats.org/markup-compatibility/2006" xmlns:p14="http://schemas.microsoft.com/office/powerpoint/2010/main">
    <mc:Choice Requires="p14">
      <p:transition spd="slow" p14:dur="3000">
        <p:push dir="r"/>
      </p:transition>
    </mc:Choice>
    <mc:Fallback xmlns="">
      <p:transition spd="slow">
        <p:push dir="r"/>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298424" y="1916832"/>
            <a:ext cx="4572000" cy="3231654"/>
          </a:xfrm>
          <a:prstGeom prst="rect">
            <a:avLst/>
          </a:prstGeom>
        </p:spPr>
        <p:txBody>
          <a:bodyPr>
            <a:spAutoFit/>
          </a:bodyPr>
          <a:lstStyle/>
          <a:p>
            <a:r>
              <a:rPr lang="es-ES" sz="2000" i="1" dirty="0" smtClean="0">
                <a:solidFill>
                  <a:schemeClr val="accent3">
                    <a:lumMod val="20000"/>
                    <a:lumOff val="80000"/>
                  </a:schemeClr>
                </a:solidFill>
                <a:latin typeface="Book Antiqua" pitchFamily="18" charset="0"/>
              </a:rPr>
              <a:t>En los tours guiados dentro de este peculiar jardín,  solo se   permite  observar ,pero además explican las propiedades tóxicas y letales de cada especie y advierten a los visitantes que se mantengan lejos con una frase tan clara y directa como: "No toquen ninguna planta, ni siquiera las huelan. Aquí hay plantas que pueden matar".</a:t>
            </a:r>
          </a:p>
          <a:p>
            <a:endParaRPr lang="es-ES" sz="2400" i="1" dirty="0" smtClean="0">
              <a:solidFill>
                <a:schemeClr val="accent3">
                  <a:lumMod val="20000"/>
                  <a:lumOff val="80000"/>
                </a:schemeClr>
              </a:solidFill>
            </a:endParaRPr>
          </a:p>
        </p:txBody>
      </p:sp>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2080742"/>
            <a:ext cx="3676602" cy="2675036"/>
          </a:xfrm>
          <a:prstGeom prst="rect">
            <a:avLst/>
          </a:prstGeom>
          <a:noFill/>
          <a:ln w="76200">
            <a:solidFill>
              <a:schemeClr val="accent3">
                <a:lumMod val="75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53917758"/>
      </p:ext>
    </p:extLst>
  </p:cSld>
  <p:clrMapOvr>
    <a:masterClrMapping/>
  </p:clrMapOvr>
  <mc:AlternateContent xmlns:mc="http://schemas.openxmlformats.org/markup-compatibility/2006" xmlns:p14="http://schemas.microsoft.com/office/powerpoint/2010/main">
    <mc:Choice Requires="p14">
      <p:transition spd="slow" p14:dur="4000">
        <p14:flythrough/>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1556792"/>
            <a:ext cx="3384376" cy="3610657"/>
          </a:xfrm>
          <a:prstGeom prst="rect">
            <a:avLst/>
          </a:prstGeom>
          <a:noFill/>
          <a:ln w="76200">
            <a:solidFill>
              <a:schemeClr val="accent3">
                <a:lumMod val="75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4178032" y="2084847"/>
            <a:ext cx="4572000" cy="2554545"/>
          </a:xfrm>
          <a:prstGeom prst="rect">
            <a:avLst/>
          </a:prstGeom>
        </p:spPr>
        <p:txBody>
          <a:bodyPr>
            <a:spAutoFit/>
          </a:bodyPr>
          <a:lstStyle/>
          <a:p>
            <a:r>
              <a:rPr lang="es-ES" sz="2000" i="1" dirty="0" smtClean="0">
                <a:solidFill>
                  <a:schemeClr val="accent3">
                    <a:lumMod val="20000"/>
                    <a:lumOff val="80000"/>
                  </a:schemeClr>
                </a:solidFill>
                <a:latin typeface="Book Antiqua" pitchFamily="18" charset="0"/>
              </a:rPr>
              <a:t>Entre los cientos de especies que conforman este tenebroso jardín, pueden encontrar hasta el Ricinus communis (ricino o higuera infernal), una de las toxinas biológicas más potentes que se conocen, cuyas semillas son capaces de desintegrar varios órganos internos y matar a una persona  en pocos minutos.</a:t>
            </a:r>
            <a:endParaRPr lang="es-ES" sz="2000" i="1" dirty="0">
              <a:solidFill>
                <a:schemeClr val="accent3">
                  <a:lumMod val="20000"/>
                  <a:lumOff val="80000"/>
                </a:schemeClr>
              </a:solidFill>
              <a:latin typeface="Book Antiqua" pitchFamily="18" charset="0"/>
            </a:endParaRPr>
          </a:p>
        </p:txBody>
      </p:sp>
    </p:spTree>
    <p:extLst>
      <p:ext uri="{BB962C8B-B14F-4D97-AF65-F5344CB8AC3E}">
        <p14:creationId xmlns:p14="http://schemas.microsoft.com/office/powerpoint/2010/main" val="1209360726"/>
      </p:ext>
    </p:extLst>
  </p:cSld>
  <p:clrMapOvr>
    <a:masterClrMapping/>
  </p:clrMapOvr>
  <mc:AlternateContent xmlns:mc="http://schemas.openxmlformats.org/markup-compatibility/2006" xmlns:p14="http://schemas.microsoft.com/office/powerpoint/2010/main">
    <mc:Choice Requires="p14">
      <p:transition spd="slow" p14:dur="3000">
        <p:blinds dir="vert"/>
      </p:transition>
    </mc:Choice>
    <mc:Fallback xmlns="">
      <p:transition spd="slow">
        <p:blinds dir="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67544" y="620688"/>
            <a:ext cx="8510359" cy="1323439"/>
          </a:xfrm>
          <a:prstGeom prst="rect">
            <a:avLst/>
          </a:prstGeom>
        </p:spPr>
        <p:txBody>
          <a:bodyPr wrap="square">
            <a:spAutoFit/>
          </a:bodyPr>
          <a:lstStyle/>
          <a:p>
            <a:r>
              <a:rPr lang="es-ES" sz="2000" i="1" dirty="0" smtClean="0">
                <a:solidFill>
                  <a:schemeClr val="accent3">
                    <a:lumMod val="20000"/>
                    <a:lumOff val="80000"/>
                  </a:schemeClr>
                </a:solidFill>
                <a:latin typeface="Book Antiqua" pitchFamily="18" charset="0"/>
              </a:rPr>
              <a:t>Es importante resaltar, que si bien dicho centro turístico es peligroso existen los cuidados necesarios para proteger en todo momento a sus visitantes, con solo seguir las instrucciones de los guías, disfrutaras de una excelente y rara experiencia. </a:t>
            </a:r>
            <a:endParaRPr lang="es-ES" sz="2000" i="1" dirty="0">
              <a:solidFill>
                <a:schemeClr val="accent3">
                  <a:lumMod val="20000"/>
                  <a:lumOff val="80000"/>
                </a:schemeClr>
              </a:solidFill>
              <a:latin typeface="Book Antiqua" pitchFamily="18" charset="0"/>
            </a:endParaRPr>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2132857"/>
            <a:ext cx="6984776" cy="4104456"/>
          </a:xfrm>
          <a:prstGeom prst="rect">
            <a:avLst/>
          </a:prstGeom>
          <a:noFill/>
          <a:ln w="76200">
            <a:solidFill>
              <a:schemeClr val="accent3">
                <a:lumMod val="75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10277874"/>
      </p:ext>
    </p:extLst>
  </p:cSld>
  <p:clrMapOvr>
    <a:masterClrMapping/>
  </p:clrMapOvr>
  <mc:AlternateContent xmlns:mc="http://schemas.openxmlformats.org/markup-compatibility/2006" xmlns:p14="http://schemas.microsoft.com/office/powerpoint/2010/main">
    <mc:Choice Requires="p14">
      <p:transition spd="slow" p14:dur="2000">
        <p:dissolve/>
      </p:transition>
    </mc:Choice>
    <mc:Fallback xmlns="">
      <p:transition spd="slow">
        <p:dissolv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9416" y="2132856"/>
            <a:ext cx="2409411" cy="2232248"/>
          </a:xfrm>
          <a:prstGeom prst="rect">
            <a:avLst/>
          </a:prstGeom>
          <a:noFill/>
          <a:ln w="76200">
            <a:solidFill>
              <a:schemeClr val="accent3">
                <a:lumMod val="75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CuadroTexto"/>
          <p:cNvSpPr txBox="1"/>
          <p:nvPr/>
        </p:nvSpPr>
        <p:spPr>
          <a:xfrm>
            <a:off x="4499992" y="4149080"/>
            <a:ext cx="3384376" cy="1631216"/>
          </a:xfrm>
          <a:prstGeom prst="rect">
            <a:avLst/>
          </a:prstGeom>
          <a:noFill/>
        </p:spPr>
        <p:txBody>
          <a:bodyPr wrap="square" rtlCol="0">
            <a:spAutoFit/>
          </a:bodyPr>
          <a:lstStyle/>
          <a:p>
            <a:r>
              <a:rPr lang="es-ES" sz="2000" i="1" dirty="0" smtClean="0">
                <a:solidFill>
                  <a:schemeClr val="accent3">
                    <a:lumMod val="20000"/>
                    <a:lumOff val="80000"/>
                  </a:schemeClr>
                </a:solidFill>
                <a:latin typeface="Book Antiqua" pitchFamily="18" charset="0"/>
              </a:rPr>
              <a:t>Diseño: </a:t>
            </a:r>
            <a:r>
              <a:rPr lang="es-ES" sz="2000" i="1" dirty="0" err="1" smtClean="0">
                <a:solidFill>
                  <a:schemeClr val="accent3">
                    <a:lumMod val="20000"/>
                    <a:lumOff val="80000"/>
                  </a:schemeClr>
                </a:solidFill>
                <a:latin typeface="Book Antiqua" pitchFamily="18" charset="0"/>
              </a:rPr>
              <a:t>Andres</a:t>
            </a:r>
            <a:r>
              <a:rPr lang="es-ES" sz="2000" i="1" dirty="0" smtClean="0">
                <a:solidFill>
                  <a:schemeClr val="accent3">
                    <a:lumMod val="20000"/>
                    <a:lumOff val="80000"/>
                  </a:schemeClr>
                </a:solidFill>
                <a:latin typeface="Book Antiqua" pitchFamily="18" charset="0"/>
              </a:rPr>
              <a:t> </a:t>
            </a:r>
            <a:r>
              <a:rPr lang="es-ES" sz="2000" i="1" dirty="0" err="1" smtClean="0">
                <a:solidFill>
                  <a:schemeClr val="accent3">
                    <a:lumMod val="20000"/>
                    <a:lumOff val="80000"/>
                  </a:schemeClr>
                </a:solidFill>
                <a:latin typeface="Book Antiqua" pitchFamily="18" charset="0"/>
              </a:rPr>
              <a:t>Vazquez</a:t>
            </a:r>
            <a:endParaRPr lang="es-ES" sz="2000" i="1" dirty="0" smtClean="0">
              <a:solidFill>
                <a:schemeClr val="accent3">
                  <a:lumMod val="20000"/>
                  <a:lumOff val="80000"/>
                </a:schemeClr>
              </a:solidFill>
              <a:latin typeface="Book Antiqua" pitchFamily="18" charset="0"/>
            </a:endParaRPr>
          </a:p>
          <a:p>
            <a:endParaRPr lang="es-ES" sz="2000" i="1" dirty="0">
              <a:solidFill>
                <a:schemeClr val="accent3">
                  <a:lumMod val="20000"/>
                  <a:lumOff val="80000"/>
                </a:schemeClr>
              </a:solidFill>
              <a:latin typeface="Book Antiqua" pitchFamily="18" charset="0"/>
            </a:endParaRPr>
          </a:p>
          <a:p>
            <a:r>
              <a:rPr lang="es-ES" sz="2000" i="1" dirty="0" smtClean="0">
                <a:solidFill>
                  <a:schemeClr val="accent3">
                    <a:lumMod val="20000"/>
                    <a:lumOff val="80000"/>
                  </a:schemeClr>
                </a:solidFill>
                <a:latin typeface="Book Antiqua" pitchFamily="18" charset="0"/>
              </a:rPr>
              <a:t>Imágenes: </a:t>
            </a:r>
            <a:r>
              <a:rPr lang="es-ES" sz="2000" i="1" dirty="0" err="1" smtClean="0">
                <a:solidFill>
                  <a:schemeClr val="accent3">
                    <a:lumMod val="20000"/>
                    <a:lumOff val="80000"/>
                  </a:schemeClr>
                </a:solidFill>
                <a:latin typeface="Book Antiqua" pitchFamily="18" charset="0"/>
              </a:rPr>
              <a:t>The</a:t>
            </a:r>
            <a:r>
              <a:rPr lang="es-ES" sz="2000" i="1" dirty="0" smtClean="0">
                <a:solidFill>
                  <a:schemeClr val="accent3">
                    <a:lumMod val="20000"/>
                    <a:lumOff val="80000"/>
                  </a:schemeClr>
                </a:solidFill>
                <a:latin typeface="Book Antiqua" pitchFamily="18" charset="0"/>
              </a:rPr>
              <a:t> </a:t>
            </a:r>
            <a:r>
              <a:rPr lang="es-ES" sz="2000" i="1" dirty="0" err="1" smtClean="0">
                <a:solidFill>
                  <a:schemeClr val="accent3">
                    <a:lumMod val="20000"/>
                    <a:lumOff val="80000"/>
                  </a:schemeClr>
                </a:solidFill>
                <a:latin typeface="Book Antiqua" pitchFamily="18" charset="0"/>
              </a:rPr>
              <a:t>poisón</a:t>
            </a:r>
            <a:r>
              <a:rPr lang="es-ES" sz="2000" i="1" dirty="0" smtClean="0">
                <a:solidFill>
                  <a:schemeClr val="accent3">
                    <a:lumMod val="20000"/>
                    <a:lumOff val="80000"/>
                  </a:schemeClr>
                </a:solidFill>
                <a:latin typeface="Book Antiqua" pitchFamily="18" charset="0"/>
              </a:rPr>
              <a:t> </a:t>
            </a:r>
            <a:r>
              <a:rPr lang="es-ES" sz="2000" i="1" dirty="0" err="1" smtClean="0">
                <a:solidFill>
                  <a:schemeClr val="accent3">
                    <a:lumMod val="20000"/>
                    <a:lumOff val="80000"/>
                  </a:schemeClr>
                </a:solidFill>
                <a:latin typeface="Book Antiqua" pitchFamily="18" charset="0"/>
              </a:rPr>
              <a:t>garden</a:t>
            </a:r>
            <a:r>
              <a:rPr lang="es-ES" sz="2000" i="1" dirty="0" smtClean="0">
                <a:solidFill>
                  <a:schemeClr val="accent3">
                    <a:lumMod val="20000"/>
                    <a:lumOff val="80000"/>
                  </a:schemeClr>
                </a:solidFill>
                <a:latin typeface="Book Antiqua" pitchFamily="18" charset="0"/>
              </a:rPr>
              <a:t> </a:t>
            </a:r>
          </a:p>
          <a:p>
            <a:endParaRPr lang="es-ES" sz="2000" i="1" dirty="0">
              <a:solidFill>
                <a:schemeClr val="accent3">
                  <a:lumMod val="20000"/>
                  <a:lumOff val="80000"/>
                </a:schemeClr>
              </a:solidFill>
              <a:latin typeface="Book Antiqua" pitchFamily="18" charset="0"/>
            </a:endParaRPr>
          </a:p>
          <a:p>
            <a:r>
              <a:rPr lang="es-ES" sz="2000" i="1" dirty="0" smtClean="0">
                <a:solidFill>
                  <a:schemeClr val="accent3">
                    <a:lumMod val="20000"/>
                    <a:lumOff val="80000"/>
                  </a:schemeClr>
                </a:solidFill>
                <a:latin typeface="Book Antiqua" pitchFamily="18" charset="0"/>
              </a:rPr>
              <a:t>Música: </a:t>
            </a:r>
            <a:r>
              <a:rPr lang="es-ES" sz="2000" i="1" dirty="0" err="1" smtClean="0">
                <a:solidFill>
                  <a:schemeClr val="accent3">
                    <a:lumMod val="20000"/>
                    <a:lumOff val="80000"/>
                  </a:schemeClr>
                </a:solidFill>
                <a:latin typeface="Book Antiqua" pitchFamily="18" charset="0"/>
              </a:rPr>
              <a:t>Memorial,special</a:t>
            </a:r>
            <a:endParaRPr lang="es-ES" sz="2000" i="1" dirty="0">
              <a:solidFill>
                <a:schemeClr val="accent3">
                  <a:lumMod val="20000"/>
                  <a:lumOff val="80000"/>
                </a:schemeClr>
              </a:solidFill>
              <a:latin typeface="Book Antiqua" pitchFamily="18" charset="0"/>
            </a:endParaRPr>
          </a:p>
        </p:txBody>
      </p:sp>
      <p:sp>
        <p:nvSpPr>
          <p:cNvPr id="3" name="2 CuadroTexto"/>
          <p:cNvSpPr txBox="1"/>
          <p:nvPr/>
        </p:nvSpPr>
        <p:spPr>
          <a:xfrm>
            <a:off x="4373488" y="1655802"/>
            <a:ext cx="3384376" cy="954107"/>
          </a:xfrm>
          <a:prstGeom prst="rect">
            <a:avLst/>
          </a:prstGeom>
          <a:noFill/>
        </p:spPr>
        <p:txBody>
          <a:bodyPr wrap="square" rtlCol="0">
            <a:spAutoFit/>
          </a:bodyPr>
          <a:lstStyle/>
          <a:p>
            <a:r>
              <a:rPr lang="es-ES" sz="2800" i="1" dirty="0" smtClean="0">
                <a:solidFill>
                  <a:schemeClr val="accent3">
                    <a:lumMod val="20000"/>
                    <a:lumOff val="80000"/>
                  </a:schemeClr>
                </a:solidFill>
                <a:latin typeface="Book Antiqua" pitchFamily="18" charset="0"/>
              </a:rPr>
              <a:t>Que tengas  un </a:t>
            </a:r>
          </a:p>
          <a:p>
            <a:r>
              <a:rPr lang="es-ES" sz="2800" i="1" dirty="0" smtClean="0">
                <a:solidFill>
                  <a:schemeClr val="accent3">
                    <a:lumMod val="20000"/>
                    <a:lumOff val="80000"/>
                  </a:schemeClr>
                </a:solidFill>
                <a:latin typeface="Book Antiqua" pitchFamily="18" charset="0"/>
              </a:rPr>
              <a:t>Magnifico día</a:t>
            </a:r>
            <a:endParaRPr lang="es-ES" sz="2800" i="1" dirty="0">
              <a:solidFill>
                <a:schemeClr val="accent3">
                  <a:lumMod val="20000"/>
                  <a:lumOff val="80000"/>
                </a:schemeClr>
              </a:solidFill>
              <a:latin typeface="Book Antiqua" pitchFamily="18" charset="0"/>
            </a:endParaRPr>
          </a:p>
        </p:txBody>
      </p:sp>
    </p:spTree>
    <p:extLst>
      <p:ext uri="{BB962C8B-B14F-4D97-AF65-F5344CB8AC3E}">
        <p14:creationId xmlns:p14="http://schemas.microsoft.com/office/powerpoint/2010/main" val="1744729435"/>
      </p:ext>
    </p:extLst>
  </p:cSld>
  <p:clrMapOvr>
    <a:masterClrMapping/>
  </p:clrMapOvr>
  <mc:AlternateContent xmlns:mc="http://schemas.openxmlformats.org/markup-compatibility/2006" xmlns:p14="http://schemas.microsoft.com/office/powerpoint/2010/main">
    <mc:Choice Requires="p14">
      <p:transition spd="slow" p14:dur="3000">
        <p14:ripple dir="r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2" fill="hold" nodeType="click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wheel(2)">
                                      <p:cBhvr>
                                        <p:cTn id="7" dur="2000"/>
                                        <p:tgtEl>
                                          <p:spTgt spid="9218"/>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grpId="0" nodeType="clickEffect">
                                  <p:stCondLst>
                                    <p:cond delay="0"/>
                                  </p:stCondLst>
                                  <p:iterate type="lt">
                                    <p:tmPct val="10000"/>
                                  </p:iterate>
                                  <p:childTnLst>
                                    <p:set>
                                      <p:cBhvr>
                                        <p:cTn id="11" dur="1" fill="hold">
                                          <p:stCondLst>
                                            <p:cond delay="0"/>
                                          </p:stCondLst>
                                        </p:cTn>
                                        <p:tgtEl>
                                          <p:spTgt spid="3"/>
                                        </p:tgtEl>
                                        <p:attrNameLst>
                                          <p:attrName>style.visibility</p:attrName>
                                        </p:attrNameLst>
                                      </p:cBhvr>
                                      <p:to>
                                        <p:strVal val="visible"/>
                                      </p:to>
                                    </p:set>
                                    <p:anim calcmode="lin" valueType="num">
                                      <p:cBhvr>
                                        <p:cTn id="12" dur="2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13" dur="2500" fill="hold"/>
                                        <p:tgtEl>
                                          <p:spTgt spid="3"/>
                                        </p:tgtEl>
                                        <p:attrNameLst>
                                          <p:attrName>ppt_y</p:attrName>
                                        </p:attrNameLst>
                                      </p:cBhvr>
                                      <p:tavLst>
                                        <p:tav tm="0">
                                          <p:val>
                                            <p:strVal val="#ppt_y"/>
                                          </p:val>
                                        </p:tav>
                                        <p:tav tm="100000">
                                          <p:val>
                                            <p:strVal val="#ppt_y"/>
                                          </p:val>
                                        </p:tav>
                                      </p:tavLst>
                                    </p:anim>
                                    <p:anim calcmode="lin" valueType="num">
                                      <p:cBhvr>
                                        <p:cTn id="14" dur="2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5" dur="2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6" dur="2500" tmFilter="0,0; .5, 1; 1, 1"/>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grpId="0" nodeType="clickEffect">
                                  <p:stCondLst>
                                    <p:cond delay="0"/>
                                  </p:stCondLst>
                                  <p:iterate type="lt">
                                    <p:tmPct val="10000"/>
                                  </p:iterate>
                                  <p:childTnLst>
                                    <p:set>
                                      <p:cBhvr>
                                        <p:cTn id="20" dur="1" fill="hold">
                                          <p:stCondLst>
                                            <p:cond delay="0"/>
                                          </p:stCondLst>
                                        </p:cTn>
                                        <p:tgtEl>
                                          <p:spTgt spid="2"/>
                                        </p:tgtEl>
                                        <p:attrNameLst>
                                          <p:attrName>style.visibility</p:attrName>
                                        </p:attrNameLst>
                                      </p:cBhvr>
                                      <p:to>
                                        <p:strVal val="visible"/>
                                      </p:to>
                                    </p:set>
                                    <p:anim calcmode="lin" valueType="num">
                                      <p:cBhvr>
                                        <p:cTn id="21" dur="2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22" dur="2500" fill="hold"/>
                                        <p:tgtEl>
                                          <p:spTgt spid="2"/>
                                        </p:tgtEl>
                                        <p:attrNameLst>
                                          <p:attrName>ppt_y</p:attrName>
                                        </p:attrNameLst>
                                      </p:cBhvr>
                                      <p:tavLst>
                                        <p:tav tm="0">
                                          <p:val>
                                            <p:strVal val="#ppt_y"/>
                                          </p:val>
                                        </p:tav>
                                        <p:tav tm="100000">
                                          <p:val>
                                            <p:strVal val="#ppt_y"/>
                                          </p:val>
                                        </p:tav>
                                      </p:tavLst>
                                    </p:anim>
                                    <p:anim calcmode="lin" valueType="num">
                                      <p:cBhvr>
                                        <p:cTn id="23" dur="2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4" dur="2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5" dur="2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3000">
        <p14:prism/>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677</TotalTime>
  <Words>325</Words>
  <Application>Microsoft Office PowerPoint</Application>
  <PresentationFormat>Presentación en pantalla (4:3)</PresentationFormat>
  <Paragraphs>15</Paragraphs>
  <Slides>8</Slides>
  <Notes>0</Notes>
  <HiddenSlides>0</HiddenSlides>
  <MMClips>0</MMClips>
  <ScaleCrop>false</ScaleCrop>
  <HeadingPairs>
    <vt:vector size="4" baseType="variant">
      <vt:variant>
        <vt:lpstr>Tema</vt:lpstr>
      </vt:variant>
      <vt:variant>
        <vt:i4>2</vt:i4>
      </vt:variant>
      <vt:variant>
        <vt:lpstr>Títulos de diapositiva</vt:lpstr>
      </vt:variant>
      <vt:variant>
        <vt:i4>8</vt:i4>
      </vt:variant>
    </vt:vector>
  </HeadingPairs>
  <TitlesOfParts>
    <vt:vector size="10"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Luffi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Luffi</dc:creator>
  <cp:lastModifiedBy>Luffi</cp:lastModifiedBy>
  <cp:revision>24</cp:revision>
  <dcterms:created xsi:type="dcterms:W3CDTF">2016-05-14T15:58:59Z</dcterms:created>
  <dcterms:modified xsi:type="dcterms:W3CDTF">2016-05-15T18:03:36Z</dcterms:modified>
</cp:coreProperties>
</file>