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50" r:id="rId2"/>
    <p:sldId id="378" r:id="rId3"/>
    <p:sldId id="377" r:id="rId4"/>
    <p:sldId id="393" r:id="rId5"/>
    <p:sldId id="352" r:id="rId6"/>
    <p:sldId id="380" r:id="rId7"/>
    <p:sldId id="382" r:id="rId8"/>
    <p:sldId id="351" r:id="rId9"/>
    <p:sldId id="383" r:id="rId10"/>
    <p:sldId id="384" r:id="rId11"/>
    <p:sldId id="385" r:id="rId12"/>
    <p:sldId id="386" r:id="rId13"/>
    <p:sldId id="357" r:id="rId14"/>
    <p:sldId id="371" r:id="rId15"/>
    <p:sldId id="387" r:id="rId16"/>
    <p:sldId id="391" r:id="rId17"/>
    <p:sldId id="390" r:id="rId18"/>
    <p:sldId id="389" r:id="rId19"/>
    <p:sldId id="395" r:id="rId20"/>
    <p:sldId id="362" r:id="rId21"/>
    <p:sldId id="373" r:id="rId22"/>
    <p:sldId id="367" r:id="rId23"/>
    <p:sldId id="369" r:id="rId24"/>
    <p:sldId id="388" r:id="rId25"/>
    <p:sldId id="392" r:id="rId26"/>
    <p:sldId id="259" r:id="rId27"/>
    <p:sldId id="260" r:id="rId28"/>
    <p:sldId id="280" r:id="rId29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7buJP++9Cg3maG10AMP5g==" hashData="KjKDaBDocK/iVdMeyzhsMhssNVmFny5BofgXLyTcpP/g6ADKciNs1thjbWwEiWA6aDVPJ5i0MsOZt6S+Z6OYOg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000"/>
    <a:srgbClr val="EEEEEE"/>
    <a:srgbClr val="F2F2F2"/>
    <a:srgbClr val="3E0000"/>
    <a:srgbClr val="E4E4E4"/>
    <a:srgbClr val="F0F0F0"/>
    <a:srgbClr val="EEB5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160" autoAdjust="0"/>
    <p:restoredTop sz="94660"/>
  </p:normalViewPr>
  <p:slideViewPr>
    <p:cSldViewPr snapToGrid="0">
      <p:cViewPr varScale="1">
        <p:scale>
          <a:sx n="69" d="100"/>
          <a:sy n="69" d="100"/>
        </p:scale>
        <p:origin x="270" y="72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11/05/2017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37534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11/05/2017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09521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11/05/2017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64822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11/05/2017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584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11/05/2017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2760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11/05/2017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230495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11/05/2017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27890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11/05/2017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63492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11/05/2017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36777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11/05/2017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443735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94F69-D532-4FC0-AF86-CF39C2A22301}" type="datetimeFigureOut">
              <a:rPr lang="es-MX" smtClean="0"/>
              <a:t>11/05/2017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9594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C94F69-D532-4FC0-AF86-CF39C2A22301}" type="datetimeFigureOut">
              <a:rPr lang="es-MX" smtClean="0"/>
              <a:t>11/05/2017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18010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4.png"/><Relationship Id="rId5" Type="http://schemas.openxmlformats.org/officeDocument/2006/relationships/image" Target="../media/image33.png"/><Relationship Id="rId4" Type="http://schemas.openxmlformats.org/officeDocument/2006/relationships/image" Target="../media/image7.jp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n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0" y="0"/>
            <a:ext cx="12196329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4" name="1 Rectángulo"/>
          <p:cNvSpPr/>
          <p:nvPr/>
        </p:nvSpPr>
        <p:spPr>
          <a:xfrm>
            <a:off x="2538788" y="1558891"/>
            <a:ext cx="7148122" cy="331314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El</a:t>
            </a:r>
            <a:r>
              <a:rPr kumimoji="0" lang="es-MX" sz="4267" b="1" i="0" u="none" strike="noStrike" kern="0" cap="none" spc="0" normalizeH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</a:p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4267" b="1" kern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Huitlacoche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129566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3000">
        <p:fade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10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n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0" y="0"/>
            <a:ext cx="12196329" cy="6858000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31" y="0"/>
            <a:ext cx="12196329" cy="68580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8" y="0"/>
            <a:ext cx="12196329" cy="6858000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8" y="0"/>
            <a:ext cx="12196329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64250"/>
            <a:ext cx="864096" cy="303988"/>
          </a:xfrm>
          <a:prstGeom prst="rect">
            <a:avLst/>
          </a:prstGeom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148247"/>
            <a:ext cx="230425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1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  <p:sp>
        <p:nvSpPr>
          <p:cNvPr id="14" name="1 Rectángulo"/>
          <p:cNvSpPr/>
          <p:nvPr/>
        </p:nvSpPr>
        <p:spPr>
          <a:xfrm>
            <a:off x="2538788" y="1558891"/>
            <a:ext cx="7148122" cy="331314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267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El</a:t>
            </a:r>
            <a:r>
              <a:rPr kumimoji="0" lang="es-MX" sz="4267" b="1" i="0" u="none" strike="noStrike" kern="0" cap="none" spc="0" normalizeH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</a:p>
          <a:p>
            <a:pPr marL="0" marR="0" lvl="0" indent="0" algn="ctr" defTabSz="121917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4267" b="1" kern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Huitlacoche</a:t>
            </a:r>
            <a:endParaRPr kumimoji="0" lang="es-ES" sz="4267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66761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0">
        <p15:prstTrans prst="curtains"/>
        <p:sndAc>
          <p:stSnd>
            <p:snd r:embed="rId4" name="Mexican Medley Eaglenest 1323.wav"/>
          </p:stSnd>
        </p:sndAc>
      </p:transition>
    </mc:Choice>
    <mc:Fallback>
      <p:transition spd="slow" advClick="0" advTm="0">
        <p:fade/>
        <p:sndAc>
          <p:stSnd>
            <p:snd r:embed="rId4" name="Mexican Medley Eaglenest 132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2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1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0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61" presetID="36" presetClass="path" presetSubtype="0" accel="50000" decel="5000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62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10" presetClass="exit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69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8005"/>
                            </p:stCondLst>
                            <p:childTnLst>
                              <p:par>
                                <p:cTn id="71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7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7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3" grpId="0"/>
      <p:bldP spid="14" grpId="0"/>
      <p:bldP spid="1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7426" y="12364"/>
            <a:ext cx="7467600" cy="1889764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440866" y="1357390"/>
            <a:ext cx="9337964" cy="4893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Durante milenios ha sido el alimento b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á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sico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de casi toda Latinoam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é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rica pues est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á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 repleto de cosas buenas: carbohidratos, vitaminas y fibra.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Pero le hace falta dos elementos cruciales para la nutrici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ó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n: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los amino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á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cidos esenciales, 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lgerian" panose="04020705040A02060702" pitchFamily="82" charset="0"/>
                <a:ea typeface="Times New Roman" panose="02020603050405020304" pitchFamily="18" charset="0"/>
                <a:cs typeface="Segoe UI" panose="020B0502040204020203" pitchFamily="34" charset="0"/>
              </a:rPr>
              <a:t>lisina y triptófano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Aunque los humanos estamos hechos de alrededor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de 250.000 prote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í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nas distintas,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esas prote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í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nas est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á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n compuestas de s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ó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lo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 </a:t>
            </a:r>
            <a:r>
              <a:rPr kumimoji="0" lang="es-MX" altLang="es-MX" sz="2400" b="1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20 amino</a:t>
            </a:r>
            <a:r>
              <a:rPr kumimoji="0" lang="es-MX" altLang="es-MX" sz="2400" b="1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á</a:t>
            </a:r>
            <a:r>
              <a:rPr kumimoji="0" lang="es-MX" altLang="es-MX" sz="2400" b="1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cidos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Lo asombroso es que nuestros cuerpos pueden fabricar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 </a:t>
            </a:r>
            <a:r>
              <a:rPr kumimoji="0" lang="es-MX" altLang="es-MX" sz="2400" b="1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11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 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de ellos, pero eso significa que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 </a:t>
            </a:r>
            <a:r>
              <a:rPr kumimoji="0" lang="es-MX" altLang="es-MX" sz="2400" b="1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nos faltan nueve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.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4567981" y="528853"/>
            <a:ext cx="15376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altLang="es-MX" sz="3200" dirty="0">
                <a:solidFill>
                  <a:schemeClr val="bg2">
                    <a:lumMod val="10000"/>
                  </a:schemeClr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El ma</a:t>
            </a:r>
            <a:r>
              <a:rPr lang="es-MX" altLang="es-MX" sz="3200" dirty="0">
                <a:solidFill>
                  <a:schemeClr val="bg2">
                    <a:lumMod val="1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í</a:t>
            </a:r>
            <a:r>
              <a:rPr lang="es-MX" altLang="es-MX" sz="3200" dirty="0">
                <a:solidFill>
                  <a:schemeClr val="bg2">
                    <a:lumMod val="10000"/>
                  </a:schemeClr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z:</a:t>
            </a:r>
            <a:endParaRPr lang="es-MX" sz="3200" dirty="0"/>
          </a:p>
        </p:txBody>
      </p:sp>
      <p:sp>
        <p:nvSpPr>
          <p:cNvPr id="4" name="Rectángulo 3"/>
          <p:cNvSpPr/>
          <p:nvPr/>
        </p:nvSpPr>
        <p:spPr>
          <a:xfrm>
            <a:off x="6109865" y="459575"/>
            <a:ext cx="1953485" cy="615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altLang="es-MX" sz="32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oro puro</a:t>
            </a:r>
            <a:endParaRPr lang="es-MX" sz="32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98535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9500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3">
                <a:lumMod val="67000"/>
              </a:schemeClr>
            </a:gs>
            <a:gs pos="48000">
              <a:schemeClr val="accent3">
                <a:lumMod val="97000"/>
                <a:lumOff val="3000"/>
              </a:schemeClr>
            </a:gs>
            <a:gs pos="100000">
              <a:schemeClr val="accent3">
                <a:lumMod val="60000"/>
                <a:lumOff val="4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Maíz colgando del techo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4441" y="568036"/>
            <a:ext cx="8963891" cy="5749637"/>
          </a:xfrm>
          <a:prstGeom prst="rect">
            <a:avLst/>
          </a:prstGeom>
          <a:ln w="127000" cap="rnd">
            <a:solidFill>
              <a:schemeClr val="accent6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02179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7128588" y="1544132"/>
            <a:ext cx="473994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MX" altLang="es-MX" sz="2400" dirty="0">
                <a:solidFill>
                  <a:schemeClr val="bg2">
                    <a:lumMod val="10000"/>
                  </a:schemeClr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A estos los que llamamos</a:t>
            </a:r>
            <a:r>
              <a:rPr lang="es-MX" altLang="es-MX" sz="2400" dirty="0">
                <a:solidFill>
                  <a:schemeClr val="bg2">
                    <a:lumMod val="1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 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MX" altLang="es-MX" sz="2400" b="1" dirty="0">
                <a:solidFill>
                  <a:schemeClr val="bg2">
                    <a:lumMod val="10000"/>
                  </a:schemeClr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amino</a:t>
            </a:r>
            <a:r>
              <a:rPr lang="es-MX" altLang="es-MX" sz="2400" b="1" dirty="0">
                <a:solidFill>
                  <a:schemeClr val="bg2">
                    <a:lumMod val="1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á</a:t>
            </a:r>
            <a:r>
              <a:rPr lang="es-MX" altLang="es-MX" sz="2400" b="1" dirty="0">
                <a:solidFill>
                  <a:schemeClr val="bg2">
                    <a:lumMod val="10000"/>
                  </a:schemeClr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cidos esenciales</a:t>
            </a:r>
            <a:r>
              <a:rPr lang="es-MX" altLang="es-MX" sz="2400" dirty="0">
                <a:solidFill>
                  <a:schemeClr val="bg2">
                    <a:lumMod val="10000"/>
                  </a:schemeClr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,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MX" altLang="es-MX" sz="2400" dirty="0">
                <a:solidFill>
                  <a:schemeClr val="bg2">
                    <a:lumMod val="10000"/>
                  </a:schemeClr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y los tenemos que introducir 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MX" altLang="es-MX" sz="2400" dirty="0">
                <a:solidFill>
                  <a:schemeClr val="bg2">
                    <a:lumMod val="10000"/>
                  </a:schemeClr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por medio de nuestra dieta.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s-MX" altLang="es-MX" sz="2400" dirty="0">
              <a:solidFill>
                <a:schemeClr val="bg2">
                  <a:lumMod val="10000"/>
                </a:schemeClr>
              </a:solidFill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MX" altLang="es-MX" sz="2400" dirty="0">
                <a:solidFill>
                  <a:schemeClr val="bg2">
                    <a:lumMod val="10000"/>
                  </a:schemeClr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Pero eso no siempre es f</a:t>
            </a:r>
            <a:r>
              <a:rPr lang="es-MX" altLang="es-MX" sz="2400" dirty="0">
                <a:solidFill>
                  <a:schemeClr val="bg2">
                    <a:lumMod val="1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á</a:t>
            </a:r>
            <a:r>
              <a:rPr lang="es-MX" altLang="es-MX" sz="2400" dirty="0">
                <a:solidFill>
                  <a:schemeClr val="bg2">
                    <a:lumMod val="10000"/>
                  </a:schemeClr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cil.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s-MX" altLang="es-MX" sz="2400" dirty="0">
              <a:solidFill>
                <a:schemeClr val="bg2">
                  <a:lumMod val="10000"/>
                </a:schemeClr>
              </a:solidFill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MX" altLang="es-MX" sz="2400" dirty="0">
                <a:solidFill>
                  <a:schemeClr val="bg2">
                    <a:lumMod val="1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¿</a:t>
            </a:r>
            <a:r>
              <a:rPr lang="es-MX" altLang="es-MX" sz="2400" dirty="0">
                <a:solidFill>
                  <a:schemeClr val="bg2">
                    <a:lumMod val="10000"/>
                  </a:schemeClr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Qu</a:t>
            </a:r>
            <a:r>
              <a:rPr lang="es-MX" altLang="es-MX" sz="2400" dirty="0">
                <a:solidFill>
                  <a:schemeClr val="bg2">
                    <a:lumMod val="1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é</a:t>
            </a:r>
            <a:r>
              <a:rPr lang="es-MX" altLang="es-MX" sz="2400" dirty="0">
                <a:solidFill>
                  <a:schemeClr val="bg2">
                    <a:lumMod val="10000"/>
                  </a:schemeClr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 lo puede completar?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s-MX" altLang="es-MX" sz="2400" dirty="0">
              <a:solidFill>
                <a:schemeClr val="bg2">
                  <a:lumMod val="10000"/>
                </a:schemeClr>
              </a:solidFill>
              <a:latin typeface="Segoe UI" panose="020B0502040204020203" pitchFamily="34" charset="0"/>
              <a:ea typeface="Times New Roman" panose="02020603050405020304" pitchFamily="18" charset="0"/>
              <a:cs typeface="Segoe UI" panose="020B0502040204020203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MX" altLang="es-MX" sz="2400" dirty="0">
                <a:solidFill>
                  <a:srgbClr val="FF00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Segoe UI" panose="020B0502040204020203" pitchFamily="34" charset="0"/>
              </a:rPr>
              <a:t>¡ Más maíz !</a:t>
            </a:r>
            <a:endParaRPr lang="es-MX" altLang="es-MX" sz="2400" dirty="0">
              <a:solidFill>
                <a:srgbClr val="FF0000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35311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6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6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6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32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3250"/>
                            </p:stCondLst>
                            <p:childTnLst>
                              <p:par>
                                <p:cTn id="35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5324" y="1348538"/>
            <a:ext cx="2330795" cy="1671012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0662" y="346375"/>
            <a:ext cx="3464680" cy="1675645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321" y="1163790"/>
            <a:ext cx="2898678" cy="2313709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163774" y="2299631"/>
            <a:ext cx="9878292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Los huevos, el pescado y la carne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contienen esos nueve amino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á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cidos esenciales,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pero muchos otros alimentos no.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Para sobrevivir, a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ú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n sin estar conscientes de lo que est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á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bamos haciendo, hemos mezclado cuidadosamente lo que comemos.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En M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é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xico encontraron una ingeniosa manera de hacerlo.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Para comer ma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í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z y completar todos los amino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á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cidos necesarios,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el secreto mexicano es deleitarse con un extra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ñ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o manjar.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01350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75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8125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6625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1750"/>
                            </p:stCondLst>
                            <p:childTnLst>
                              <p:par>
                                <p:cTn id="45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3131126"/>
            <a:ext cx="6096000" cy="3731516"/>
          </a:xfrm>
          <a:prstGeom prst="rect">
            <a:avLst/>
          </a:prstGeom>
          <a:effectLst>
            <a:softEdge rad="304800"/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5" y="7788"/>
            <a:ext cx="6074465" cy="4045594"/>
          </a:xfrm>
          <a:prstGeom prst="rect">
            <a:avLst/>
          </a:prstGeom>
          <a:effectLst>
            <a:softEdge rad="304800"/>
          </a:effectLst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-17782" y="4041220"/>
            <a:ext cx="6113782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Cuando pelas las hinchadas mazorcas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de ma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í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z te encuentras con deformidades.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Son resultado de la acci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ó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n de un hongo patog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é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nico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–</a:t>
            </a:r>
            <a:r>
              <a:rPr kumimoji="0" lang="es-MX" altLang="es-MX" sz="2400" b="0" i="1" u="none" strike="noStrike" cap="none" normalizeH="0" baseline="0" dirty="0" err="1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lgerian" panose="04020705040A02060702" pitchFamily="82" charset="0"/>
                <a:ea typeface="Times New Roman" panose="02020603050405020304" pitchFamily="18" charset="0"/>
                <a:cs typeface="Segoe UI" panose="020B0502040204020203" pitchFamily="34" charset="0"/>
              </a:rPr>
              <a:t>Ustiligo</a:t>
            </a:r>
            <a:r>
              <a:rPr kumimoji="0" lang="es-MX" altLang="es-MX" sz="2400" b="0" i="1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lgerian" panose="04020705040A02060702" pitchFamily="82" charset="0"/>
                <a:ea typeface="Times New Roman" panose="02020603050405020304" pitchFamily="18" charset="0"/>
                <a:cs typeface="Segoe UI" panose="020B0502040204020203" pitchFamily="34" charset="0"/>
              </a:rPr>
              <a:t> </a:t>
            </a:r>
            <a:r>
              <a:rPr kumimoji="0" lang="es-MX" altLang="es-MX" sz="2400" b="0" i="1" u="none" strike="noStrike" cap="none" normalizeH="0" baseline="0" dirty="0" err="1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Algerian" panose="04020705040A02060702" pitchFamily="82" charset="0"/>
                <a:ea typeface="Times New Roman" panose="02020603050405020304" pitchFamily="18" charset="0"/>
                <a:cs typeface="Segoe UI" panose="020B0502040204020203" pitchFamily="34" charset="0"/>
              </a:rPr>
              <a:t>maydis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–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y se trata de una enfermedad que afecta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a las plantas de ma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í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z en todo el mundo.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6124864" y="4156"/>
            <a:ext cx="6113782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¿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Lo reconoces? </a:t>
            </a:r>
            <a:endParaRPr lang="es-MX" altLang="es-MX" sz="2400" dirty="0">
              <a:solidFill>
                <a:schemeClr val="bg2">
                  <a:lumMod val="10000"/>
                </a:schemeClr>
              </a:solidFill>
              <a:latin typeface="Segoe UI" panose="020B0502040204020203" pitchFamily="34" charset="0"/>
              <a:ea typeface="Times New Roman" panose="02020603050405020304" pitchFamily="18" charset="0"/>
              <a:cs typeface="Segoe UI" panose="020B0502040204020203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Es ma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í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z, s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ó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lo que enfermo. </a:t>
            </a:r>
            <a:endParaRPr lang="es-MX" altLang="es-MX" sz="2400" dirty="0">
              <a:solidFill>
                <a:schemeClr val="bg2">
                  <a:lumMod val="10000"/>
                </a:schemeClr>
              </a:solidFill>
              <a:latin typeface="Segoe UI" panose="020B0502040204020203" pitchFamily="34" charset="0"/>
              <a:ea typeface="Times New Roman" panose="02020603050405020304" pitchFamily="18" charset="0"/>
              <a:cs typeface="Segoe UI" panose="020B0502040204020203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Le llaman huitlacoche o cuitlacoche.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1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El huitlacoche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 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ha sido descrito como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“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la comida de los dioses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”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aunque parece algo inventado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para una pel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í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cula de horror.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1358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3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9375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5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1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19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4750"/>
                            </p:stCondLst>
                            <p:childTnLst>
                              <p:par>
                                <p:cTn id="59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5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7" grpId="0" build="p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60212" y="2065639"/>
            <a:ext cx="11485418" cy="2749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alt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Qué contiene el huitlacoche…</a:t>
            </a:r>
          </a:p>
          <a:p>
            <a:pPr algn="ctr" defTabSz="1219170"/>
            <a:endParaRPr lang="es-MX" altLang="es-MX" sz="4267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latin typeface="Arial"/>
              <a:cs typeface="Arial"/>
            </a:endParaRPr>
          </a:p>
          <a:p>
            <a:pPr algn="ctr" defTabSz="1219170"/>
            <a:r>
              <a:rPr lang="es-MX" alt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 por qué los mexicanos </a:t>
            </a:r>
          </a:p>
          <a:p>
            <a:pPr algn="ctr" defTabSz="1219170"/>
            <a:r>
              <a:rPr lang="es-MX" alt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hacemos bien en comerlo…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18271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125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27700" y="16893"/>
            <a:ext cx="6068300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mientras que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 </a:t>
            </a:r>
            <a:r>
              <a:rPr kumimoji="0" lang="es-MX" altLang="es-MX" sz="2400" b="0" i="1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Le </a:t>
            </a:r>
            <a:r>
              <a:rPr kumimoji="0" lang="es-MX" altLang="es-MX" sz="2400" b="0" i="1" u="none" strike="noStrike" cap="none" normalizeH="0" baseline="0" dirty="0" err="1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charbon</a:t>
            </a:r>
            <a:r>
              <a:rPr kumimoji="0" lang="es-MX" altLang="es-MX" sz="2400" b="0" i="1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 du </a:t>
            </a:r>
            <a:r>
              <a:rPr kumimoji="0" lang="es-MX" altLang="es-MX" sz="2400" b="0" i="1" u="none" strike="noStrike" cap="none" normalizeH="0" baseline="0" dirty="0" err="1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ma</a:t>
            </a:r>
            <a:r>
              <a:rPr kumimoji="0" lang="es-MX" altLang="es-MX" sz="2400" b="0" i="1" u="none" strike="noStrike" cap="none" normalizeH="0" baseline="0" dirty="0" err="1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ï</a:t>
            </a:r>
            <a:r>
              <a:rPr kumimoji="0" lang="es-MX" altLang="es-MX" sz="2400" b="0" i="1" u="none" strike="noStrike" cap="none" normalizeH="0" baseline="0" dirty="0" err="1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s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,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1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le causa terror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1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a los agricultores franceses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y el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 </a:t>
            </a:r>
            <a:r>
              <a:rPr kumimoji="0" lang="es-MX" altLang="es-MX" sz="2400" b="0" i="1" u="none" strike="noStrike" cap="none" normalizeH="0" baseline="0" dirty="0" err="1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corn</a:t>
            </a:r>
            <a:r>
              <a:rPr kumimoji="0" lang="es-MX" altLang="es-MX" sz="2400" b="0" i="1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 </a:t>
            </a:r>
            <a:r>
              <a:rPr kumimoji="0" lang="es-MX" altLang="es-MX" sz="2400" b="0" i="1" u="none" strike="noStrike" cap="none" normalizeH="0" baseline="0" dirty="0" err="1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smut</a:t>
            </a:r>
            <a:r>
              <a:rPr kumimoji="0" lang="es-MX" altLang="es-MX" sz="2400" b="0" i="1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1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hace que los estadounidenses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1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saquen sus armas qu</a:t>
            </a:r>
            <a:r>
              <a:rPr kumimoji="0" lang="es-MX" altLang="es-MX" sz="2400" b="1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í</a:t>
            </a:r>
            <a:r>
              <a:rPr kumimoji="0" lang="es-MX" altLang="es-MX" sz="2400" b="1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micas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M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é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xico es el 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ú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nico lugar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en el que los campesinos se entusiasman cuando se lo encuentran.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6546" y="55983"/>
            <a:ext cx="6068905" cy="2646475"/>
          </a:xfrm>
          <a:prstGeom prst="rect">
            <a:avLst/>
          </a:prstGeom>
          <a:effectLst>
            <a:softEdge rad="1905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64" y="3433213"/>
            <a:ext cx="6382736" cy="3424787"/>
          </a:xfrm>
          <a:prstGeom prst="rect">
            <a:avLst/>
          </a:prstGeom>
          <a:effectLst>
            <a:softEdge rad="190500"/>
          </a:effectLst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5680364" y="2702737"/>
            <a:ext cx="6554375" cy="4154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 Semilight" panose="020B0402040204020203" pitchFamily="34" charset="0"/>
                <a:ea typeface="Times New Roman" panose="02020603050405020304" pitchFamily="18" charset="0"/>
                <a:cs typeface="Segoe UI Semilight" panose="020B0402040204020203" pitchFamily="34" charset="0"/>
              </a:rPr>
              <a:t>Por s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 Semilight" panose="020B0402040204020203" pitchFamily="34" charset="0"/>
              </a:rPr>
              <a:t>ó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 Semilight" panose="020B0402040204020203" pitchFamily="34" charset="0"/>
                <a:ea typeface="Times New Roman" panose="02020603050405020304" pitchFamily="18" charset="0"/>
                <a:cs typeface="Segoe UI Semilight" panose="020B0402040204020203" pitchFamily="34" charset="0"/>
              </a:rPr>
              <a:t>lo una espora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El hongo empieza como una espora microsc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ó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pica que viaja con el viento: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una sola puede infectar todo un cultivo.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Cuando germina,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llega a la mazorca y afecta cada grano,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creando tumores inflamados.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En otros pa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í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ses queman los campos infectados, pero en M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é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xico no.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16891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0" dur="6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875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125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40" dur="3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725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1625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25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2875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25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2250"/>
                            </p:stCondLst>
                            <p:childTnLst>
                              <p:par>
                                <p:cTn id="63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6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6483926" y="1738857"/>
            <a:ext cx="5688843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El huitlacoche o cuitlacoche,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que sol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í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a ser un alimento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de los menos privilegiados,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1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es una exquisitez que se sirve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1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en los mejores restaurantes.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Sopa de ma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í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z con salsa de huitlacoche, servida en un restaurante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de Ciudad de M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é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xico.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" name="Imagen 2" descr="Sopa de maíz con salsa de huitlacoch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76" y="193961"/>
            <a:ext cx="6662453" cy="6483936"/>
          </a:xfrm>
          <a:prstGeom prst="rect">
            <a:avLst/>
          </a:prstGeom>
          <a:noFill/>
          <a:ln>
            <a:noFill/>
          </a:ln>
          <a:effectLst>
            <a:softEdge rad="190500"/>
          </a:effectLst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9090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7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7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7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7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500"/>
                            </p:stCondLst>
                            <p:childTnLst>
                              <p:par>
                                <p:cTn id="34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27701" y="1736564"/>
            <a:ext cx="6068299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“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Por eso es que me gusta tanto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este producto.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MX" altLang="es-MX" sz="2400" dirty="0">
              <a:solidFill>
                <a:schemeClr val="bg2">
                  <a:lumMod val="10000"/>
                </a:schemeClr>
              </a:solidFill>
              <a:latin typeface="Segoe UI" panose="020B0502040204020203" pitchFamily="34" charset="0"/>
              <a:ea typeface="Times New Roman" panose="02020603050405020304" pitchFamily="18" charset="0"/>
              <a:cs typeface="Segoe UI" panose="020B0502040204020203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Es asombroso que la tierra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siga produciendo este tipo de belleza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”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le dice a la BBC,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refiri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é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ndose a lo que en el resto del mundo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se considera una abominaci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ó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n.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973797"/>
            <a:ext cx="5875542" cy="39170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/>
          <p:cNvSpPr/>
          <p:nvPr/>
        </p:nvSpPr>
        <p:spPr>
          <a:xfrm>
            <a:off x="346363" y="251892"/>
            <a:ext cx="1151312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MX" altLang="es-MX" sz="2400" dirty="0">
                <a:solidFill>
                  <a:schemeClr val="bg2">
                    <a:lumMod val="1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“</a:t>
            </a:r>
            <a:r>
              <a:rPr lang="es-MX" altLang="es-MX" sz="2400" dirty="0">
                <a:solidFill>
                  <a:schemeClr val="bg2">
                    <a:lumMod val="10000"/>
                  </a:schemeClr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El aroma es maravilloso</a:t>
            </a:r>
            <a:r>
              <a:rPr lang="es-MX" altLang="es-MX" sz="2400" dirty="0">
                <a:solidFill>
                  <a:schemeClr val="bg2">
                    <a:lumMod val="1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…</a:t>
            </a:r>
            <a:r>
              <a:rPr lang="es-MX" altLang="es-MX" sz="2400" dirty="0">
                <a:solidFill>
                  <a:schemeClr val="bg2">
                    <a:lumMod val="10000"/>
                  </a:schemeClr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 huele a tierra</a:t>
            </a:r>
            <a:r>
              <a:rPr lang="es-MX" altLang="es-MX" sz="2400" dirty="0">
                <a:solidFill>
                  <a:schemeClr val="bg2">
                    <a:lumMod val="1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”</a:t>
            </a:r>
            <a:r>
              <a:rPr lang="es-MX" altLang="es-MX" sz="2400" dirty="0">
                <a:solidFill>
                  <a:schemeClr val="bg2">
                    <a:lumMod val="10000"/>
                  </a:schemeClr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, exclama el chef Lalo Garc</a:t>
            </a:r>
            <a:r>
              <a:rPr lang="es-MX" altLang="es-MX" sz="2400" dirty="0">
                <a:solidFill>
                  <a:schemeClr val="bg2">
                    <a:lumMod val="1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í</a:t>
            </a:r>
            <a:r>
              <a:rPr lang="es-MX" altLang="es-MX" sz="2400" dirty="0">
                <a:solidFill>
                  <a:schemeClr val="bg2">
                    <a:lumMod val="10000"/>
                  </a:schemeClr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a.</a:t>
            </a:r>
          </a:p>
        </p:txBody>
      </p:sp>
      <p:sp>
        <p:nvSpPr>
          <p:cNvPr id="7" name="Rectángulo 6"/>
          <p:cNvSpPr/>
          <p:nvPr/>
        </p:nvSpPr>
        <p:spPr>
          <a:xfrm>
            <a:off x="1057276" y="5036792"/>
            <a:ext cx="100726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MX" altLang="es-MX" sz="2400" dirty="0">
                <a:solidFill>
                  <a:schemeClr val="bg2">
                    <a:lumMod val="10000"/>
                  </a:schemeClr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Huitlacoche a la venta en el mercado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MX" altLang="es-MX" sz="2400" b="1" dirty="0">
                <a:solidFill>
                  <a:schemeClr val="bg2">
                    <a:lumMod val="10000"/>
                  </a:schemeClr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“el ma</a:t>
            </a:r>
            <a:r>
              <a:rPr lang="es-MX" altLang="es-MX" sz="2400" b="1" dirty="0">
                <a:solidFill>
                  <a:schemeClr val="bg2">
                    <a:lumMod val="1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í</a:t>
            </a:r>
            <a:r>
              <a:rPr lang="es-MX" altLang="es-MX" sz="2400" b="1" dirty="0">
                <a:solidFill>
                  <a:schemeClr val="bg2">
                    <a:lumMod val="10000"/>
                  </a:schemeClr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z infectado” cuesta 50% m</a:t>
            </a:r>
            <a:r>
              <a:rPr lang="es-MX" altLang="es-MX" sz="2400" b="1" dirty="0">
                <a:solidFill>
                  <a:schemeClr val="bg2">
                    <a:lumMod val="1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á</a:t>
            </a:r>
            <a:r>
              <a:rPr lang="es-MX" altLang="es-MX" sz="2400" b="1" dirty="0">
                <a:solidFill>
                  <a:schemeClr val="bg2">
                    <a:lumMod val="10000"/>
                  </a:schemeClr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s que el sano</a:t>
            </a:r>
            <a:r>
              <a:rPr lang="es-MX" altLang="es-MX" sz="2400" dirty="0">
                <a:solidFill>
                  <a:schemeClr val="bg2">
                    <a:lumMod val="10000"/>
                  </a:schemeClr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.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s-MX" altLang="es-MX" sz="2400" dirty="0">
              <a:solidFill>
                <a:schemeClr val="bg2">
                  <a:lumMod val="10000"/>
                </a:schemeClr>
              </a:solidFill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MX" altLang="es-MX" sz="2400" dirty="0">
                <a:solidFill>
                  <a:schemeClr val="bg2">
                    <a:lumMod val="10000"/>
                  </a:schemeClr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Hay que ir temprano al mercado para conseguir el mejor huitlacoche.</a:t>
            </a:r>
            <a:endParaRPr lang="es-MX" altLang="es-MX" sz="2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78708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3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3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375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2375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2125"/>
                            </p:stCondLst>
                            <p:childTnLst>
                              <p:par>
                                <p:cTn id="48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4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build="p"/>
      <p:bldP spid="7" grpId="0" build="p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548" y="-286238"/>
            <a:ext cx="6099910" cy="3431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6238458" y="120478"/>
            <a:ext cx="5929752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“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Cuando lo miras no te lo imaginas,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pero el huitlacoche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tiene un sabor exquisito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”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1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Ese sabor es una mezcla entre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1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trufas negras con champi</a:t>
            </a:r>
            <a:r>
              <a:rPr kumimoji="0" lang="es-MX" altLang="es-MX" sz="2400" b="1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ñ</a:t>
            </a:r>
            <a:r>
              <a:rPr kumimoji="0" lang="es-MX" altLang="es-MX" sz="2400" b="1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ones </a:t>
            </a:r>
            <a:r>
              <a:rPr kumimoji="0" lang="es-MX" altLang="es-MX" sz="2400" b="1" i="0" u="none" strike="noStrike" cap="none" normalizeH="0" baseline="0" dirty="0" err="1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shiitake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, con un sabor m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á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s intenso,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ahumado, intenso.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73203" y="3065702"/>
            <a:ext cx="7214290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Pero la magia realmente ocurre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cuando los comes con tortillas de ma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í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z.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 Semilight" panose="020B0402040204020203" pitchFamily="34" charset="0"/>
                <a:ea typeface="Times New Roman" panose="02020603050405020304" pitchFamily="18" charset="0"/>
                <a:cs typeface="Segoe UI Semilight" panose="020B0402040204020203" pitchFamily="34" charset="0"/>
              </a:rPr>
              <a:t>Expertos por instinto…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Ni el ma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í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z sano ni el enfermo nos dan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por s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í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 solos los nueve amino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á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cidos esenciales.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s-MX" altLang="es-MX" sz="2400" dirty="0">
              <a:solidFill>
                <a:schemeClr val="bg2">
                  <a:lumMod val="10000"/>
                </a:schemeClr>
              </a:solidFill>
              <a:latin typeface="Segoe UI" panose="020B0502040204020203" pitchFamily="34" charset="0"/>
              <a:ea typeface="Times New Roman" panose="02020603050405020304" pitchFamily="18" charset="0"/>
              <a:cs typeface="Segoe UI" panose="020B0502040204020203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MX" altLang="es-MX" sz="2400" dirty="0">
                <a:solidFill>
                  <a:schemeClr val="bg2">
                    <a:lumMod val="10000"/>
                  </a:schemeClr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J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untos son el matrimonio perfecto: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recibimos todo lo que necesitamos en un s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ó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lo plato.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3426" y="3129396"/>
            <a:ext cx="4811049" cy="360391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8" name="CuadroTexto 7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8706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6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125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2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925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25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25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25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1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25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9500"/>
                            </p:stCondLst>
                            <p:childTnLst>
                              <p:par>
                                <p:cTn id="60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6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build="p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Tortilla de maíz con huitlacoch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4035" y="843678"/>
            <a:ext cx="9229388" cy="519153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3" name="CuadroTexto 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01618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0" y="603250"/>
            <a:ext cx="10160000" cy="5651500"/>
          </a:xfrm>
          <a:prstGeom prst="rect">
            <a:avLst/>
          </a:prstGeom>
          <a:ln w="127000">
            <a:solidFill>
              <a:srgbClr val="00B0F0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CuadroTexto 4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86810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7762" y="436736"/>
            <a:ext cx="6272201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El matrimonio perfecto: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sano + enfermo = 9 amino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á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cidos especiales.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1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La tradici</a:t>
            </a:r>
            <a:r>
              <a:rPr kumimoji="0" lang="es-MX" altLang="es-MX" sz="2400" b="1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ó</a:t>
            </a:r>
            <a:r>
              <a:rPr kumimoji="0" lang="es-MX" altLang="es-MX" sz="2400" b="1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n mexicana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1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de comerse el ma</a:t>
            </a:r>
            <a:r>
              <a:rPr kumimoji="0" lang="es-MX" altLang="es-MX" sz="2400" b="1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í</a:t>
            </a:r>
            <a:r>
              <a:rPr kumimoji="0" lang="es-MX" altLang="es-MX" sz="2400" b="1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z que todos botan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1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junto con el que todos consumen es,</a:t>
            </a:r>
            <a:r>
              <a:rPr kumimoji="0" lang="es-MX" altLang="es-MX" sz="2400" b="1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 </a:t>
            </a:r>
            <a:r>
              <a:rPr kumimoji="0" lang="es-MX" altLang="es-MX" sz="2400" b="1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nutricionalmente,</a:t>
            </a:r>
            <a:r>
              <a:rPr kumimoji="0" lang="es-MX" altLang="es-MX" sz="2400" b="1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 </a:t>
            </a:r>
            <a:r>
              <a:rPr kumimoji="0" lang="es-MX" altLang="es-MX" sz="2400" b="1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una idea brillante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.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5190936" y="4118103"/>
            <a:ext cx="7143531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Pero los mexicanos no son los 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ú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nicos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en haber encontrado combinaciones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que proveen los nueve amino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á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cidos esenciales.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Los brit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á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nicos lo hacen con los tradicionales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frijoles blancos con tostada;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2438" y="185639"/>
            <a:ext cx="5874035" cy="346710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1" name="Imagen 10" descr="Beans on toast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243" y="3320755"/>
            <a:ext cx="5236726" cy="33432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CuadroTexto 11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1245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5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5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625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25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9000"/>
                            </p:stCondLst>
                            <p:childTnLst>
                              <p:par>
                                <p:cTn id="48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4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7356" y="372441"/>
            <a:ext cx="8319256" cy="552450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4">
                <a:lumMod val="60000"/>
                <a:lumOff val="4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ángulo 5"/>
          <p:cNvSpPr/>
          <p:nvPr/>
        </p:nvSpPr>
        <p:spPr>
          <a:xfrm>
            <a:off x="3048000" y="6128953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MX" altLang="es-MX" sz="2400" dirty="0">
                <a:solidFill>
                  <a:schemeClr val="bg2">
                    <a:lumMod val="10000"/>
                  </a:schemeClr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los indios, con su arroz con</a:t>
            </a:r>
            <a:r>
              <a:rPr lang="es-MX" altLang="es-MX" sz="2400" dirty="0">
                <a:solidFill>
                  <a:schemeClr val="bg2">
                    <a:lumMod val="1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 </a:t>
            </a:r>
            <a:r>
              <a:rPr lang="es-MX" altLang="es-MX" sz="2400" i="1" dirty="0" err="1">
                <a:solidFill>
                  <a:schemeClr val="bg2">
                    <a:lumMod val="10000"/>
                  </a:schemeClr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dal</a:t>
            </a:r>
            <a:r>
              <a:rPr lang="es-MX" altLang="es-MX" sz="2400" dirty="0">
                <a:solidFill>
                  <a:schemeClr val="bg2">
                    <a:lumMod val="10000"/>
                  </a:schemeClr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;</a:t>
            </a:r>
            <a:endParaRPr lang="es-MX" sz="2400" dirty="0"/>
          </a:p>
        </p:txBody>
      </p:sp>
      <p:sp>
        <p:nvSpPr>
          <p:cNvPr id="7" name="CuadroTexto 6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99893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4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825" y="384498"/>
            <a:ext cx="8151266" cy="558350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Rectángulo 4"/>
          <p:cNvSpPr/>
          <p:nvPr/>
        </p:nvSpPr>
        <p:spPr>
          <a:xfrm>
            <a:off x="3048000" y="6147613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MX" altLang="es-MX" sz="2400" dirty="0">
                <a:solidFill>
                  <a:schemeClr val="bg2">
                    <a:lumMod val="10000"/>
                  </a:schemeClr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los italianos con su</a:t>
            </a:r>
            <a:r>
              <a:rPr lang="es-MX" altLang="es-MX" sz="2400" dirty="0">
                <a:solidFill>
                  <a:schemeClr val="bg2">
                    <a:lumMod val="10000"/>
                  </a:schemeClr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 </a:t>
            </a:r>
            <a:r>
              <a:rPr lang="es-MX" altLang="es-MX" sz="2400" i="1" dirty="0">
                <a:solidFill>
                  <a:schemeClr val="bg2">
                    <a:lumMod val="10000"/>
                  </a:schemeClr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pasta e </a:t>
            </a:r>
            <a:r>
              <a:rPr lang="es-MX" altLang="es-MX" sz="2400" i="1" dirty="0" err="1">
                <a:solidFill>
                  <a:schemeClr val="bg2">
                    <a:lumMod val="10000"/>
                  </a:schemeClr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fagioli</a:t>
            </a:r>
            <a:r>
              <a:rPr lang="es-MX" altLang="es-MX" sz="2400" dirty="0">
                <a:solidFill>
                  <a:schemeClr val="bg2">
                    <a:lumMod val="10000"/>
                  </a:schemeClr>
                </a:solidFill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.</a:t>
            </a:r>
            <a:endParaRPr lang="es-MX" sz="2400" dirty="0"/>
          </a:p>
        </p:txBody>
      </p:sp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00668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167" b="14613"/>
          <a:stretch/>
        </p:blipFill>
        <p:spPr>
          <a:xfrm>
            <a:off x="2428718" y="409301"/>
            <a:ext cx="7368424" cy="4953025"/>
          </a:xfrm>
          <a:prstGeom prst="ellipse">
            <a:avLst/>
          </a:prstGeom>
          <a:ln w="76200" cap="rnd">
            <a:solidFill>
              <a:schemeClr val="accent2">
                <a:lumMod val="7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Rectángulo 3"/>
          <p:cNvSpPr/>
          <p:nvPr/>
        </p:nvSpPr>
        <p:spPr>
          <a:xfrm>
            <a:off x="4234031" y="5912891"/>
            <a:ext cx="375981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2400" dirty="0">
                <a:solidFill>
                  <a:schemeClr val="accent1">
                    <a:lumMod val="50000"/>
                  </a:schemeClr>
                </a:solidFill>
              </a:rPr>
              <a:t>RISOTTO CON HUITLACOCHE</a:t>
            </a:r>
          </a:p>
        </p:txBody>
      </p:sp>
      <p:sp>
        <p:nvSpPr>
          <p:cNvPr id="10" name="CuadroTexto 9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825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750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5905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71855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88070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0144" y="566053"/>
            <a:ext cx="9185563" cy="57737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4963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0449" y="559837"/>
            <a:ext cx="7769290" cy="5826967"/>
          </a:xfrm>
          <a:prstGeom prst="rect">
            <a:avLst/>
          </a:prstGeom>
          <a:ln w="228600" cap="sq" cmpd="thickThin">
            <a:solidFill>
              <a:schemeClr val="accent4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41963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022" y="567515"/>
            <a:ext cx="4594780" cy="576436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3564" y="567777"/>
            <a:ext cx="5764098" cy="576409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1525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6830285" y="2291626"/>
            <a:ext cx="5223165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En todo el planeta,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hemos inventado combinaciones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de legumbres y frijoles con granos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para que nos den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todos los nueve amino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á</a:t>
            </a: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cidos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MX" altLang="es-MX" sz="2400" b="0" i="0" u="none" strike="noStrike" cap="none" normalizeH="0" baseline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latin typeface="Segoe UI" panose="020B0502040204020203" pitchFamily="34" charset="0"/>
                <a:ea typeface="Times New Roman" panose="02020603050405020304" pitchFamily="18" charset="0"/>
                <a:cs typeface="Segoe UI" panose="020B0502040204020203" pitchFamily="34" charset="0"/>
              </a:rPr>
              <a:t>Que necesitamos desesperadamente.</a:t>
            </a:r>
            <a:endParaRPr kumimoji="0" lang="es-MX" altLang="es-MX" sz="2400" b="0" i="0" u="none" strike="noStrike" cap="none" normalizeH="0" baseline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13" y="0"/>
            <a:ext cx="6794382" cy="6794382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61922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8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8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8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8625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54563" y="2400839"/>
            <a:ext cx="11513976" cy="2093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/>
            <a:r>
              <a:rPr lang="es-MX" alt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Instintivamente, </a:t>
            </a:r>
          </a:p>
          <a:p>
            <a:pPr algn="ctr" defTabSz="1219170"/>
            <a:r>
              <a:rPr lang="es-MX" alt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nos hemos convertido </a:t>
            </a:r>
          </a:p>
          <a:p>
            <a:pPr algn="ctr" defTabSz="1219170"/>
            <a:r>
              <a:rPr lang="es-MX" altLang="es-MX" sz="4267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en nutricionistas expertos.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0685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0">
        <p:fad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5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</a:endParaRPr>
          </a:p>
        </p:txBody>
      </p:sp>
      <p:sp>
        <p:nvSpPr>
          <p:cNvPr id="2" name="9 Rectángulo"/>
          <p:cNvSpPr/>
          <p:nvPr/>
        </p:nvSpPr>
        <p:spPr>
          <a:xfrm>
            <a:off x="3791744" y="116635"/>
            <a:ext cx="4512501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y texto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De la red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Música: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Mexican</a:t>
            </a:r>
            <a:r>
              <a:rPr kumimoji="0" lang="es-ES" sz="1867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 </a:t>
            </a:r>
            <a:r>
              <a:rPr kumimoji="0" lang="es-ES" sz="1867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lgerian" pitchFamily="82" charset="0"/>
              </a:rPr>
              <a:t>medley</a:t>
            </a:r>
            <a:endParaRPr kumimoji="0" lang="es-ES" sz="1867" b="1" i="0" u="none" strike="noStrike" kern="0" cap="none" spc="0" normalizeH="0" baseline="0" noProof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Interprete: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Guitarras y Salterio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Edición: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Eaglenest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 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Edwardian Script ITC" pitchFamily="66" charset="0"/>
              </a:rPr>
              <a:t>Duración :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3 minutos</a:t>
            </a:r>
          </a:p>
          <a:p>
            <a:pPr marL="0" marR="0" lvl="0" indent="0" algn="ctr" defTabSz="121914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</a:rPr>
              <a:t>23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967336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378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1600" kern="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121914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06690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50" advTm="0">
        <p15:prstTrans prst="peelOff"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4.375E-6 0.00023 L -0.22031 0.00023 C -0.29726 -0.00162 -0.42057 -0.00324 -0.46302 -0.00718 C -0.53815 -0.02801 -0.65585 -0.07037 -0.6996 -0.09445 " pathEditMode="relative" rAng="0" ptsTypes="AAAA">
                                      <p:cBhvr>
                                        <p:cTn id="17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8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5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6" presetID="63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7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7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2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7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2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054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884640"/>
      </p:ext>
    </p:extLst>
  </p:cSld>
  <p:clrMapOvr>
    <a:masterClrMapping/>
  </p:clrMapOvr>
  <p:transition spd="slow" advClick="0" advTm="0">
    <p:fad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 Inicial 10</Template>
  <TotalTime>2167</TotalTime>
  <Words>651</Words>
  <Application>Microsoft Office PowerPoint</Application>
  <PresentationFormat>Panorámica</PresentationFormat>
  <Paragraphs>163</Paragraphs>
  <Slides>28</Slides>
  <Notes>0</Notes>
  <HiddenSlides>0</HiddenSlides>
  <MMClips>3</MMClips>
  <ScaleCrop>false</ScaleCrop>
  <HeadingPairs>
    <vt:vector size="6" baseType="variant">
      <vt:variant>
        <vt:lpstr>Fuentes usadas</vt:lpstr>
      </vt:variant>
      <vt:variant>
        <vt:i4>12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28</vt:i4>
      </vt:variant>
    </vt:vector>
  </HeadingPairs>
  <TitlesOfParts>
    <vt:vector size="41" baseType="lpstr">
      <vt:lpstr>Algerian</vt:lpstr>
      <vt:lpstr>Arial</vt:lpstr>
      <vt:lpstr>Arial Narrow</vt:lpstr>
      <vt:lpstr>Calibri</vt:lpstr>
      <vt:lpstr>Calibri Light</vt:lpstr>
      <vt:lpstr>Cooper Black</vt:lpstr>
      <vt:lpstr>Edwardian Script ITC</vt:lpstr>
      <vt:lpstr>Kristen ITC</vt:lpstr>
      <vt:lpstr>Segoe UI</vt:lpstr>
      <vt:lpstr>Segoe UI Semilight</vt:lpstr>
      <vt:lpstr>Times New Roman</vt:lpstr>
      <vt:lpstr>Verdana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Huitlacoche</dc:title>
  <dc:creator>Emilio M Aguilar P</dc:creator>
  <cp:lastModifiedBy>Eagle's nest</cp:lastModifiedBy>
  <cp:revision>204</cp:revision>
  <dcterms:created xsi:type="dcterms:W3CDTF">2016-12-14T02:11:45Z</dcterms:created>
  <dcterms:modified xsi:type="dcterms:W3CDTF">2017-05-11T19:41:36Z</dcterms:modified>
</cp:coreProperties>
</file>