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259" r:id="rId3"/>
    <p:sldId id="354" r:id="rId4"/>
    <p:sldId id="342" r:id="rId5"/>
    <p:sldId id="281" r:id="rId6"/>
    <p:sldId id="340" r:id="rId7"/>
    <p:sldId id="352" r:id="rId8"/>
    <p:sldId id="341" r:id="rId9"/>
    <p:sldId id="283" r:id="rId10"/>
    <p:sldId id="296" r:id="rId11"/>
    <p:sldId id="353" r:id="rId12"/>
    <p:sldId id="298" r:id="rId13"/>
    <p:sldId id="372" r:id="rId14"/>
    <p:sldId id="376" r:id="rId15"/>
    <p:sldId id="294" r:id="rId16"/>
    <p:sldId id="295" r:id="rId17"/>
    <p:sldId id="290" r:id="rId18"/>
    <p:sldId id="351" r:id="rId19"/>
    <p:sldId id="344" r:id="rId20"/>
    <p:sldId id="346" r:id="rId21"/>
    <p:sldId id="263" r:id="rId22"/>
    <p:sldId id="278" r:id="rId23"/>
    <p:sldId id="282" r:id="rId24"/>
    <p:sldId id="370" r:id="rId25"/>
    <p:sldId id="347" r:id="rId26"/>
    <p:sldId id="367" r:id="rId27"/>
    <p:sldId id="369" r:id="rId28"/>
    <p:sldId id="358" r:id="rId29"/>
    <p:sldId id="377" r:id="rId30"/>
    <p:sldId id="371" r:id="rId31"/>
    <p:sldId id="279" r:id="rId32"/>
    <p:sldId id="368" r:id="rId33"/>
    <p:sldId id="359" r:id="rId34"/>
    <p:sldId id="361" r:id="rId35"/>
    <p:sldId id="362" r:id="rId36"/>
    <p:sldId id="363" r:id="rId37"/>
    <p:sldId id="373" r:id="rId38"/>
    <p:sldId id="375" r:id="rId39"/>
    <p:sldId id="364" r:id="rId40"/>
    <p:sldId id="365" r:id="rId41"/>
    <p:sldId id="374" r:id="rId42"/>
    <p:sldId id="378" r:id="rId43"/>
    <p:sldId id="284" r:id="rId44"/>
    <p:sldId id="264" r:id="rId45"/>
    <p:sldId id="265" r:id="rId46"/>
    <p:sldId id="266" r:id="rId47"/>
    <p:sldId id="268" r:id="rId48"/>
    <p:sldId id="257" r:id="rId49"/>
    <p:sldId id="256" r:id="rId50"/>
    <p:sldId id="261" r:id="rId51"/>
    <p:sldId id="269" r:id="rId52"/>
    <p:sldId id="270" r:id="rId53"/>
    <p:sldId id="348" r:id="rId54"/>
    <p:sldId id="271" r:id="rId55"/>
    <p:sldId id="287" r:id="rId56"/>
    <p:sldId id="286" r:id="rId57"/>
    <p:sldId id="288" r:id="rId58"/>
    <p:sldId id="349" r:id="rId59"/>
    <p:sldId id="274" r:id="rId60"/>
    <p:sldId id="272" r:id="rId61"/>
    <p:sldId id="273" r:id="rId62"/>
    <p:sldId id="275" r:id="rId63"/>
    <p:sldId id="260" r:id="rId64"/>
    <p:sldId id="379" r:id="rId6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50000" saltData="Ri/cEujZPBZ5MwijLtdRUw" hashData="uD7dDjAFLvQnNP4d1PCgIssued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FF0000"/>
    <a:srgbClr val="00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7" d="100"/>
          <a:sy n="67" d="100"/>
        </p:scale>
        <p:origin x="-1218" y="-15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259F64-182C-4AD0-938E-66681E3300E8}" type="datetimeFigureOut">
              <a:rPr lang="es-ES" smtClean="0"/>
              <a:pPr/>
              <a:t>06/02/2014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BF391F-5DDF-48AF-9954-21C2A5666C5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670229D-C817-423C-8FEE-86A6C394D9D6}" type="datetimeFigureOut">
              <a:rPr lang="es-ES"/>
              <a:pPr>
                <a:defRPr/>
              </a:pPr>
              <a:t>06/02/2014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B45E1F3-9C02-4169-9B3F-92B0E0987368}"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FD8B115-1D0A-42A5-AA3F-CC79E35D2D5D}" type="datetimeFigureOut">
              <a:rPr lang="es-ES"/>
              <a:pPr>
                <a:defRPr/>
              </a:pPr>
              <a:t>06/02/2014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71A0179-7B2D-42C0-A9A4-3B24BD9A322D}"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3E95D34-6068-4C08-9F67-1EC858459A2E}" type="datetimeFigureOut">
              <a:rPr lang="es-ES"/>
              <a:pPr>
                <a:defRPr/>
              </a:pPr>
              <a:t>06/02/2014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D277919-C4E5-494F-B90E-9BB1D320230E}"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796ED6D-D556-4C1B-8FDE-BDF3BC6C353B}" type="datetimeFigureOut">
              <a:rPr lang="es-ES"/>
              <a:pPr>
                <a:defRPr/>
              </a:pPr>
              <a:t>06/02/2014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6457E00-DE93-41B5-88AE-1818936C5718}"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53C13FE-1728-4856-AAA8-CBFA427EA63E}" type="datetimeFigureOut">
              <a:rPr lang="es-ES"/>
              <a:pPr>
                <a:defRPr/>
              </a:pPr>
              <a:t>06/02/2014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6E07227-0692-4976-8621-BF1A9EBEF6CA}"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1B195C4-F4C2-4D7B-B0B4-5EDBE937686C}" type="datetimeFigureOut">
              <a:rPr lang="es-ES"/>
              <a:pPr>
                <a:defRPr/>
              </a:pPr>
              <a:t>06/02/2014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78528D4-5391-4F29-8F05-A354FED7FD32}"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2245871-1E9B-4141-8D74-45E32C24704A}" type="datetimeFigureOut">
              <a:rPr lang="es-ES"/>
              <a:pPr>
                <a:defRPr/>
              </a:pPr>
              <a:t>06/02/2014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9B080BE-B71A-42CF-AB9E-CBC27D5EC2E9}"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B346A99-DE5D-4FA9-96C6-FDA232726D6D}" type="datetimeFigureOut">
              <a:rPr lang="es-ES"/>
              <a:pPr>
                <a:defRPr/>
              </a:pPr>
              <a:t>06/02/2014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BC928D2-0D61-4A61-8EFF-A9EF7DD95B5C}"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007C45E-7D6C-4598-AFD8-A58084D61A69}" type="datetimeFigureOut">
              <a:rPr lang="es-ES"/>
              <a:pPr>
                <a:defRPr/>
              </a:pPr>
              <a:t>06/02/2014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C70CE54-F5CA-4645-8D2E-F1F645BD4E4C}"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F46CC31-7063-471A-B040-95800CCD5308}" type="datetimeFigureOut">
              <a:rPr lang="es-ES"/>
              <a:pPr>
                <a:defRPr/>
              </a:pPr>
              <a:t>06/02/2014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9F6E036-6D40-43AD-955B-A76688CC8750}"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B3D7820-E4DC-4AB4-92AA-FE119298D6AB}" type="datetimeFigureOut">
              <a:rPr lang="es-ES"/>
              <a:pPr>
                <a:defRPr/>
              </a:pPr>
              <a:t>06/02/2014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C2830A0-B080-42CF-B4BD-54AF95664BAB}"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469825D-74F2-48C5-AE69-4449F80E38F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00"/>
            </a:gs>
            <a:gs pos="20000">
              <a:srgbClr val="000040"/>
            </a:gs>
            <a:gs pos="50000">
              <a:srgbClr val="400040"/>
            </a:gs>
            <a:gs pos="75000">
              <a:srgbClr val="8F0040"/>
            </a:gs>
            <a:gs pos="89999">
              <a:srgbClr val="F27300"/>
            </a:gs>
            <a:gs pos="100000">
              <a:srgbClr val="FFBF00"/>
            </a:gs>
          </a:gsLst>
          <a:lin ang="5400000"/>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EDD3A26-CB36-43A5-9180-7AF6F90551E3}" type="datetimeFigureOut">
              <a:rPr lang="es-ES"/>
              <a:pPr>
                <a:defRPr/>
              </a:pPr>
              <a:t>06/02/2014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2BE2DB4-FC28-4531-B6DF-75DDC0B0E811}"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9943DFB-F69F-46E8-8572-F50DDE7232F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7.xml"/><Relationship Id="rId6" Type="http://schemas.openxmlformats.org/officeDocument/2006/relationships/image" Target="../media/image63.gif"/><Relationship Id="rId5" Type="http://schemas.openxmlformats.org/officeDocument/2006/relationships/image" Target="../media/image2.png"/><Relationship Id="rId4" Type="http://schemas.openxmlformats.org/officeDocument/2006/relationships/image" Target="../media/image62.png"/></Relationships>
</file>

<file path=ppt/slides/_rels/slide6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RGE\Escritorio\800px-Furnarius_rufus_nest.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0" y="3071810"/>
            <a:ext cx="6286512" cy="2862322"/>
          </a:xfrm>
          <a:prstGeom prst="rect">
            <a:avLst/>
          </a:prstGeom>
          <a:noFill/>
        </p:spPr>
        <p:txBody>
          <a:bodyPr wrap="squar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fontAlgn="auto">
              <a:spcBef>
                <a:spcPts val="0"/>
              </a:spcBef>
              <a:spcAft>
                <a:spcPts val="0"/>
              </a:spcAft>
              <a:defRPr/>
            </a:pPr>
            <a:r>
              <a:rPr lang="es-ES" sz="7200" b="1" dirty="0">
                <a:ln/>
                <a:solidFill>
                  <a:srgbClr val="FF0000"/>
                </a:solidFill>
                <a:effectLst>
                  <a:glow rad="101600">
                    <a:srgbClr val="FFFF00">
                      <a:alpha val="60000"/>
                    </a:srgbClr>
                  </a:glow>
                </a:effectLst>
                <a:latin typeface="+mn-lt"/>
                <a:cs typeface="+mn-cs"/>
              </a:rPr>
              <a:t>El </a:t>
            </a:r>
            <a:r>
              <a:rPr lang="es-ES" sz="7200" b="1" dirty="0" smtClean="0">
                <a:ln/>
                <a:solidFill>
                  <a:srgbClr val="FF0000"/>
                </a:solidFill>
                <a:effectLst>
                  <a:glow rad="101600">
                    <a:srgbClr val="FFFF00">
                      <a:alpha val="60000"/>
                    </a:srgbClr>
                  </a:glow>
                </a:effectLst>
                <a:latin typeface="+mn-lt"/>
                <a:cs typeface="+mn-cs"/>
              </a:rPr>
              <a:t>Hornero</a:t>
            </a:r>
          </a:p>
          <a:p>
            <a:pPr algn="ctr" fontAlgn="auto">
              <a:spcBef>
                <a:spcPts val="0"/>
              </a:spcBef>
              <a:spcAft>
                <a:spcPts val="0"/>
              </a:spcAft>
              <a:defRPr/>
            </a:pPr>
            <a:r>
              <a:rPr lang="es-ES" sz="7200" b="1" dirty="0" smtClean="0">
                <a:ln/>
                <a:solidFill>
                  <a:srgbClr val="FF0000"/>
                </a:solidFill>
                <a:effectLst>
                  <a:glow rad="101600">
                    <a:srgbClr val="FFFF00">
                      <a:alpha val="60000"/>
                    </a:srgbClr>
                  </a:glow>
                </a:effectLst>
                <a:latin typeface="+mn-lt"/>
                <a:cs typeface="+mn-cs"/>
              </a:rPr>
              <a:t>ARQUITECTO</a:t>
            </a:r>
            <a:endParaRPr lang="es-ES" sz="7200" b="1" dirty="0">
              <a:ln/>
              <a:solidFill>
                <a:srgbClr val="FF0000"/>
              </a:solidFill>
              <a:effectLst>
                <a:glow rad="101600">
                  <a:srgbClr val="FFFF00">
                    <a:alpha val="60000"/>
                  </a:srgbClr>
                </a:glow>
              </a:effectLst>
              <a:latin typeface="+mn-lt"/>
              <a:cs typeface="+mn-cs"/>
            </a:endParaRPr>
          </a:p>
          <a:p>
            <a:pPr algn="ctr" fontAlgn="auto">
              <a:spcBef>
                <a:spcPts val="0"/>
              </a:spcBef>
              <a:spcAft>
                <a:spcPts val="0"/>
              </a:spcAft>
              <a:defRPr/>
            </a:pPr>
            <a:r>
              <a:rPr lang="es-ES" sz="3600" b="1" dirty="0">
                <a:ln/>
                <a:solidFill>
                  <a:srgbClr val="FF0000"/>
                </a:solidFill>
                <a:effectLst>
                  <a:glow rad="101600">
                    <a:srgbClr val="FFFF00">
                      <a:alpha val="60000"/>
                    </a:srgbClr>
                  </a:glow>
                </a:effectLst>
                <a:latin typeface="+mn-lt"/>
                <a:cs typeface="+mn-cs"/>
              </a:rPr>
              <a:t>Ave nacional de Argentina</a:t>
            </a:r>
          </a:p>
        </p:txBody>
      </p:sp>
      <p:pic>
        <p:nvPicPr>
          <p:cNvPr id="6" name="13 Imagen" descr="MARCO-HOR-a.png"/>
          <p:cNvPicPr>
            <a:picLocks noChangeAspect="1"/>
          </p:cNvPicPr>
          <p:nvPr/>
        </p:nvPicPr>
        <p:blipFill>
          <a:blip r:embed="rId4" cstate="print"/>
          <a:srcRect/>
          <a:stretch>
            <a:fillRect/>
          </a:stretch>
        </p:blipFill>
        <p:spPr bwMode="auto">
          <a:xfrm>
            <a:off x="-1" y="0"/>
            <a:ext cx="9144001" cy="6858002"/>
          </a:xfrm>
          <a:prstGeom prst="rect">
            <a:avLst/>
          </a:prstGeom>
          <a:noFill/>
          <a:ln w="9525">
            <a:noFill/>
            <a:miter lim="800000"/>
            <a:headEnd/>
            <a:tailEnd/>
          </a:ln>
        </p:spPr>
      </p:pic>
      <p:sp>
        <p:nvSpPr>
          <p:cNvPr id="7" name="6 CuadroTexto"/>
          <p:cNvSpPr txBox="1"/>
          <p:nvPr/>
        </p:nvSpPr>
        <p:spPr>
          <a:xfrm>
            <a:off x="714348" y="5929330"/>
            <a:ext cx="5786478" cy="707886"/>
          </a:xfrm>
          <a:prstGeom prst="rect">
            <a:avLst/>
          </a:prstGeom>
          <a:noFill/>
        </p:spPr>
        <p:txBody>
          <a:bodyPr wrap="square" rtlCol="0">
            <a:spAutoFit/>
          </a:bodyPr>
          <a:lstStyle/>
          <a:p>
            <a:r>
              <a:rPr lang="es-ES" sz="2000" dirty="0" smtClean="0">
                <a:solidFill>
                  <a:srgbClr val="FF0000"/>
                </a:solidFill>
                <a:effectLst>
                  <a:glow rad="101600">
                    <a:srgbClr val="FFFF00">
                      <a:alpha val="60000"/>
                    </a:srgbClr>
                  </a:glow>
                </a:effectLst>
              </a:rPr>
              <a:t>Automática excepto donde hay ratón de avance,</a:t>
            </a:r>
          </a:p>
          <a:p>
            <a:r>
              <a:rPr lang="es-ES" sz="2000" dirty="0" smtClean="0">
                <a:solidFill>
                  <a:srgbClr val="FF0000"/>
                </a:solidFill>
                <a:effectLst>
                  <a:glow rad="101600">
                    <a:srgbClr val="FFFF00">
                      <a:alpha val="60000"/>
                    </a:srgbClr>
                  </a:glow>
                </a:effectLst>
              </a:rPr>
              <a:t>Escucha las canciones, son bonitas.</a:t>
            </a:r>
            <a:endParaRPr lang="es-ES" sz="2000" dirty="0">
              <a:solidFill>
                <a:srgbClr val="FF0000"/>
              </a:solidFill>
              <a:effectLst>
                <a:glow rad="101600">
                  <a:srgbClr val="FFFF00">
                    <a:alpha val="60000"/>
                  </a:srgbClr>
                </a:glow>
              </a:effectLst>
            </a:endParaRPr>
          </a:p>
        </p:txBody>
      </p:sp>
    </p:spTree>
  </p:cSld>
  <p:clrMapOvr>
    <a:masterClrMapping/>
  </p:clrMapOvr>
  <p:transition spd="med" advTm="14540">
    <p:sndAc>
      <p:stSnd loop="1">
        <p:snd r:embed="rId2" name="HORNERO-VARIOS-FUSI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100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5">
                                            <p:txEl>
                                              <p:pRg st="0" end="0"/>
                                            </p:txEl>
                                          </p:spTgt>
                                        </p:tgtEl>
                                      </p:cBhvr>
                                    </p:animEffect>
                                  </p:childTnLst>
                                </p:cTn>
                              </p:par>
                            </p:childTnLst>
                          </p:cTn>
                        </p:par>
                        <p:par>
                          <p:cTn id="10" fill="hold">
                            <p:stCondLst>
                              <p:cond delay="3000"/>
                            </p:stCondLst>
                            <p:childTnLst>
                              <p:par>
                                <p:cTn id="11" presetID="55" presetClass="entr" presetSubtype="0" fill="hold" nodeType="afterEffect">
                                  <p:stCondLst>
                                    <p:cond delay="100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2000" fill="hold"/>
                                        <p:tgtEl>
                                          <p:spTgt spid="5">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5">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5">
                                            <p:txEl>
                                              <p:pRg st="1" end="1"/>
                                            </p:txEl>
                                          </p:spTgt>
                                        </p:tgtEl>
                                      </p:cBhvr>
                                    </p:animEffect>
                                  </p:childTnLst>
                                </p:cTn>
                              </p:par>
                            </p:childTnLst>
                          </p:cTn>
                        </p:par>
                        <p:par>
                          <p:cTn id="16" fill="hold">
                            <p:stCondLst>
                              <p:cond delay="6000"/>
                            </p:stCondLst>
                            <p:childTnLst>
                              <p:par>
                                <p:cTn id="17" presetID="55" presetClass="entr" presetSubtype="0" fill="hold" nodeType="afterEffect">
                                  <p:stCondLst>
                                    <p:cond delay="50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2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20" dur="2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21" dur="2000"/>
                                        <p:tgtEl>
                                          <p:spTgt spid="5">
                                            <p:txEl>
                                              <p:pRg st="2" end="2"/>
                                            </p:txEl>
                                          </p:spTgt>
                                        </p:tgtEl>
                                      </p:cBhvr>
                                    </p:animEffect>
                                  </p:childTnLst>
                                </p:cTn>
                              </p:par>
                              <p:par>
                                <p:cTn id="22" presetID="55" presetClass="entr" presetSubtype="0" fill="hold" nodeType="withEffect">
                                  <p:stCondLst>
                                    <p:cond delay="500"/>
                                  </p:stCondLst>
                                  <p:childTnLst>
                                    <p:set>
                                      <p:cBhvr>
                                        <p:cTn id="23" dur="1" fill="hold">
                                          <p:stCondLst>
                                            <p:cond delay="0"/>
                                          </p:stCondLst>
                                        </p:cTn>
                                        <p:tgtEl>
                                          <p:spTgt spid="7">
                                            <p:txEl>
                                              <p:pRg st="0" end="0"/>
                                            </p:txEl>
                                          </p:spTgt>
                                        </p:tgtEl>
                                        <p:attrNameLst>
                                          <p:attrName>style.visibility</p:attrName>
                                        </p:attrNameLst>
                                      </p:cBhvr>
                                      <p:to>
                                        <p:strVal val="visible"/>
                                      </p:to>
                                    </p:set>
                                    <p:anim calcmode="lin" valueType="num">
                                      <p:cBhvr>
                                        <p:cTn id="24" dur="1000" fill="hold"/>
                                        <p:tgtEl>
                                          <p:spTgt spid="7">
                                            <p:txEl>
                                              <p:pRg st="0" end="0"/>
                                            </p:txEl>
                                          </p:spTgt>
                                        </p:tgtEl>
                                        <p:attrNameLst>
                                          <p:attrName>ppt_w</p:attrName>
                                        </p:attrNameLst>
                                      </p:cBhvr>
                                      <p:tavLst>
                                        <p:tav tm="0">
                                          <p:val>
                                            <p:strVal val="#ppt_w*0.70"/>
                                          </p:val>
                                        </p:tav>
                                        <p:tav tm="100000">
                                          <p:val>
                                            <p:strVal val="#ppt_w"/>
                                          </p:val>
                                        </p:tav>
                                      </p:tavLst>
                                    </p:anim>
                                    <p:anim calcmode="lin" valueType="num">
                                      <p:cBhvr>
                                        <p:cTn id="25"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26" dur="1000"/>
                                        <p:tgtEl>
                                          <p:spTgt spid="7">
                                            <p:txEl>
                                              <p:pRg st="0" end="0"/>
                                            </p:txEl>
                                          </p:spTgt>
                                        </p:tgtEl>
                                      </p:cBhvr>
                                    </p:animEffect>
                                  </p:childTnLst>
                                </p:cTn>
                              </p:par>
                              <p:par>
                                <p:cTn id="27" presetID="55" presetClass="entr" presetSubtype="0" fill="hold" nodeType="withEffect">
                                  <p:stCondLst>
                                    <p:cond delay="500"/>
                                  </p:stCondLst>
                                  <p:childTnLst>
                                    <p:set>
                                      <p:cBhvr>
                                        <p:cTn id="28" dur="1" fill="hold">
                                          <p:stCondLst>
                                            <p:cond delay="0"/>
                                          </p:stCondLst>
                                        </p:cTn>
                                        <p:tgtEl>
                                          <p:spTgt spid="7">
                                            <p:txEl>
                                              <p:pRg st="1" end="1"/>
                                            </p:txEl>
                                          </p:spTgt>
                                        </p:tgtEl>
                                        <p:attrNameLst>
                                          <p:attrName>style.visibility</p:attrName>
                                        </p:attrNameLst>
                                      </p:cBhvr>
                                      <p:to>
                                        <p:strVal val="visible"/>
                                      </p:to>
                                    </p:set>
                                    <p:anim calcmode="lin" valueType="num">
                                      <p:cBhvr>
                                        <p:cTn id="29" dur="1000" fill="hold"/>
                                        <p:tgtEl>
                                          <p:spTgt spid="7">
                                            <p:txEl>
                                              <p:pRg st="1" end="1"/>
                                            </p:txEl>
                                          </p:spTgt>
                                        </p:tgtEl>
                                        <p:attrNameLst>
                                          <p:attrName>ppt_w</p:attrName>
                                        </p:attrNameLst>
                                      </p:cBhvr>
                                      <p:tavLst>
                                        <p:tav tm="0">
                                          <p:val>
                                            <p:strVal val="#ppt_w*0.70"/>
                                          </p:val>
                                        </p:tav>
                                        <p:tav tm="100000">
                                          <p:val>
                                            <p:strVal val="#ppt_w"/>
                                          </p:val>
                                        </p:tav>
                                      </p:tavLst>
                                    </p:anim>
                                    <p:anim calcmode="lin" valueType="num">
                                      <p:cBhvr>
                                        <p:cTn id="30" dur="1000" fill="hold"/>
                                        <p:tgtEl>
                                          <p:spTgt spid="7">
                                            <p:txEl>
                                              <p:pRg st="1" end="1"/>
                                            </p:txEl>
                                          </p:spTgt>
                                        </p:tgtEl>
                                        <p:attrNameLst>
                                          <p:attrName>ppt_h</p:attrName>
                                        </p:attrNameLst>
                                      </p:cBhvr>
                                      <p:tavLst>
                                        <p:tav tm="0">
                                          <p:val>
                                            <p:strVal val="#ppt_h"/>
                                          </p:val>
                                        </p:tav>
                                        <p:tav tm="100000">
                                          <p:val>
                                            <p:strVal val="#ppt_h"/>
                                          </p:val>
                                        </p:tav>
                                      </p:tavLst>
                                    </p:anim>
                                    <p:animEffect transition="in" filter="fade">
                                      <p:cBhvr>
                                        <p:cTn id="31" dur="10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ornero1_C_20Sep09_D.jpg"/>
          <p:cNvPicPr>
            <a:picLocks noChangeAspect="1"/>
          </p:cNvPicPr>
          <p:nvPr/>
        </p:nvPicPr>
        <p:blipFill>
          <a:blip r:embed="rId2" cstate="print"/>
          <a:stretch>
            <a:fillRect/>
          </a:stretch>
        </p:blipFill>
        <p:spPr>
          <a:xfrm>
            <a:off x="0" y="1"/>
            <a:ext cx="9144000" cy="68580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62">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ornero2.jpg"/>
          <p:cNvPicPr>
            <a:picLocks noChangeAspect="1"/>
          </p:cNvPicPr>
          <p:nvPr/>
        </p:nvPicPr>
        <p:blipFill>
          <a:blip r:embed="rId2" cstate="print"/>
          <a:stretch>
            <a:fillRect/>
          </a:stretch>
        </p:blipFill>
        <p:spPr>
          <a:xfrm>
            <a:off x="0" y="14263"/>
            <a:ext cx="9143999" cy="6843737"/>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375">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714500" y="117475"/>
            <a:ext cx="5726113" cy="3883025"/>
          </a:xfrm>
          <a:prstGeom prst="rect">
            <a:avLst/>
          </a:prstGeom>
          <a:noFill/>
          <a:ln w="9525">
            <a:noFill/>
            <a:miter lim="800000"/>
            <a:headEnd/>
            <a:tailEnd/>
          </a:ln>
        </p:spPr>
      </p:pic>
      <p:sp>
        <p:nvSpPr>
          <p:cNvPr id="3075" name="2 Rectángulo"/>
          <p:cNvSpPr>
            <a:spLocks noChangeArrowheads="1"/>
          </p:cNvSpPr>
          <p:nvPr/>
        </p:nvSpPr>
        <p:spPr bwMode="auto">
          <a:xfrm>
            <a:off x="357188" y="4000500"/>
            <a:ext cx="8607425" cy="2554288"/>
          </a:xfrm>
          <a:prstGeom prst="rect">
            <a:avLst/>
          </a:prstGeom>
          <a:noFill/>
          <a:ln w="9525">
            <a:noFill/>
            <a:miter lim="800000"/>
            <a:headEnd/>
            <a:tailEnd/>
          </a:ln>
        </p:spPr>
        <p:txBody>
          <a:bodyPr>
            <a:spAutoFit/>
          </a:bodyPr>
          <a:lstStyle/>
          <a:p>
            <a:r>
              <a:rPr lang="es-ES" sz="2000" b="1" dirty="0">
                <a:solidFill>
                  <a:schemeClr val="bg1"/>
                </a:solidFill>
              </a:rPr>
              <a:t>Esta ave llega a </a:t>
            </a:r>
            <a:r>
              <a:rPr lang="es-ES" sz="2000" b="1" dirty="0" err="1">
                <a:solidFill>
                  <a:schemeClr val="bg1"/>
                </a:solidFill>
              </a:rPr>
              <a:t>medir,de</a:t>
            </a:r>
            <a:r>
              <a:rPr lang="es-ES" sz="2000" b="1" dirty="0">
                <a:solidFill>
                  <a:schemeClr val="bg1"/>
                </a:solidFill>
              </a:rPr>
              <a:t> adulto, 22 cm., medidos desde el pico a la cola. Su parte dorsal es de color pardo, aclarándose en la parte ventral, con garganta blancuzca y cola castaña; se alimenta en el suelo con larvas, insectos, gusanos, donde camina con la cabeza hacia atrás y el pecho saliente. Es común verlo en pareja, que la forma para toda la vida. Habita en América del Sur, hasta el valle del Río Negro, y prefiriendo la zona oriental, por la humedad que proporciona el material para su nido. Es de hábitos sedentarios, no migra, y prefiere la vegetación baja y abierta, antes que la espesura del monte.</a:t>
            </a:r>
          </a:p>
        </p:txBody>
      </p:sp>
      <p:sp>
        <p:nvSpPr>
          <p:cNvPr id="3076" name="3 Rectángulo"/>
          <p:cNvSpPr>
            <a:spLocks noChangeArrowheads="1"/>
          </p:cNvSpPr>
          <p:nvPr/>
        </p:nvSpPr>
        <p:spPr bwMode="auto">
          <a:xfrm>
            <a:off x="1285875" y="6500813"/>
            <a:ext cx="7318375" cy="277812"/>
          </a:xfrm>
          <a:prstGeom prst="rect">
            <a:avLst/>
          </a:prstGeom>
          <a:noFill/>
          <a:ln w="9525">
            <a:noFill/>
            <a:miter lim="800000"/>
            <a:headEnd/>
            <a:tailEnd/>
          </a:ln>
        </p:spPr>
        <p:txBody>
          <a:bodyPr>
            <a:spAutoFit/>
          </a:bodyPr>
          <a:lstStyle/>
          <a:p>
            <a:r>
              <a:rPr lang="es-ES" sz="1200" b="1">
                <a:solidFill>
                  <a:srgbClr val="FFFF00"/>
                </a:solidFill>
              </a:rPr>
              <a:t>Revista Millenium. EL HORNERO. Nuestra ave nacional </a:t>
            </a:r>
            <a:r>
              <a:rPr lang="es-ES" sz="1200">
                <a:solidFill>
                  <a:srgbClr val="FFFF00"/>
                </a:solidFill>
              </a:rPr>
              <a:t>http://www.revistamilenium.com.ar/El%20Hornero.htm </a:t>
            </a:r>
          </a:p>
        </p:txBody>
      </p:sp>
      <p:pic>
        <p:nvPicPr>
          <p:cNvPr id="3077" name="4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7" name="6 Imagen" descr="raton.gif"/>
          <p:cNvPicPr>
            <a:picLocks noChangeAspect="1"/>
          </p:cNvPicPr>
          <p:nvPr/>
        </p:nvPicPr>
        <p:blipFill>
          <a:blip r:embed="rId4" cstate="print"/>
          <a:stretch>
            <a:fillRect/>
          </a:stretch>
        </p:blipFill>
        <p:spPr>
          <a:xfrm>
            <a:off x="7858148" y="3143248"/>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1 Imagen" descr="hornero 19.jpg"/>
          <p:cNvPicPr>
            <a:picLocks noChangeAspect="1"/>
          </p:cNvPicPr>
          <p:nvPr/>
        </p:nvPicPr>
        <p:blipFill>
          <a:blip r:embed="rId2" cstate="print"/>
          <a:stretch>
            <a:fillRect/>
          </a:stretch>
        </p:blipFill>
        <p:spPr>
          <a:xfrm>
            <a:off x="0" y="357167"/>
            <a:ext cx="9144000" cy="6143668"/>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156">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ornero 2.JPG"/>
          <p:cNvPicPr>
            <a:picLocks noChangeAspect="1"/>
          </p:cNvPicPr>
          <p:nvPr/>
        </p:nvPicPr>
        <p:blipFill>
          <a:blip r:embed="rId2" cstate="print"/>
          <a:stretch>
            <a:fillRect/>
          </a:stretch>
        </p:blipFill>
        <p:spPr>
          <a:xfrm>
            <a:off x="0" y="0"/>
            <a:ext cx="9144000" cy="68580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125">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 Hornero_800.jpg"/>
          <p:cNvPicPr>
            <a:picLocks noChangeAspect="1"/>
          </p:cNvPicPr>
          <p:nvPr/>
        </p:nvPicPr>
        <p:blipFill>
          <a:blip r:embed="rId2" cstate="print"/>
          <a:stretch>
            <a:fillRect/>
          </a:stretch>
        </p:blipFill>
        <p:spPr>
          <a:xfrm>
            <a:off x="0" y="0"/>
            <a:ext cx="9144000" cy="68580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62">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4098" name="8 Rectángulo"/>
          <p:cNvSpPr>
            <a:spLocks noChangeArrowheads="1"/>
          </p:cNvSpPr>
          <p:nvPr/>
        </p:nvSpPr>
        <p:spPr bwMode="auto">
          <a:xfrm>
            <a:off x="357188" y="4073525"/>
            <a:ext cx="8358187" cy="2554288"/>
          </a:xfrm>
          <a:prstGeom prst="rect">
            <a:avLst/>
          </a:prstGeom>
          <a:noFill/>
          <a:ln w="9525">
            <a:noFill/>
            <a:miter lim="800000"/>
            <a:headEnd/>
            <a:tailEnd/>
          </a:ln>
        </p:spPr>
        <p:txBody>
          <a:bodyPr>
            <a:spAutoFit/>
          </a:bodyPr>
          <a:lstStyle/>
          <a:p>
            <a:pPr algn="ctr"/>
            <a:r>
              <a:rPr lang="es-ES" sz="2000" b="1" i="1">
                <a:solidFill>
                  <a:srgbClr val="FFFF00"/>
                </a:solidFill>
              </a:rPr>
              <a:t>El Hornero, ave nacional de Argentina</a:t>
            </a:r>
          </a:p>
          <a:p>
            <a:r>
              <a:rPr lang="es-ES" sz="2000" b="1">
                <a:solidFill>
                  <a:srgbClr val="FFFF00"/>
                </a:solidFill>
              </a:rPr>
              <a:t>En1928, un prestigioso diario de Buenos Aires hizo una encuesta entre los niños de las escuelas primarias sobre cuál debería ser considerada, por sus propiedades, por sus características, el "Ave de la Patria". Más de treinta y nueve mil respuestas llegaron a la dirección del diario. Salió primero el hornero, con 10.725 votos; segundo el cóndor, con 5.803; tercero, el tero, con 4.002; cuarto el ñandú, 3.327; quinto el chajá, con 2.724; sexto el chingolo, con 2.622, etc.</a:t>
            </a:r>
            <a:endParaRPr lang="es-ES" sz="2000">
              <a:solidFill>
                <a:srgbClr val="FFFF00"/>
              </a:solidFill>
            </a:endParaRPr>
          </a:p>
        </p:txBody>
      </p:sp>
      <p:pic>
        <p:nvPicPr>
          <p:cNvPr id="4099" name="Picture 14" descr="C:\Documents and Settings\JORGE\Escritorio\Hornero.jpg"/>
          <p:cNvPicPr>
            <a:picLocks noChangeAspect="1" noChangeArrowheads="1"/>
          </p:cNvPicPr>
          <p:nvPr/>
        </p:nvPicPr>
        <p:blipFill>
          <a:blip r:embed="rId2" cstate="print"/>
          <a:srcRect/>
          <a:stretch>
            <a:fillRect/>
          </a:stretch>
        </p:blipFill>
        <p:spPr bwMode="auto">
          <a:xfrm>
            <a:off x="2214546" y="399944"/>
            <a:ext cx="4589479" cy="3673582"/>
          </a:xfrm>
          <a:prstGeom prst="rect">
            <a:avLst/>
          </a:prstGeom>
          <a:noFill/>
          <a:ln w="9525">
            <a:noFill/>
            <a:miter lim="800000"/>
            <a:headEnd/>
            <a:tailEnd/>
          </a:ln>
        </p:spPr>
      </p:pic>
      <p:pic>
        <p:nvPicPr>
          <p:cNvPr id="4"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6" name="5 Imagen" descr="raton.gif"/>
          <p:cNvPicPr>
            <a:picLocks noChangeAspect="1"/>
          </p:cNvPicPr>
          <p:nvPr/>
        </p:nvPicPr>
        <p:blipFill>
          <a:blip r:embed="rId4" cstate="print"/>
          <a:stretch>
            <a:fillRect/>
          </a:stretch>
        </p:blipFill>
        <p:spPr>
          <a:xfrm>
            <a:off x="7715272" y="3571876"/>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pic>
        <p:nvPicPr>
          <p:cNvPr id="5122" name="Picture 2" descr="C:\Documents and Settings\JORGE\Escritorio\aa-hornero-1.jpg"/>
          <p:cNvPicPr>
            <a:picLocks noChangeAspect="1" noChangeArrowheads="1"/>
          </p:cNvPicPr>
          <p:nvPr/>
        </p:nvPicPr>
        <p:blipFill>
          <a:blip r:embed="rId2" cstate="print"/>
          <a:srcRect/>
          <a:stretch>
            <a:fillRect/>
          </a:stretch>
        </p:blipFill>
        <p:spPr bwMode="auto">
          <a:xfrm>
            <a:off x="2792413" y="404813"/>
            <a:ext cx="3219450" cy="4292600"/>
          </a:xfrm>
          <a:prstGeom prst="rect">
            <a:avLst/>
          </a:prstGeom>
          <a:noFill/>
          <a:ln w="9525">
            <a:noFill/>
            <a:miter lim="800000"/>
            <a:headEnd/>
            <a:tailEnd/>
          </a:ln>
        </p:spPr>
      </p:pic>
      <p:sp>
        <p:nvSpPr>
          <p:cNvPr id="5123" name="1 CuadroTexto"/>
          <p:cNvSpPr txBox="1">
            <a:spLocks noChangeArrowheads="1"/>
          </p:cNvSpPr>
          <p:nvPr/>
        </p:nvSpPr>
        <p:spPr bwMode="auto">
          <a:xfrm>
            <a:off x="3857620" y="1571612"/>
            <a:ext cx="1330952" cy="400110"/>
          </a:xfrm>
          <a:prstGeom prst="rect">
            <a:avLst/>
          </a:prstGeom>
          <a:noFill/>
          <a:ln w="9525">
            <a:noFill/>
            <a:miter lim="800000"/>
            <a:headEnd/>
            <a:tailEnd/>
          </a:ln>
        </p:spPr>
        <p:txBody>
          <a:bodyPr wrap="square">
            <a:spAutoFit/>
          </a:bodyPr>
          <a:lstStyle/>
          <a:p>
            <a:r>
              <a:rPr lang="es-ES" sz="2000" b="1" dirty="0">
                <a:solidFill>
                  <a:srgbClr val="FF0000"/>
                </a:solidFill>
                <a:effectLst>
                  <a:glow rad="101600">
                    <a:srgbClr val="FFFF00">
                      <a:alpha val="60000"/>
                    </a:srgbClr>
                  </a:glow>
                </a:effectLst>
              </a:rPr>
              <a:t>Hornero</a:t>
            </a:r>
          </a:p>
        </p:txBody>
      </p:sp>
      <p:pic>
        <p:nvPicPr>
          <p:cNvPr id="5124" name="Picture 4" descr="C:\Documents and Settings\JORGE\Escritorio\Imagen1.jpg"/>
          <p:cNvPicPr>
            <a:picLocks noChangeAspect="1" noChangeArrowheads="1"/>
          </p:cNvPicPr>
          <p:nvPr/>
        </p:nvPicPr>
        <p:blipFill>
          <a:blip r:embed="rId3" cstate="print"/>
          <a:srcRect/>
          <a:stretch>
            <a:fillRect/>
          </a:stretch>
        </p:blipFill>
        <p:spPr bwMode="auto">
          <a:xfrm>
            <a:off x="468313" y="587375"/>
            <a:ext cx="2043112" cy="2554288"/>
          </a:xfrm>
          <a:prstGeom prst="rect">
            <a:avLst/>
          </a:prstGeom>
          <a:noFill/>
          <a:ln w="9525">
            <a:noFill/>
            <a:miter lim="800000"/>
            <a:headEnd/>
            <a:tailEnd/>
          </a:ln>
        </p:spPr>
      </p:pic>
      <p:pic>
        <p:nvPicPr>
          <p:cNvPr id="5125" name="Picture 5" descr="C:\Documents and Settings\JORGE\Escritorio\3tero.jpg"/>
          <p:cNvPicPr>
            <a:picLocks noChangeAspect="1" noChangeArrowheads="1"/>
          </p:cNvPicPr>
          <p:nvPr/>
        </p:nvPicPr>
        <p:blipFill>
          <a:blip r:embed="rId4" cstate="print"/>
          <a:srcRect/>
          <a:stretch>
            <a:fillRect/>
          </a:stretch>
        </p:blipFill>
        <p:spPr bwMode="auto">
          <a:xfrm>
            <a:off x="6464300" y="333375"/>
            <a:ext cx="2085975" cy="2808288"/>
          </a:xfrm>
          <a:prstGeom prst="rect">
            <a:avLst/>
          </a:prstGeom>
          <a:noFill/>
          <a:ln w="9525">
            <a:noFill/>
            <a:miter lim="800000"/>
            <a:headEnd/>
            <a:tailEnd/>
          </a:ln>
        </p:spPr>
      </p:pic>
      <p:sp>
        <p:nvSpPr>
          <p:cNvPr id="5126" name="6 CuadroTexto"/>
          <p:cNvSpPr txBox="1">
            <a:spLocks noChangeArrowheads="1"/>
          </p:cNvSpPr>
          <p:nvPr/>
        </p:nvSpPr>
        <p:spPr bwMode="auto">
          <a:xfrm>
            <a:off x="6640513" y="2771775"/>
            <a:ext cx="645048" cy="400110"/>
          </a:xfrm>
          <a:prstGeom prst="rect">
            <a:avLst/>
          </a:prstGeom>
          <a:noFill/>
          <a:ln w="9525">
            <a:noFill/>
            <a:miter lim="800000"/>
            <a:headEnd/>
            <a:tailEnd/>
          </a:ln>
        </p:spPr>
        <p:txBody>
          <a:bodyPr wrap="none">
            <a:spAutoFit/>
          </a:bodyPr>
          <a:lstStyle/>
          <a:p>
            <a:r>
              <a:rPr lang="es-ES" sz="2000" b="1" dirty="0">
                <a:solidFill>
                  <a:srgbClr val="FF0000"/>
                </a:solidFill>
                <a:effectLst>
                  <a:glow rad="101600">
                    <a:srgbClr val="FFFF00">
                      <a:alpha val="60000"/>
                    </a:srgbClr>
                  </a:glow>
                </a:effectLst>
              </a:rPr>
              <a:t>Tero</a:t>
            </a:r>
          </a:p>
        </p:txBody>
      </p:sp>
      <p:pic>
        <p:nvPicPr>
          <p:cNvPr id="5127" name="Picture 6" descr="C:\Documents and Settings\JORGE\Escritorio\4ñandu.jpg"/>
          <p:cNvPicPr>
            <a:picLocks noChangeAspect="1" noChangeArrowheads="1"/>
          </p:cNvPicPr>
          <p:nvPr/>
        </p:nvPicPr>
        <p:blipFill>
          <a:blip r:embed="rId5" cstate="print"/>
          <a:srcRect/>
          <a:stretch>
            <a:fillRect/>
          </a:stretch>
        </p:blipFill>
        <p:spPr bwMode="auto">
          <a:xfrm>
            <a:off x="447675" y="3654425"/>
            <a:ext cx="1863725" cy="2798763"/>
          </a:xfrm>
          <a:prstGeom prst="rect">
            <a:avLst/>
          </a:prstGeom>
          <a:noFill/>
          <a:ln w="9525">
            <a:noFill/>
            <a:miter lim="800000"/>
            <a:headEnd/>
            <a:tailEnd/>
          </a:ln>
        </p:spPr>
      </p:pic>
      <p:sp>
        <p:nvSpPr>
          <p:cNvPr id="5128" name="8 CuadroTexto"/>
          <p:cNvSpPr txBox="1">
            <a:spLocks noChangeArrowheads="1"/>
          </p:cNvSpPr>
          <p:nvPr/>
        </p:nvSpPr>
        <p:spPr bwMode="auto">
          <a:xfrm>
            <a:off x="539750" y="5508625"/>
            <a:ext cx="893193" cy="400110"/>
          </a:xfrm>
          <a:prstGeom prst="rect">
            <a:avLst/>
          </a:prstGeom>
          <a:noFill/>
          <a:ln w="9525">
            <a:noFill/>
            <a:miter lim="800000"/>
            <a:headEnd/>
            <a:tailEnd/>
          </a:ln>
        </p:spPr>
        <p:txBody>
          <a:bodyPr wrap="none">
            <a:spAutoFit/>
          </a:bodyPr>
          <a:lstStyle/>
          <a:p>
            <a:r>
              <a:rPr lang="es-ES" sz="2000" b="1" dirty="0">
                <a:solidFill>
                  <a:srgbClr val="FF0000"/>
                </a:solidFill>
                <a:effectLst>
                  <a:glow rad="101600">
                    <a:srgbClr val="FFFF00">
                      <a:alpha val="60000"/>
                    </a:srgbClr>
                  </a:glow>
                </a:effectLst>
              </a:rPr>
              <a:t>Ñandú</a:t>
            </a:r>
          </a:p>
        </p:txBody>
      </p:sp>
      <p:pic>
        <p:nvPicPr>
          <p:cNvPr id="5129" name="Picture 7" descr="C:\Documents and Settings\JORGE\Escritorio\5chaja.jpg"/>
          <p:cNvPicPr>
            <a:picLocks noChangeAspect="1" noChangeArrowheads="1"/>
          </p:cNvPicPr>
          <p:nvPr/>
        </p:nvPicPr>
        <p:blipFill>
          <a:blip r:embed="rId6" cstate="print"/>
          <a:srcRect/>
          <a:stretch>
            <a:fillRect/>
          </a:stretch>
        </p:blipFill>
        <p:spPr bwMode="auto">
          <a:xfrm>
            <a:off x="3286116" y="4786322"/>
            <a:ext cx="2185987" cy="1814512"/>
          </a:xfrm>
          <a:prstGeom prst="rect">
            <a:avLst/>
          </a:prstGeom>
          <a:noFill/>
          <a:ln w="9525">
            <a:noFill/>
            <a:miter lim="800000"/>
            <a:headEnd/>
            <a:tailEnd/>
          </a:ln>
        </p:spPr>
      </p:pic>
      <p:pic>
        <p:nvPicPr>
          <p:cNvPr id="5130" name="Picture 8" descr="C:\Documents and Settings\JORGE\Escritorio\chingolo.jpg"/>
          <p:cNvPicPr>
            <a:picLocks noChangeAspect="1" noChangeArrowheads="1"/>
          </p:cNvPicPr>
          <p:nvPr/>
        </p:nvPicPr>
        <p:blipFill>
          <a:blip r:embed="rId7" cstate="print"/>
          <a:srcRect/>
          <a:stretch>
            <a:fillRect/>
          </a:stretch>
        </p:blipFill>
        <p:spPr bwMode="auto">
          <a:xfrm>
            <a:off x="6259513" y="4076700"/>
            <a:ext cx="2705100" cy="1947863"/>
          </a:xfrm>
          <a:prstGeom prst="rect">
            <a:avLst/>
          </a:prstGeom>
          <a:noFill/>
          <a:ln w="9525">
            <a:noFill/>
            <a:miter lim="800000"/>
            <a:headEnd/>
            <a:tailEnd/>
          </a:ln>
        </p:spPr>
      </p:pic>
      <p:sp>
        <p:nvSpPr>
          <p:cNvPr id="5131" name="11 CuadroTexto"/>
          <p:cNvSpPr txBox="1">
            <a:spLocks noChangeArrowheads="1"/>
          </p:cNvSpPr>
          <p:nvPr/>
        </p:nvSpPr>
        <p:spPr bwMode="auto">
          <a:xfrm>
            <a:off x="7781925" y="4067175"/>
            <a:ext cx="1116716" cy="400110"/>
          </a:xfrm>
          <a:prstGeom prst="rect">
            <a:avLst/>
          </a:prstGeom>
          <a:noFill/>
          <a:ln w="9525">
            <a:noFill/>
            <a:miter lim="800000"/>
            <a:headEnd/>
            <a:tailEnd/>
          </a:ln>
        </p:spPr>
        <p:txBody>
          <a:bodyPr wrap="none">
            <a:spAutoFit/>
          </a:bodyPr>
          <a:lstStyle/>
          <a:p>
            <a:r>
              <a:rPr lang="es-ES" sz="2000" b="1" dirty="0">
                <a:solidFill>
                  <a:srgbClr val="FF0000"/>
                </a:solidFill>
                <a:effectLst>
                  <a:glow rad="101600">
                    <a:srgbClr val="FFFF00">
                      <a:alpha val="60000"/>
                    </a:srgbClr>
                  </a:glow>
                </a:effectLst>
              </a:rPr>
              <a:t>Chingolo</a:t>
            </a:r>
          </a:p>
        </p:txBody>
      </p:sp>
      <p:sp>
        <p:nvSpPr>
          <p:cNvPr id="5132" name="12 CuadroTexto"/>
          <p:cNvSpPr txBox="1">
            <a:spLocks noChangeArrowheads="1"/>
          </p:cNvSpPr>
          <p:nvPr/>
        </p:nvSpPr>
        <p:spPr bwMode="auto">
          <a:xfrm>
            <a:off x="4500562" y="6215083"/>
            <a:ext cx="1008063" cy="400110"/>
          </a:xfrm>
          <a:prstGeom prst="rect">
            <a:avLst/>
          </a:prstGeom>
          <a:noFill/>
          <a:ln w="9525">
            <a:noFill/>
            <a:miter lim="800000"/>
            <a:headEnd/>
            <a:tailEnd/>
          </a:ln>
        </p:spPr>
        <p:txBody>
          <a:bodyPr wrap="square">
            <a:spAutoFit/>
          </a:bodyPr>
          <a:lstStyle/>
          <a:p>
            <a:r>
              <a:rPr lang="es-ES" sz="2000" b="1" dirty="0">
                <a:solidFill>
                  <a:srgbClr val="FF0000"/>
                </a:solidFill>
                <a:effectLst>
                  <a:glow rad="101600">
                    <a:srgbClr val="FFFF00">
                      <a:alpha val="60000"/>
                    </a:srgbClr>
                  </a:glow>
                </a:effectLst>
              </a:rPr>
              <a:t>Chajá</a:t>
            </a:r>
          </a:p>
        </p:txBody>
      </p:sp>
      <p:sp>
        <p:nvSpPr>
          <p:cNvPr id="5133" name="13 CuadroTexto"/>
          <p:cNvSpPr txBox="1">
            <a:spLocks noChangeArrowheads="1"/>
          </p:cNvSpPr>
          <p:nvPr/>
        </p:nvSpPr>
        <p:spPr bwMode="auto">
          <a:xfrm>
            <a:off x="827088" y="2781300"/>
            <a:ext cx="963725" cy="400110"/>
          </a:xfrm>
          <a:prstGeom prst="rect">
            <a:avLst/>
          </a:prstGeom>
          <a:noFill/>
          <a:ln w="9525">
            <a:noFill/>
            <a:miter lim="800000"/>
            <a:headEnd/>
            <a:tailEnd/>
          </a:ln>
        </p:spPr>
        <p:txBody>
          <a:bodyPr wrap="none">
            <a:spAutoFit/>
          </a:bodyPr>
          <a:lstStyle/>
          <a:p>
            <a:r>
              <a:rPr lang="es-ES" sz="2000" b="1" dirty="0">
                <a:solidFill>
                  <a:srgbClr val="FF0000"/>
                </a:solidFill>
                <a:effectLst>
                  <a:glow rad="101600">
                    <a:srgbClr val="FFFF00">
                      <a:alpha val="60000"/>
                    </a:srgbClr>
                  </a:glow>
                </a:effectLst>
              </a:rPr>
              <a:t>Cóndor</a:t>
            </a:r>
          </a:p>
        </p:txBody>
      </p:sp>
      <p:pic>
        <p:nvPicPr>
          <p:cNvPr id="16" name="13 Imagen" descr="MARCO-HOR-a.png"/>
          <p:cNvPicPr>
            <a:picLocks noChangeAspect="1"/>
          </p:cNvPicPr>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9937">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Hornero3.jpg"/>
          <p:cNvPicPr>
            <a:picLocks noChangeAspect="1"/>
          </p:cNvPicPr>
          <p:nvPr/>
        </p:nvPicPr>
        <p:blipFill>
          <a:blip r:embed="rId2" cstate="print"/>
          <a:stretch>
            <a:fillRect/>
          </a:stretch>
        </p:blipFill>
        <p:spPr>
          <a:xfrm>
            <a:off x="1857356" y="0"/>
            <a:ext cx="5072098" cy="68580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234">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RGE\Escritorio\250px-Furnarius-rufus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147" name="2 Rectángulo"/>
          <p:cNvSpPr>
            <a:spLocks noChangeArrowheads="1"/>
          </p:cNvSpPr>
          <p:nvPr/>
        </p:nvSpPr>
        <p:spPr bwMode="auto">
          <a:xfrm>
            <a:off x="357158" y="5622925"/>
            <a:ext cx="8318530" cy="1015663"/>
          </a:xfrm>
          <a:prstGeom prst="rect">
            <a:avLst/>
          </a:prstGeom>
          <a:noFill/>
          <a:ln w="9525">
            <a:noFill/>
            <a:miter lim="800000"/>
            <a:headEnd/>
            <a:tailEnd/>
          </a:ln>
        </p:spPr>
        <p:txBody>
          <a:bodyPr>
            <a:spAutoFit/>
          </a:bodyPr>
          <a:lstStyle/>
          <a:p>
            <a:pPr>
              <a:defRPr/>
            </a:pPr>
            <a:r>
              <a:rPr lang="es-ES" sz="2000" b="1" dirty="0">
                <a:solidFill>
                  <a:srgbClr val="FFFF00"/>
                </a:solidFill>
                <a:effectLst>
                  <a:glow rad="101600">
                    <a:srgbClr val="FF0000">
                      <a:alpha val="60000"/>
                    </a:srgbClr>
                  </a:glow>
                </a:effectLst>
              </a:rPr>
              <a:t>Recibe distintos nombres según las regiones uno muy difundido es el de Casero; en Santiago del Estero le dicen Caserita; los correntinos Alonso o Alonsito. También se le conoce como </a:t>
            </a:r>
            <a:r>
              <a:rPr lang="es-ES" sz="2000" b="1" dirty="0" err="1">
                <a:solidFill>
                  <a:srgbClr val="FFFF00"/>
                </a:solidFill>
                <a:effectLst>
                  <a:glow rad="101600">
                    <a:srgbClr val="FF0000">
                      <a:alpha val="60000"/>
                    </a:srgbClr>
                  </a:glow>
                </a:effectLst>
              </a:rPr>
              <a:t>Obiroq</a:t>
            </a:r>
            <a:r>
              <a:rPr lang="es-ES" sz="2000" b="1" dirty="0">
                <a:solidFill>
                  <a:srgbClr val="FFFF00"/>
                </a:solidFill>
                <a:effectLst>
                  <a:glow rad="101600">
                    <a:srgbClr val="FF0000">
                      <a:alpha val="60000"/>
                    </a:srgbClr>
                  </a:glow>
                </a:effectLst>
              </a:rPr>
              <a:t>, </a:t>
            </a:r>
            <a:r>
              <a:rPr lang="es-ES" sz="2000" b="1" dirty="0" err="1">
                <a:solidFill>
                  <a:srgbClr val="FFFF00"/>
                </a:solidFill>
                <a:effectLst>
                  <a:glow rad="101600">
                    <a:srgbClr val="FF0000">
                      <a:alpha val="60000"/>
                    </a:srgbClr>
                  </a:glow>
                </a:effectLst>
              </a:rPr>
              <a:t>Tiluchi</a:t>
            </a:r>
            <a:r>
              <a:rPr lang="es-ES" sz="2000" b="1" dirty="0">
                <a:solidFill>
                  <a:srgbClr val="FFFF00"/>
                </a:solidFill>
                <a:effectLst>
                  <a:glow rad="101600">
                    <a:srgbClr val="FF0000">
                      <a:alpha val="60000"/>
                    </a:srgbClr>
                  </a:glow>
                </a:effectLst>
              </a:rPr>
              <a:t>, </a:t>
            </a:r>
            <a:r>
              <a:rPr lang="es-ES" sz="2000" b="1" dirty="0" err="1">
                <a:solidFill>
                  <a:srgbClr val="FFFF00"/>
                </a:solidFill>
                <a:effectLst>
                  <a:glow rad="101600">
                    <a:srgbClr val="FF0000">
                      <a:alpha val="60000"/>
                    </a:srgbClr>
                  </a:glow>
                </a:effectLst>
              </a:rPr>
              <a:t>Chilado</a:t>
            </a:r>
            <a:r>
              <a:rPr lang="es-ES" sz="2000" b="1" dirty="0">
                <a:solidFill>
                  <a:srgbClr val="FFFF00"/>
                </a:solidFill>
                <a:effectLst>
                  <a:glow rad="101600">
                    <a:srgbClr val="FF0000">
                      <a:alpha val="60000"/>
                    </a:srgbClr>
                  </a:glow>
                </a:effectLst>
              </a:rPr>
              <a:t>, etc.</a:t>
            </a:r>
          </a:p>
        </p:txBody>
      </p:sp>
      <p:pic>
        <p:nvPicPr>
          <p:cNvPr id="6148"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7" name="6 Imagen" descr="raton.gif"/>
          <p:cNvPicPr>
            <a:picLocks noChangeAspect="1"/>
          </p:cNvPicPr>
          <p:nvPr/>
        </p:nvPicPr>
        <p:blipFill>
          <a:blip r:embed="rId4" cstate="print"/>
          <a:stretch>
            <a:fillRect/>
          </a:stretch>
        </p:blipFill>
        <p:spPr>
          <a:xfrm>
            <a:off x="6000760" y="4429132"/>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ornero11mm.jpg"/>
          <p:cNvPicPr>
            <a:picLocks noChangeAspect="1"/>
          </p:cNvPicPr>
          <p:nvPr/>
        </p:nvPicPr>
        <p:blipFill>
          <a:blip r:embed="rId2" cstate="print"/>
          <a:stretch>
            <a:fillRect/>
          </a:stretch>
        </p:blipFill>
        <p:spPr>
          <a:xfrm>
            <a:off x="0" y="234314"/>
            <a:ext cx="9144000" cy="6389371"/>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968">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rl.jpg"/>
          <p:cNvPicPr>
            <a:picLocks noChangeAspect="1"/>
          </p:cNvPicPr>
          <p:nvPr/>
        </p:nvPicPr>
        <p:blipFill>
          <a:blip r:embed="rId2" cstate="print"/>
          <a:stretch>
            <a:fillRect/>
          </a:stretch>
        </p:blipFill>
        <p:spPr>
          <a:xfrm>
            <a:off x="0" y="285728"/>
            <a:ext cx="9143999" cy="6286543"/>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985">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20000">
              <a:srgbClr val="000040"/>
            </a:gs>
            <a:gs pos="50000">
              <a:srgbClr val="400040"/>
            </a:gs>
            <a:gs pos="75000">
              <a:schemeClr val="tx1"/>
            </a:gs>
            <a:gs pos="89999">
              <a:schemeClr val="tx1"/>
            </a:gs>
            <a:gs pos="100000">
              <a:schemeClr val="tx1"/>
            </a:gs>
          </a:gsLst>
          <a:lin ang="5400000"/>
        </a:gradFill>
        <a:effectLst/>
      </p:bgPr>
    </p:bg>
    <p:spTree>
      <p:nvGrpSpPr>
        <p:cNvPr id="1" name=""/>
        <p:cNvGrpSpPr/>
        <p:nvPr/>
      </p:nvGrpSpPr>
      <p:grpSpPr>
        <a:xfrm>
          <a:off x="0" y="0"/>
          <a:ext cx="0" cy="0"/>
          <a:chOff x="0" y="0"/>
          <a:chExt cx="0" cy="0"/>
        </a:xfrm>
      </p:grpSpPr>
      <p:pic>
        <p:nvPicPr>
          <p:cNvPr id="7170" name="Picture 2" descr="C:\Documents and Settings\JORGE\Escritorio\india guarani paraguay letra y musica.jpg"/>
          <p:cNvPicPr>
            <a:picLocks noChangeAspect="1" noChangeArrowheads="1"/>
          </p:cNvPicPr>
          <p:nvPr/>
        </p:nvPicPr>
        <p:blipFill>
          <a:blip r:embed="rId2" cstate="print"/>
          <a:srcRect/>
          <a:stretch>
            <a:fillRect/>
          </a:stretch>
        </p:blipFill>
        <p:spPr bwMode="auto">
          <a:xfrm>
            <a:off x="1643063" y="0"/>
            <a:ext cx="5715000" cy="4948238"/>
          </a:xfrm>
          <a:prstGeom prst="rect">
            <a:avLst/>
          </a:prstGeom>
          <a:noFill/>
          <a:ln w="9525">
            <a:noFill/>
            <a:miter lim="800000"/>
            <a:headEnd/>
            <a:tailEnd/>
          </a:ln>
        </p:spPr>
      </p:pic>
      <p:sp>
        <p:nvSpPr>
          <p:cNvPr id="7171" name="2 Rectángulo"/>
          <p:cNvSpPr>
            <a:spLocks noChangeArrowheads="1"/>
          </p:cNvSpPr>
          <p:nvPr/>
        </p:nvSpPr>
        <p:spPr bwMode="auto">
          <a:xfrm>
            <a:off x="428625" y="5000625"/>
            <a:ext cx="8215313" cy="1323975"/>
          </a:xfrm>
          <a:prstGeom prst="rect">
            <a:avLst/>
          </a:prstGeom>
          <a:noFill/>
          <a:ln w="9525">
            <a:noFill/>
            <a:miter lim="800000"/>
            <a:headEnd/>
            <a:tailEnd/>
          </a:ln>
        </p:spPr>
        <p:txBody>
          <a:bodyPr>
            <a:spAutoFit/>
          </a:bodyPr>
          <a:lstStyle/>
          <a:p>
            <a:pPr algn="ctr"/>
            <a:r>
              <a:rPr lang="es-ES" sz="2000" b="1">
                <a:solidFill>
                  <a:srgbClr val="FFFF00"/>
                </a:solidFill>
              </a:rPr>
              <a:t>Una versión de origen histórico refiere que: Juan Hornero, capitán español de las huestes que llegaron con Gaboto y que fueron las primeras en descubrir el maravilloso Paraná, se enamoró de una joven india. Pero su amor era imposible, pues el cacique se negaba a dar su consentimiento. </a:t>
            </a:r>
          </a:p>
        </p:txBody>
      </p:sp>
      <p:pic>
        <p:nvPicPr>
          <p:cNvPr id="7172"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6" name="5 Imagen" descr="raton.gif"/>
          <p:cNvPicPr>
            <a:picLocks noChangeAspect="1"/>
          </p:cNvPicPr>
          <p:nvPr/>
        </p:nvPicPr>
        <p:blipFill>
          <a:blip r:embed="rId4" cstate="print"/>
          <a:stretch>
            <a:fillRect/>
          </a:stretch>
        </p:blipFill>
        <p:spPr>
          <a:xfrm>
            <a:off x="7858148" y="4286256"/>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20000">
              <a:srgbClr val="000040"/>
            </a:gs>
            <a:gs pos="50000">
              <a:srgbClr val="400040"/>
            </a:gs>
            <a:gs pos="75000">
              <a:schemeClr val="tx1"/>
            </a:gs>
            <a:gs pos="89999">
              <a:schemeClr val="tx1"/>
            </a:gs>
            <a:gs pos="100000">
              <a:schemeClr val="tx1"/>
            </a:gs>
          </a:gsLst>
          <a:lin ang="5400000"/>
        </a:gradFill>
        <a:effectLst/>
      </p:bgPr>
    </p:bg>
    <p:spTree>
      <p:nvGrpSpPr>
        <p:cNvPr id="1" name=""/>
        <p:cNvGrpSpPr/>
        <p:nvPr/>
      </p:nvGrpSpPr>
      <p:grpSpPr>
        <a:xfrm>
          <a:off x="0" y="0"/>
          <a:ext cx="0" cy="0"/>
          <a:chOff x="0" y="0"/>
          <a:chExt cx="0" cy="0"/>
        </a:xfrm>
      </p:grpSpPr>
      <p:pic>
        <p:nvPicPr>
          <p:cNvPr id="8194" name="Picture 2" descr="C:\Documents and Settings\JORGE\Escritorio\guaranies08.jpg"/>
          <p:cNvPicPr>
            <a:picLocks noChangeAspect="1" noChangeArrowheads="1"/>
          </p:cNvPicPr>
          <p:nvPr/>
        </p:nvPicPr>
        <p:blipFill>
          <a:blip r:embed="rId2" cstate="print"/>
          <a:srcRect/>
          <a:stretch>
            <a:fillRect/>
          </a:stretch>
        </p:blipFill>
        <p:spPr bwMode="auto">
          <a:xfrm>
            <a:off x="1285875" y="214313"/>
            <a:ext cx="6262688" cy="4714875"/>
          </a:xfrm>
          <a:prstGeom prst="rect">
            <a:avLst/>
          </a:prstGeom>
          <a:noFill/>
          <a:ln w="9525">
            <a:noFill/>
            <a:miter lim="800000"/>
            <a:headEnd/>
            <a:tailEnd/>
          </a:ln>
        </p:spPr>
      </p:pic>
      <p:sp>
        <p:nvSpPr>
          <p:cNvPr id="8195" name="2 Rectángulo"/>
          <p:cNvSpPr>
            <a:spLocks noChangeArrowheads="1"/>
          </p:cNvSpPr>
          <p:nvPr/>
        </p:nvSpPr>
        <p:spPr bwMode="auto">
          <a:xfrm>
            <a:off x="611188" y="5000625"/>
            <a:ext cx="7783512" cy="1631950"/>
          </a:xfrm>
          <a:prstGeom prst="rect">
            <a:avLst/>
          </a:prstGeom>
          <a:noFill/>
          <a:ln w="9525">
            <a:noFill/>
            <a:miter lim="800000"/>
            <a:headEnd/>
            <a:tailEnd/>
          </a:ln>
        </p:spPr>
        <p:txBody>
          <a:bodyPr>
            <a:spAutoFit/>
          </a:bodyPr>
          <a:lstStyle/>
          <a:p>
            <a:r>
              <a:rPr lang="es-ES" sz="2000" b="1">
                <a:solidFill>
                  <a:schemeClr val="bg1"/>
                </a:solidFill>
              </a:rPr>
              <a:t>Para amarse eternamente fundieron sus cuerpos en una hoguera y de allí surgieron transformados en dos </a:t>
            </a:r>
            <a:r>
              <a:rPr lang="es-ES" sz="2000" b="1" i="1">
                <a:solidFill>
                  <a:schemeClr val="bg1"/>
                </a:solidFill>
              </a:rPr>
              <a:t>órganaitigs </a:t>
            </a:r>
            <a:r>
              <a:rPr lang="es-ES" sz="2000" b="1">
                <a:solidFill>
                  <a:schemeClr val="bg1"/>
                </a:solidFill>
              </a:rPr>
              <a:t>(nombre guaraní del Hornero). Él, ingenioso como era, en la horqueta de un árbol construyó su nido de barro y paja, con dos compartimientos. En el más protegido, la hembra se dedica amorosamente a la cría.</a:t>
            </a:r>
          </a:p>
        </p:txBody>
      </p:sp>
      <p:pic>
        <p:nvPicPr>
          <p:cNvPr id="8196"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7" name="6 Imagen" descr="raton.gif"/>
          <p:cNvPicPr>
            <a:picLocks noChangeAspect="1"/>
          </p:cNvPicPr>
          <p:nvPr/>
        </p:nvPicPr>
        <p:blipFill>
          <a:blip r:embed="rId4" cstate="print"/>
          <a:stretch>
            <a:fillRect/>
          </a:stretch>
        </p:blipFill>
        <p:spPr>
          <a:xfrm>
            <a:off x="7786710" y="4214818"/>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10242" name="1 CuadroTexto"/>
          <p:cNvSpPr txBox="1">
            <a:spLocks noChangeArrowheads="1"/>
          </p:cNvSpPr>
          <p:nvPr/>
        </p:nvSpPr>
        <p:spPr bwMode="auto">
          <a:xfrm>
            <a:off x="642938" y="1357313"/>
            <a:ext cx="8143875" cy="3846512"/>
          </a:xfrm>
          <a:prstGeom prst="rect">
            <a:avLst/>
          </a:prstGeom>
          <a:noFill/>
          <a:ln w="9525">
            <a:noFill/>
            <a:miter lim="800000"/>
            <a:headEnd/>
            <a:tailEnd/>
          </a:ln>
        </p:spPr>
        <p:txBody>
          <a:bodyPr>
            <a:spAutoFit/>
          </a:bodyPr>
          <a:lstStyle/>
          <a:p>
            <a:r>
              <a:rPr lang="es-ES" sz="2000" b="1" dirty="0">
                <a:solidFill>
                  <a:schemeClr val="bg1"/>
                </a:solidFill>
              </a:rPr>
              <a:t>En la construcción de sus nidos participan el macho y la hembra. Su herramienta de construcción es su pico. Utilizan como material barro, pajitas, raíces, estiércol, crin de caballo hasta formar una bolita. El nido lo hacen en los sitios mas variados: en ramas gruesas de árboles, en los techos, en los postes de luz o alumbrado, en la cornisas, etc.</a:t>
            </a:r>
          </a:p>
          <a:p>
            <a:r>
              <a:rPr lang="es-ES" sz="2000" b="1" dirty="0">
                <a:solidFill>
                  <a:schemeClr val="bg1"/>
                </a:solidFill>
              </a:rPr>
              <a:t>El interior del nido esta dividido por un tabique en dos zonas: una mayor, la cámara de la cría, y una anterior, más pequeña, que es continuación de la entrada.</a:t>
            </a:r>
          </a:p>
          <a:p>
            <a:r>
              <a:rPr lang="es-ES" sz="2000" b="1" dirty="0">
                <a:solidFill>
                  <a:schemeClr val="bg1"/>
                </a:solidFill>
              </a:rPr>
              <a:t>Es construido en 6 a 8 días. Pesa de 4 a 5 kilos y es capaz de soportar adversidades climáticas e incluso cien kilos de peso.</a:t>
            </a:r>
          </a:p>
          <a:p>
            <a:r>
              <a:rPr lang="es-ES" sz="2400" b="1" dirty="0">
                <a:solidFill>
                  <a:schemeClr val="bg1"/>
                </a:solidFill>
              </a:rPr>
              <a:t> </a:t>
            </a:r>
          </a:p>
          <a:p>
            <a:r>
              <a:rPr lang="es-ES" sz="2000" b="1" dirty="0" err="1">
                <a:solidFill>
                  <a:schemeClr val="bg1"/>
                </a:solidFill>
              </a:rPr>
              <a:t>Narosky</a:t>
            </a:r>
            <a:r>
              <a:rPr lang="es-ES" sz="2000" b="1" dirty="0">
                <a:solidFill>
                  <a:schemeClr val="bg1"/>
                </a:solidFill>
              </a:rPr>
              <a:t>, Tito y Pablo </a:t>
            </a:r>
            <a:r>
              <a:rPr lang="es-ES" sz="2000" b="1" dirty="0" err="1">
                <a:solidFill>
                  <a:schemeClr val="bg1"/>
                </a:solidFill>
              </a:rPr>
              <a:t>Canevari</a:t>
            </a:r>
            <a:r>
              <a:rPr lang="es-ES" sz="2000" b="1" dirty="0">
                <a:solidFill>
                  <a:schemeClr val="bg1"/>
                </a:solidFill>
              </a:rPr>
              <a:t> (2004). 100 aves argentinas, p. 66</a:t>
            </a:r>
          </a:p>
        </p:txBody>
      </p:sp>
      <p:pic>
        <p:nvPicPr>
          <p:cNvPr id="10243" name="2 Imagen" descr="MARCO-HOR-a.png"/>
          <p:cNvPicPr>
            <a:picLocks noChangeAspect="1"/>
          </p:cNvPicPr>
          <p:nvPr/>
        </p:nvPicPr>
        <p:blipFill>
          <a:blip r:embed="rId2" cstate="print"/>
          <a:srcRect/>
          <a:stretch>
            <a:fillRect/>
          </a:stretch>
        </p:blipFill>
        <p:spPr bwMode="auto">
          <a:xfrm>
            <a:off x="0" y="-1"/>
            <a:ext cx="9144000" cy="6858001"/>
          </a:xfrm>
          <a:prstGeom prst="rect">
            <a:avLst/>
          </a:prstGeom>
          <a:noFill/>
          <a:ln w="9525">
            <a:noFill/>
            <a:miter lim="800000"/>
            <a:headEnd/>
            <a:tailEnd/>
          </a:ln>
        </p:spPr>
      </p:pic>
      <p:pic>
        <p:nvPicPr>
          <p:cNvPr id="6" name="5 Imagen" descr="raton.gif"/>
          <p:cNvPicPr>
            <a:picLocks noChangeAspect="1"/>
          </p:cNvPicPr>
          <p:nvPr/>
        </p:nvPicPr>
        <p:blipFill>
          <a:blip r:embed="rId3" cstate="print"/>
          <a:stretch>
            <a:fillRect/>
          </a:stretch>
        </p:blipFill>
        <p:spPr>
          <a:xfrm>
            <a:off x="7643834" y="5786454"/>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ornero11-560x381.jpg"/>
          <p:cNvPicPr>
            <a:picLocks noChangeAspect="1"/>
          </p:cNvPicPr>
          <p:nvPr/>
        </p:nvPicPr>
        <p:blipFill>
          <a:blip r:embed="rId2" cstate="print"/>
          <a:stretch>
            <a:fillRect/>
          </a:stretch>
        </p:blipFill>
        <p:spPr>
          <a:xfrm>
            <a:off x="-1" y="0"/>
            <a:ext cx="9135029" cy="6858001"/>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170">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RGE\Escritorio\horner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120">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orneros.jpg"/>
          <p:cNvPicPr>
            <a:picLocks noChangeAspect="1"/>
          </p:cNvPicPr>
          <p:nvPr/>
        </p:nvPicPr>
        <p:blipFill>
          <a:blip r:embed="rId2" cstate="print"/>
          <a:stretch>
            <a:fillRect/>
          </a:stretch>
        </p:blipFill>
        <p:spPr>
          <a:xfrm>
            <a:off x="0" y="285728"/>
            <a:ext cx="9144000" cy="6357981"/>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813">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RGE\Escritorio\hornero-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1267" name="2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125">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RGE\Escritorio\Nido%20horn%20const_.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2291" name="1 Rectángulo"/>
          <p:cNvSpPr>
            <a:spLocks noChangeArrowheads="1"/>
          </p:cNvSpPr>
          <p:nvPr/>
        </p:nvSpPr>
        <p:spPr bwMode="auto">
          <a:xfrm>
            <a:off x="642910" y="5373688"/>
            <a:ext cx="3857652" cy="1323439"/>
          </a:xfrm>
          <a:prstGeom prst="rect">
            <a:avLst/>
          </a:prstGeom>
          <a:noFill/>
          <a:ln w="9525">
            <a:noFill/>
            <a:miter lim="800000"/>
            <a:headEnd/>
            <a:tailEnd/>
          </a:ln>
        </p:spPr>
        <p:txBody>
          <a:bodyPr>
            <a:spAutoFit/>
          </a:bodyPr>
          <a:lstStyle/>
          <a:p>
            <a:pPr>
              <a:defRPr/>
            </a:pPr>
            <a:r>
              <a:rPr lang="es-ES" sz="2000" b="1" dirty="0">
                <a:solidFill>
                  <a:srgbClr val="FFFF00"/>
                </a:solidFill>
                <a:effectLst>
                  <a:glow rad="101600">
                    <a:srgbClr val="FF0000">
                      <a:alpha val="60000"/>
                    </a:srgbClr>
                  </a:glow>
                </a:effectLst>
              </a:rPr>
              <a:t>Nido en construcción, aún falta el tabique que separa la cámara de cría, o nido propiamente dicho, con la entrada</a:t>
            </a:r>
            <a:endParaRPr lang="es-ES" sz="2000" dirty="0">
              <a:solidFill>
                <a:srgbClr val="FFFF00"/>
              </a:solidFill>
              <a:effectLst>
                <a:glow rad="101600">
                  <a:srgbClr val="FF0000">
                    <a:alpha val="60000"/>
                  </a:srgbClr>
                </a:glow>
              </a:effectLst>
            </a:endParaRPr>
          </a:p>
        </p:txBody>
      </p:sp>
      <p:sp>
        <p:nvSpPr>
          <p:cNvPr id="12292" name="2 Rectángulo"/>
          <p:cNvSpPr>
            <a:spLocks noChangeArrowheads="1"/>
          </p:cNvSpPr>
          <p:nvPr/>
        </p:nvSpPr>
        <p:spPr bwMode="auto">
          <a:xfrm rot="-1085009">
            <a:off x="4452938" y="3489325"/>
            <a:ext cx="3725862" cy="554038"/>
          </a:xfrm>
          <a:prstGeom prst="rect">
            <a:avLst/>
          </a:prstGeom>
          <a:noFill/>
          <a:ln w="9525">
            <a:noFill/>
            <a:miter lim="800000"/>
            <a:headEnd/>
            <a:tailEnd/>
          </a:ln>
        </p:spPr>
        <p:txBody>
          <a:bodyPr>
            <a:spAutoFit/>
          </a:bodyPr>
          <a:lstStyle/>
          <a:p>
            <a:r>
              <a:rPr lang="es-ES" sz="1400" b="1">
                <a:solidFill>
                  <a:srgbClr val="FFFF00"/>
                </a:solidFill>
              </a:rPr>
              <a:t>EL HORNERO. Nuestra ave naciona</a:t>
            </a:r>
            <a:r>
              <a:rPr lang="es-ES" b="1">
                <a:solidFill>
                  <a:srgbClr val="FFFF00"/>
                </a:solidFill>
              </a:rPr>
              <a:t>l</a:t>
            </a:r>
          </a:p>
          <a:p>
            <a:r>
              <a:rPr lang="es-ES" sz="1200">
                <a:solidFill>
                  <a:srgbClr val="FFFF00"/>
                </a:solidFill>
              </a:rPr>
              <a:t>http://www.revistamilenium.com.ar/El%20Hornero.htm </a:t>
            </a:r>
          </a:p>
        </p:txBody>
      </p:sp>
      <p:pic>
        <p:nvPicPr>
          <p:cNvPr id="12293" name="4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7843">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JORGE\Escritorio\joao-de-barro-construindo-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3315" name="2 CuadroTexto"/>
          <p:cNvSpPr txBox="1">
            <a:spLocks noChangeArrowheads="1"/>
          </p:cNvSpPr>
          <p:nvPr/>
        </p:nvSpPr>
        <p:spPr bwMode="auto">
          <a:xfrm>
            <a:off x="2411413" y="4724400"/>
            <a:ext cx="3308350" cy="369888"/>
          </a:xfrm>
          <a:prstGeom prst="rect">
            <a:avLst/>
          </a:prstGeom>
          <a:noFill/>
          <a:ln w="9525">
            <a:noFill/>
            <a:miter lim="800000"/>
            <a:headEnd/>
            <a:tailEnd/>
          </a:ln>
        </p:spPr>
        <p:txBody>
          <a:bodyPr wrap="none">
            <a:spAutoFit/>
          </a:bodyPr>
          <a:lstStyle/>
          <a:p>
            <a:r>
              <a:rPr lang="es-ES" b="1">
                <a:solidFill>
                  <a:srgbClr val="FFFF00"/>
                </a:solidFill>
              </a:rPr>
              <a:t>En plena construcción de su nido</a:t>
            </a:r>
          </a:p>
        </p:txBody>
      </p:sp>
      <p:pic>
        <p:nvPicPr>
          <p:cNvPr id="13316"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641">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1 Imagen" descr="Simbolo 2.jpg"/>
          <p:cNvPicPr>
            <a:picLocks noChangeAspect="1"/>
          </p:cNvPicPr>
          <p:nvPr/>
        </p:nvPicPr>
        <p:blipFill>
          <a:blip r:embed="rId2" cstate="print"/>
          <a:stretch>
            <a:fillRect/>
          </a:stretch>
        </p:blipFill>
        <p:spPr>
          <a:xfrm>
            <a:off x="1" y="378822"/>
            <a:ext cx="9144000" cy="6100354"/>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703">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pic>
        <p:nvPicPr>
          <p:cNvPr id="2" name="1 Imagen" descr="Hornero1_Ceibas_20Ago07.jpg"/>
          <p:cNvPicPr>
            <a:picLocks noChangeAspect="1"/>
          </p:cNvPicPr>
          <p:nvPr/>
        </p:nvPicPr>
        <p:blipFill>
          <a:blip r:embed="rId2" cstate="print"/>
          <a:stretch>
            <a:fillRect/>
          </a:stretch>
        </p:blipFill>
        <p:spPr>
          <a:xfrm>
            <a:off x="0" y="270496"/>
            <a:ext cx="9144000" cy="6301776"/>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562">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1 Imagen" descr="51b9f23fb3fc4bcf6700001a_la-naturaleza-haciendo-arquitectura-las-construcciones-del-p-jaro-hornero__mg_1548_c09-1000x666.jpg"/>
          <p:cNvPicPr>
            <a:picLocks noChangeAspect="1"/>
          </p:cNvPicPr>
          <p:nvPr/>
        </p:nvPicPr>
        <p:blipFill>
          <a:blip r:embed="rId2" cstate="print"/>
          <a:stretch>
            <a:fillRect/>
          </a:stretch>
        </p:blipFill>
        <p:spPr>
          <a:xfrm>
            <a:off x="0" y="214290"/>
            <a:ext cx="9144000" cy="642942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910">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hornero-naturaleza-haciendo-arquitectura-L-7JuaWH.jpeg"/>
          <p:cNvPicPr>
            <a:picLocks noChangeAspect="1"/>
          </p:cNvPicPr>
          <p:nvPr/>
        </p:nvPicPr>
        <p:blipFill>
          <a:blip r:embed="rId2" cstate="print"/>
          <a:stretch>
            <a:fillRect/>
          </a:stretch>
        </p:blipFill>
        <p:spPr>
          <a:xfrm>
            <a:off x="0" y="-1"/>
            <a:ext cx="9144000" cy="6858001"/>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900">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 name="1 Imagen" descr="Furnarius_rufus_building_nest.jpg"/>
          <p:cNvPicPr>
            <a:picLocks noChangeAspect="1"/>
          </p:cNvPicPr>
          <p:nvPr/>
        </p:nvPicPr>
        <p:blipFill>
          <a:blip r:embed="rId2" cstate="print"/>
          <a:stretch>
            <a:fillRect/>
          </a:stretch>
        </p:blipFill>
        <p:spPr>
          <a:xfrm>
            <a:off x="928662" y="-21149"/>
            <a:ext cx="7286676" cy="6900295"/>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140">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1 Imagen" descr="1076346083_01d42831c1_z.jpg"/>
          <p:cNvPicPr>
            <a:picLocks noChangeAspect="1"/>
          </p:cNvPicPr>
          <p:nvPr/>
        </p:nvPicPr>
        <p:blipFill>
          <a:blip r:embed="rId2" cstate="print"/>
          <a:stretch>
            <a:fillRect/>
          </a:stretch>
        </p:blipFill>
        <p:spPr>
          <a:xfrm>
            <a:off x="508000" y="292100"/>
            <a:ext cx="8128000" cy="62738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141">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1 Imagen" descr="IMG_6627-560x373.jpg"/>
          <p:cNvPicPr>
            <a:picLocks noChangeAspect="1"/>
          </p:cNvPicPr>
          <p:nvPr/>
        </p:nvPicPr>
        <p:blipFill>
          <a:blip r:embed="rId2" cstate="print"/>
          <a:stretch>
            <a:fillRect/>
          </a:stretch>
        </p:blipFill>
        <p:spPr>
          <a:xfrm>
            <a:off x="349272" y="571481"/>
            <a:ext cx="8472969" cy="5643602"/>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156">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JORGE\Escritorio\hornero2.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a:ln w="9525">
            <a:noFill/>
            <a:miter lim="800000"/>
            <a:headEnd/>
            <a:tailEnd/>
          </a:ln>
        </p:spPr>
      </p:pic>
      <p:sp>
        <p:nvSpPr>
          <p:cNvPr id="14339" name="1 Rectángulo"/>
          <p:cNvSpPr>
            <a:spLocks noChangeArrowheads="1"/>
          </p:cNvSpPr>
          <p:nvPr/>
        </p:nvSpPr>
        <p:spPr bwMode="auto">
          <a:xfrm>
            <a:off x="571473" y="549275"/>
            <a:ext cx="7358114" cy="3478213"/>
          </a:xfrm>
          <a:prstGeom prst="rect">
            <a:avLst/>
          </a:prstGeom>
          <a:noFill/>
          <a:ln w="9525">
            <a:noFill/>
            <a:miter lim="800000"/>
            <a:headEnd/>
            <a:tailEnd/>
          </a:ln>
        </p:spPr>
        <p:txBody>
          <a:bodyPr wrap="square">
            <a:spAutoFit/>
          </a:bodyPr>
          <a:lstStyle/>
          <a:p>
            <a:r>
              <a:rPr lang="es-ES" sz="2000" b="1" dirty="0">
                <a:solidFill>
                  <a:schemeClr val="bg1"/>
                </a:solidFill>
              </a:rPr>
              <a:t>Una vez finalizado, el nido llega a pesar de 4 a 4,5 kg., aunque se han encontrado nidos de 6 kg.; en su interior forma el nido propiamente dicho, juntando pajitas, cerdas, hojas secas, plumas. La hembra deposita de 3 a 4 huevos de color blanco, de 22 por 29 mm., y donde también a veces incuba algún huevo, que no sea de ella, siendo común que el tordo renegrido (</a:t>
            </a:r>
            <a:r>
              <a:rPr lang="es-ES" sz="2000" b="1" dirty="0" err="1">
                <a:solidFill>
                  <a:schemeClr val="bg1"/>
                </a:solidFill>
              </a:rPr>
              <a:t>Molotrhrus</a:t>
            </a:r>
            <a:r>
              <a:rPr lang="es-ES" sz="2000" b="1" dirty="0">
                <a:solidFill>
                  <a:schemeClr val="bg1"/>
                </a:solidFill>
              </a:rPr>
              <a:t> </a:t>
            </a:r>
            <a:r>
              <a:rPr lang="es-ES" sz="2000" b="1" dirty="0" err="1">
                <a:solidFill>
                  <a:schemeClr val="bg1"/>
                </a:solidFill>
              </a:rPr>
              <a:t>bonariensis</a:t>
            </a:r>
            <a:r>
              <a:rPr lang="es-ES" sz="2000" b="1" dirty="0">
                <a:solidFill>
                  <a:schemeClr val="bg1"/>
                </a:solidFill>
              </a:rPr>
              <a:t>) deje alguno. El nido es de una solidez admirable, y se mantiene en excelente estado por unos 3 años, o mas; el ave lo utiliza por una sola vez, y luego de abandonarlo, es ocupado por otras especies de aves como, ratona, gorrión, golondrinas, y al otro año vuelve a construir otro nido.</a:t>
            </a:r>
          </a:p>
        </p:txBody>
      </p:sp>
      <p:sp>
        <p:nvSpPr>
          <p:cNvPr id="14340" name="3 Rectángulo"/>
          <p:cNvSpPr>
            <a:spLocks noChangeArrowheads="1"/>
          </p:cNvSpPr>
          <p:nvPr/>
        </p:nvSpPr>
        <p:spPr bwMode="auto">
          <a:xfrm>
            <a:off x="857250" y="4000500"/>
            <a:ext cx="4000500" cy="461963"/>
          </a:xfrm>
          <a:prstGeom prst="rect">
            <a:avLst/>
          </a:prstGeom>
          <a:noFill/>
          <a:ln w="9525">
            <a:noFill/>
            <a:miter lim="800000"/>
            <a:headEnd/>
            <a:tailEnd/>
          </a:ln>
        </p:spPr>
        <p:txBody>
          <a:bodyPr>
            <a:spAutoFit/>
          </a:bodyPr>
          <a:lstStyle/>
          <a:p>
            <a:r>
              <a:rPr lang="es-ES" sz="1200" b="1">
                <a:solidFill>
                  <a:srgbClr val="FFFF00"/>
                </a:solidFill>
              </a:rPr>
              <a:t>Revista Millenium. EL HORNERO. Nuestra ave nacional</a:t>
            </a:r>
          </a:p>
          <a:p>
            <a:r>
              <a:rPr lang="es-ES" sz="1200">
                <a:solidFill>
                  <a:srgbClr val="FFFF00"/>
                </a:solidFill>
              </a:rPr>
              <a:t>http://www.revistamilenium.com.ar/El%20Hornero.htm</a:t>
            </a:r>
          </a:p>
        </p:txBody>
      </p:sp>
      <p:pic>
        <p:nvPicPr>
          <p:cNvPr id="14341" name="4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8" name="7 Imagen" descr="raton.gif"/>
          <p:cNvPicPr>
            <a:picLocks noChangeAspect="1"/>
          </p:cNvPicPr>
          <p:nvPr/>
        </p:nvPicPr>
        <p:blipFill>
          <a:blip r:embed="rId4" cstate="print"/>
          <a:stretch>
            <a:fillRect/>
          </a:stretch>
        </p:blipFill>
        <p:spPr>
          <a:xfrm>
            <a:off x="7572396" y="5715016"/>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1b9f49fb3fc4bd12a000021_la-naturaleza-haciendo-arquitectura-las-construcciones-del-p-jaro-hornero_untitled-2_copy-1000x743.jpg"/>
          <p:cNvPicPr>
            <a:picLocks noChangeAspect="1"/>
          </p:cNvPicPr>
          <p:nvPr/>
        </p:nvPicPr>
        <p:blipFill>
          <a:blip r:embed="rId2" cstate="print"/>
          <a:stretch>
            <a:fillRect/>
          </a:stretch>
        </p:blipFill>
        <p:spPr>
          <a:xfrm>
            <a:off x="0" y="32004"/>
            <a:ext cx="9144000" cy="6793992"/>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450">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200539.jpg"/>
          <p:cNvPicPr>
            <a:picLocks noChangeAspect="1"/>
          </p:cNvPicPr>
          <p:nvPr/>
        </p:nvPicPr>
        <p:blipFill>
          <a:blip r:embed="rId2" cstate="print"/>
          <a:stretch>
            <a:fillRect/>
          </a:stretch>
        </p:blipFill>
        <p:spPr>
          <a:xfrm>
            <a:off x="0" y="0"/>
            <a:ext cx="9144000" cy="68580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500">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orneroz.jpg"/>
          <p:cNvPicPr>
            <a:picLocks noChangeAspect="1"/>
          </p:cNvPicPr>
          <p:nvPr/>
        </p:nvPicPr>
        <p:blipFill>
          <a:blip r:embed="rId2" cstate="print"/>
          <a:stretch>
            <a:fillRect/>
          </a:stretch>
        </p:blipFill>
        <p:spPr>
          <a:xfrm>
            <a:off x="0" y="0"/>
            <a:ext cx="9144000" cy="68580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688">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ido de hornero.jpg"/>
          <p:cNvPicPr>
            <a:picLocks noChangeAspect="1"/>
          </p:cNvPicPr>
          <p:nvPr/>
        </p:nvPicPr>
        <p:blipFill>
          <a:blip r:embed="rId2" cstate="print"/>
          <a:stretch>
            <a:fillRect/>
          </a:stretch>
        </p:blipFill>
        <p:spPr>
          <a:xfrm>
            <a:off x="0" y="0"/>
            <a:ext cx="9144000" cy="68580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360">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6387" name="2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370">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010-hornero-main.png.jpg"/>
          <p:cNvPicPr>
            <a:picLocks noChangeAspect="1"/>
          </p:cNvPicPr>
          <p:nvPr/>
        </p:nvPicPr>
        <p:blipFill>
          <a:blip r:embed="rId2" cstate="print"/>
          <a:stretch>
            <a:fillRect/>
          </a:stretch>
        </p:blipFill>
        <p:spPr>
          <a:xfrm>
            <a:off x="0" y="357166"/>
            <a:ext cx="9154076" cy="6143645"/>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312">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pic>
        <p:nvPicPr>
          <p:cNvPr id="2" name="1 Imagen" descr="1239051227_327_hornero_modulito.JPG"/>
          <p:cNvPicPr>
            <a:picLocks noChangeAspect="1"/>
          </p:cNvPicPr>
          <p:nvPr/>
        </p:nvPicPr>
        <p:blipFill>
          <a:blip r:embed="rId2" cstate="print"/>
          <a:stretch>
            <a:fillRect/>
          </a:stretch>
        </p:blipFill>
        <p:spPr>
          <a:xfrm>
            <a:off x="357158" y="267868"/>
            <a:ext cx="8429684" cy="6322263"/>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266">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 name="1 Imagen" descr="51b9f7a0b3fc4bcf6700001b_la-naturaleza-haciendo-arquitectura-las-construcciones-del-p-jaro-hornero_dscf6593a-1000x750.jpg"/>
          <p:cNvPicPr>
            <a:picLocks noChangeAspect="1"/>
          </p:cNvPicPr>
          <p:nvPr/>
        </p:nvPicPr>
        <p:blipFill>
          <a:blip r:embed="rId2" cstate="print"/>
          <a:stretch>
            <a:fillRect/>
          </a:stretch>
        </p:blipFill>
        <p:spPr>
          <a:xfrm>
            <a:off x="0" y="0"/>
            <a:ext cx="9144000" cy="68580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172">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rotWithShape="1">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url33.jpg"/>
          <p:cNvPicPr>
            <a:picLocks noChangeAspect="1"/>
          </p:cNvPicPr>
          <p:nvPr/>
        </p:nvPicPr>
        <p:blipFill>
          <a:blip r:embed="rId2" cstate="print"/>
          <a:stretch>
            <a:fillRect/>
          </a:stretch>
        </p:blipFill>
        <p:spPr>
          <a:xfrm>
            <a:off x="0" y="357166"/>
            <a:ext cx="9144000" cy="609219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580">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 name="1 Imagen" descr="HORNERO-1.jpg"/>
          <p:cNvPicPr>
            <a:picLocks noChangeAspect="1"/>
          </p:cNvPicPr>
          <p:nvPr/>
        </p:nvPicPr>
        <p:blipFill>
          <a:blip r:embed="rId2" cstate="print"/>
          <a:stretch>
            <a:fillRect/>
          </a:stretch>
        </p:blipFill>
        <p:spPr>
          <a:xfrm>
            <a:off x="1928794" y="-19699"/>
            <a:ext cx="5000660" cy="6877699"/>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687">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 name="1 Imagen" descr="51b9e85db3fc4bd12a00000f_la-naturaleza-haciendo-arquitectura-las-construcciones-del-p-jaro-hornero_hornero-1000x1424.jpg"/>
          <p:cNvPicPr>
            <a:picLocks noChangeAspect="1"/>
          </p:cNvPicPr>
          <p:nvPr/>
        </p:nvPicPr>
        <p:blipFill>
          <a:blip r:embed="rId2" cstate="print"/>
          <a:stretch>
            <a:fillRect/>
          </a:stretch>
        </p:blipFill>
        <p:spPr>
          <a:xfrm>
            <a:off x="2000232" y="0"/>
            <a:ext cx="5214974" cy="6858000"/>
          </a:xfrm>
          <a:prstGeom prst="rect">
            <a:avLst/>
          </a:prstGeom>
        </p:spPr>
      </p:pic>
      <p:pic>
        <p:nvPicPr>
          <p:cNvPr id="3"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18200">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15362" name="Picture 3" descr="C:\Documents and Settings\JORGE\Escritorio\_MG_9218.JPG"/>
          <p:cNvPicPr>
            <a:picLocks noChangeAspect="1" noChangeArrowheads="1"/>
          </p:cNvPicPr>
          <p:nvPr/>
        </p:nvPicPr>
        <p:blipFill>
          <a:blip r:embed="rId2" cstate="print"/>
          <a:srcRect/>
          <a:stretch>
            <a:fillRect/>
          </a:stretch>
        </p:blipFill>
        <p:spPr bwMode="auto">
          <a:xfrm>
            <a:off x="214282" y="160711"/>
            <a:ext cx="8715436" cy="6536578"/>
          </a:xfrm>
          <a:prstGeom prst="rect">
            <a:avLst/>
          </a:prstGeom>
          <a:noFill/>
          <a:ln w="9525">
            <a:noFill/>
            <a:miter lim="800000"/>
            <a:headEnd/>
            <a:tailEnd/>
          </a:ln>
        </p:spPr>
      </p:pic>
      <p:sp>
        <p:nvSpPr>
          <p:cNvPr id="15363" name="1 Rectángulo"/>
          <p:cNvSpPr>
            <a:spLocks noChangeArrowheads="1"/>
          </p:cNvSpPr>
          <p:nvPr/>
        </p:nvSpPr>
        <p:spPr bwMode="auto">
          <a:xfrm>
            <a:off x="5710238" y="3759200"/>
            <a:ext cx="3182937" cy="461963"/>
          </a:xfrm>
          <a:prstGeom prst="rect">
            <a:avLst/>
          </a:prstGeom>
          <a:noFill/>
          <a:ln w="9525">
            <a:noFill/>
            <a:miter lim="800000"/>
            <a:headEnd/>
            <a:tailEnd/>
          </a:ln>
        </p:spPr>
        <p:txBody>
          <a:bodyPr wrap="none">
            <a:spAutoFit/>
          </a:bodyPr>
          <a:lstStyle/>
          <a:p>
            <a:pPr>
              <a:defRPr/>
            </a:pPr>
            <a:r>
              <a:rPr lang="es-ES" sz="2400" b="1" dirty="0">
                <a:solidFill>
                  <a:srgbClr val="FFFF00"/>
                </a:solidFill>
                <a:effectLst>
                  <a:glow rad="101600">
                    <a:srgbClr val="009900">
                      <a:alpha val="60000"/>
                    </a:srgbClr>
                  </a:glow>
                </a:effectLst>
              </a:rPr>
              <a:t>Monumento al hornero</a:t>
            </a:r>
          </a:p>
        </p:txBody>
      </p:sp>
      <p:sp>
        <p:nvSpPr>
          <p:cNvPr id="15364" name="5 Rectángulo"/>
          <p:cNvSpPr>
            <a:spLocks noChangeArrowheads="1"/>
          </p:cNvSpPr>
          <p:nvPr/>
        </p:nvSpPr>
        <p:spPr bwMode="auto">
          <a:xfrm>
            <a:off x="1285852" y="4214818"/>
            <a:ext cx="6786610" cy="2123658"/>
          </a:xfrm>
          <a:prstGeom prst="rect">
            <a:avLst/>
          </a:prstGeom>
          <a:noFill/>
          <a:ln w="9525">
            <a:noFill/>
            <a:miter lim="800000"/>
            <a:headEnd/>
            <a:tailEnd/>
          </a:ln>
        </p:spPr>
        <p:txBody>
          <a:bodyPr wrap="square">
            <a:spAutoFit/>
          </a:bodyPr>
          <a:lstStyle/>
          <a:p>
            <a:pPr>
              <a:defRPr/>
            </a:pPr>
            <a:r>
              <a:rPr lang="es-ES" sz="2000" b="1" dirty="0">
                <a:solidFill>
                  <a:schemeClr val="bg1"/>
                </a:solidFill>
                <a:effectLst>
                  <a:glow rad="101600">
                    <a:srgbClr val="FF0000">
                      <a:alpha val="60000"/>
                    </a:srgbClr>
                  </a:glow>
                </a:effectLst>
              </a:rPr>
              <a:t>Se encuentra en las afueras de la ciudad de Roque Pérez, a orillas de la ruta nacional 205, en el kilómetro 139. Nace como iniciativa de Mario Cáceres, propietario de una carnicería y despensa denominada el </a:t>
            </a:r>
            <a:r>
              <a:rPr lang="es-ES" sz="2000" b="1" i="1" dirty="0">
                <a:solidFill>
                  <a:schemeClr val="bg1"/>
                </a:solidFill>
                <a:effectLst>
                  <a:glow rad="101600">
                    <a:srgbClr val="FF0000">
                      <a:alpha val="60000"/>
                    </a:srgbClr>
                  </a:glow>
                </a:effectLst>
              </a:rPr>
              <a:t>Hornero de Roque Pérez</a:t>
            </a:r>
            <a:r>
              <a:rPr lang="es-ES" sz="2000" b="1" dirty="0">
                <a:solidFill>
                  <a:schemeClr val="bg1"/>
                </a:solidFill>
                <a:effectLst>
                  <a:glow rad="101600">
                    <a:srgbClr val="FF0000">
                      <a:alpha val="60000"/>
                    </a:srgbClr>
                  </a:glow>
                </a:effectLst>
              </a:rPr>
              <a:t>. La escultura fue realizada por el escultor Fernando Pugliese.</a:t>
            </a:r>
          </a:p>
          <a:p>
            <a:pPr>
              <a:defRPr/>
            </a:pPr>
            <a:r>
              <a:rPr lang="es-ES" sz="2000" b="1" dirty="0">
                <a:solidFill>
                  <a:schemeClr val="bg1"/>
                </a:solidFill>
                <a:effectLst>
                  <a:glow rad="101600">
                    <a:srgbClr val="FF0000">
                      <a:alpha val="60000"/>
                    </a:srgbClr>
                  </a:glow>
                </a:effectLst>
              </a:rPr>
              <a:t>«Aves Bonaerenses»</a:t>
            </a:r>
          </a:p>
          <a:p>
            <a:pPr>
              <a:defRPr/>
            </a:pPr>
            <a:r>
              <a:rPr lang="es-ES" sz="1200" dirty="0">
                <a:solidFill>
                  <a:schemeClr val="bg1"/>
                </a:solidFill>
              </a:rPr>
              <a:t>http://</a:t>
            </a:r>
            <a:r>
              <a:rPr lang="es-ES" sz="1200" dirty="0" smtClean="0">
                <a:solidFill>
                  <a:schemeClr val="bg1"/>
                </a:solidFill>
              </a:rPr>
              <a:t>avesbonaerenses.blogspot.com/2013/01/monumento-al-hornero.html</a:t>
            </a:r>
            <a:endParaRPr lang="es-ES" sz="1200" dirty="0">
              <a:solidFill>
                <a:schemeClr val="bg1"/>
              </a:solidFill>
            </a:endParaRPr>
          </a:p>
        </p:txBody>
      </p:sp>
      <p:pic>
        <p:nvPicPr>
          <p:cNvPr id="5"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8" name="7 Imagen" descr="raton.gif"/>
          <p:cNvPicPr>
            <a:picLocks noChangeAspect="1"/>
          </p:cNvPicPr>
          <p:nvPr/>
        </p:nvPicPr>
        <p:blipFill>
          <a:blip r:embed="rId4" cstate="print"/>
          <a:stretch>
            <a:fillRect/>
          </a:stretch>
        </p:blipFill>
        <p:spPr>
          <a:xfrm>
            <a:off x="7715272" y="5643578"/>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428597" y="4643446"/>
            <a:ext cx="8143904" cy="1938992"/>
          </a:xfrm>
          <a:prstGeom prst="rect">
            <a:avLst/>
          </a:prstGeom>
          <a:noFill/>
          <a:ln w="9525">
            <a:noFill/>
            <a:miter lim="800000"/>
            <a:headEnd/>
            <a:tailEnd/>
          </a:ln>
        </p:spPr>
        <p:txBody>
          <a:bodyPr wrap="square">
            <a:spAutoFit/>
          </a:bodyPr>
          <a:lstStyle/>
          <a:p>
            <a:pPr algn="ctr"/>
            <a:r>
              <a:rPr lang="es-ES" sz="2000" b="1">
                <a:solidFill>
                  <a:schemeClr val="bg1"/>
                </a:solidFill>
                <a:latin typeface="Book Antiqua" pitchFamily="18" charset="0"/>
              </a:rPr>
              <a:t>Jahé, el hijo de un indio anciano, era la única compañía de éste. Cierto día en que perseguía a un Carpincho, rendido por el cansancio, se tendió a descansar a la orilla de un río. Al despertar vio que de las aguas surgía una joven de extraordinaria belleza, quién, dirigiéndose a su choza con ligero paso, dejó encendido su corazón de amor. </a:t>
            </a:r>
          </a:p>
        </p:txBody>
      </p:sp>
      <p:sp>
        <p:nvSpPr>
          <p:cNvPr id="17411" name="1 Rectángulo"/>
          <p:cNvSpPr>
            <a:spLocks noChangeArrowheads="1"/>
          </p:cNvSpPr>
          <p:nvPr/>
        </p:nvSpPr>
        <p:spPr bwMode="auto">
          <a:xfrm>
            <a:off x="2286000" y="214313"/>
            <a:ext cx="4572000" cy="800100"/>
          </a:xfrm>
          <a:prstGeom prst="rect">
            <a:avLst/>
          </a:prstGeom>
          <a:noFill/>
          <a:ln w="9525">
            <a:noFill/>
            <a:miter lim="800000"/>
            <a:headEnd/>
            <a:tailEnd/>
          </a:ln>
        </p:spPr>
        <p:txBody>
          <a:bodyPr>
            <a:spAutoFit/>
          </a:bodyPr>
          <a:lstStyle/>
          <a:p>
            <a:pPr algn="ctr"/>
            <a:r>
              <a:rPr lang="es-ES" sz="2800" b="1">
                <a:solidFill>
                  <a:schemeClr val="bg1"/>
                </a:solidFill>
                <a:latin typeface="Book Antiqua" pitchFamily="18" charset="0"/>
              </a:rPr>
              <a:t>El HORNERO</a:t>
            </a:r>
            <a:r>
              <a:rPr lang="es-ES" b="1">
                <a:solidFill>
                  <a:schemeClr val="bg1"/>
                </a:solidFill>
                <a:latin typeface="Book Antiqua" pitchFamily="18" charset="0"/>
              </a:rPr>
              <a:t>. </a:t>
            </a:r>
          </a:p>
          <a:p>
            <a:pPr algn="ctr"/>
            <a:r>
              <a:rPr lang="es-ES" b="1">
                <a:solidFill>
                  <a:schemeClr val="bg1"/>
                </a:solidFill>
                <a:latin typeface="Book Antiqua" pitchFamily="18" charset="0"/>
              </a:rPr>
              <a:t>Leyenda argentina</a:t>
            </a:r>
          </a:p>
        </p:txBody>
      </p:sp>
      <p:pic>
        <p:nvPicPr>
          <p:cNvPr id="17412" name="Picture 2" descr="C:\Documents and Settings\JORGE\Escritorio\2012%2010%20hornero.gif"/>
          <p:cNvPicPr>
            <a:picLocks noChangeAspect="1" noChangeArrowheads="1" noCrop="1"/>
          </p:cNvPicPr>
          <p:nvPr/>
        </p:nvPicPr>
        <p:blipFill>
          <a:blip r:embed="rId2" cstate="print"/>
          <a:srcRect/>
          <a:stretch>
            <a:fillRect/>
          </a:stretch>
        </p:blipFill>
        <p:spPr bwMode="auto">
          <a:xfrm>
            <a:off x="2143125" y="1071563"/>
            <a:ext cx="4643438" cy="3413125"/>
          </a:xfrm>
          <a:prstGeom prst="rect">
            <a:avLst/>
          </a:prstGeom>
          <a:noFill/>
          <a:ln w="9525">
            <a:noFill/>
            <a:miter lim="800000"/>
            <a:headEnd/>
            <a:tailEnd/>
          </a:ln>
        </p:spPr>
      </p:pic>
      <p:pic>
        <p:nvPicPr>
          <p:cNvPr id="17413" name="4 Imagen" descr="MARCO-HOR-a.png"/>
          <p:cNvPicPr>
            <a:picLocks noChangeAspect="1"/>
          </p:cNvPicPr>
          <p:nvPr/>
        </p:nvPicPr>
        <p:blipFill>
          <a:blip r:embed="rId3" cstate="print"/>
          <a:srcRect/>
          <a:stretch>
            <a:fillRect/>
          </a:stretch>
        </p:blipFill>
        <p:spPr bwMode="auto">
          <a:xfrm>
            <a:off x="0" y="0"/>
            <a:ext cx="9144000" cy="6858001"/>
          </a:xfrm>
          <a:prstGeom prst="rect">
            <a:avLst/>
          </a:prstGeom>
          <a:noFill/>
          <a:ln w="9525">
            <a:noFill/>
            <a:miter lim="800000"/>
            <a:headEnd/>
            <a:tailEnd/>
          </a:ln>
        </p:spPr>
      </p:pic>
      <p:pic>
        <p:nvPicPr>
          <p:cNvPr id="8" name="7 Imagen" descr="raton.gif"/>
          <p:cNvPicPr>
            <a:picLocks noChangeAspect="1"/>
          </p:cNvPicPr>
          <p:nvPr/>
        </p:nvPicPr>
        <p:blipFill>
          <a:blip r:embed="rId4" cstate="print"/>
          <a:stretch>
            <a:fillRect/>
          </a:stretch>
        </p:blipFill>
        <p:spPr>
          <a:xfrm>
            <a:off x="7572396" y="3714752"/>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18434" name="1 Rectángulo"/>
          <p:cNvSpPr>
            <a:spLocks noChangeArrowheads="1"/>
          </p:cNvSpPr>
          <p:nvPr/>
        </p:nvSpPr>
        <p:spPr bwMode="auto">
          <a:xfrm>
            <a:off x="827088" y="4286250"/>
            <a:ext cx="7740650" cy="1938338"/>
          </a:xfrm>
          <a:prstGeom prst="rect">
            <a:avLst/>
          </a:prstGeom>
          <a:noFill/>
          <a:ln w="9525">
            <a:noFill/>
            <a:miter lim="800000"/>
            <a:headEnd/>
            <a:tailEnd/>
          </a:ln>
        </p:spPr>
        <p:txBody>
          <a:bodyPr>
            <a:spAutoFit/>
          </a:bodyPr>
          <a:lstStyle/>
          <a:p>
            <a:r>
              <a:rPr lang="es-ES" sz="2000" b="1">
                <a:solidFill>
                  <a:schemeClr val="bg1"/>
                </a:solidFill>
                <a:latin typeface="Book Antiqua" pitchFamily="18" charset="0"/>
              </a:rPr>
              <a:t>Para aspirar a su mano, Jahé y otros indios fueron envueltos en cueros frescos de animales de la selva. A medida que el sol los contraía, iban abandonando varios de los pretendientes, hasta que sólo quedaron dos: Aguará y Jahé. Cuando Aguará pidió que lo sacaran de la terrible prisión, todos se prestaron para hacerlo, pero olvidaron por poco tiempo a Jahé.</a:t>
            </a:r>
          </a:p>
        </p:txBody>
      </p:sp>
      <p:pic>
        <p:nvPicPr>
          <p:cNvPr id="18435" name="Picture 2" descr="C:\Documents and Settings\JORGE\Escritorio\2012%2010%20hornero.gif"/>
          <p:cNvPicPr>
            <a:picLocks noChangeAspect="1" noChangeArrowheads="1" noCrop="1"/>
          </p:cNvPicPr>
          <p:nvPr/>
        </p:nvPicPr>
        <p:blipFill>
          <a:blip r:embed="rId2" cstate="print"/>
          <a:srcRect/>
          <a:stretch>
            <a:fillRect/>
          </a:stretch>
        </p:blipFill>
        <p:spPr bwMode="auto">
          <a:xfrm>
            <a:off x="2000250" y="319088"/>
            <a:ext cx="5286375" cy="3824287"/>
          </a:xfrm>
          <a:prstGeom prst="rect">
            <a:avLst/>
          </a:prstGeom>
          <a:noFill/>
          <a:ln w="9525">
            <a:noFill/>
            <a:miter lim="800000"/>
            <a:headEnd/>
            <a:tailEnd/>
          </a:ln>
        </p:spPr>
      </p:pic>
      <p:pic>
        <p:nvPicPr>
          <p:cNvPr id="18436"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7" name="6 Imagen" descr="raton.gif"/>
          <p:cNvPicPr>
            <a:picLocks noChangeAspect="1"/>
          </p:cNvPicPr>
          <p:nvPr/>
        </p:nvPicPr>
        <p:blipFill>
          <a:blip r:embed="rId4" cstate="print"/>
          <a:stretch>
            <a:fillRect/>
          </a:stretch>
        </p:blipFill>
        <p:spPr>
          <a:xfrm>
            <a:off x="7786710" y="3500438"/>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571500" y="5000625"/>
            <a:ext cx="8215313" cy="1323975"/>
          </a:xfrm>
          <a:prstGeom prst="rect">
            <a:avLst/>
          </a:prstGeom>
          <a:noFill/>
          <a:ln w="9525">
            <a:noFill/>
            <a:miter lim="800000"/>
            <a:headEnd/>
            <a:tailEnd/>
          </a:ln>
        </p:spPr>
        <p:txBody>
          <a:bodyPr>
            <a:spAutoFit/>
          </a:bodyPr>
          <a:lstStyle/>
          <a:p>
            <a:pPr algn="ctr"/>
            <a:r>
              <a:rPr lang="es-ES" sz="2000" b="1">
                <a:solidFill>
                  <a:srgbClr val="FFFF00"/>
                </a:solidFill>
                <a:latin typeface="Book Antiqua" pitchFamily="18" charset="0"/>
              </a:rPr>
              <a:t>Al volver para aclamarlo vencedor, vieron que de la enrollada piel que había contenido su cuerpo escapaba una avecilla que fue a posarse en un árbol cercano. Era Jahé, a quien los sufrimientos lo habían transformado en un ave. </a:t>
            </a:r>
          </a:p>
        </p:txBody>
      </p:sp>
      <p:pic>
        <p:nvPicPr>
          <p:cNvPr id="19459" name="Picture 3" descr="C:\Documents and Settings\JORGE\Escritorio\2012%2010%20hornero.gif"/>
          <p:cNvPicPr>
            <a:picLocks noChangeAspect="1" noChangeArrowheads="1" noCrop="1"/>
          </p:cNvPicPr>
          <p:nvPr/>
        </p:nvPicPr>
        <p:blipFill>
          <a:blip r:embed="rId2" cstate="print"/>
          <a:srcRect/>
          <a:stretch>
            <a:fillRect/>
          </a:stretch>
        </p:blipFill>
        <p:spPr bwMode="auto">
          <a:xfrm>
            <a:off x="1500188" y="357188"/>
            <a:ext cx="6165850" cy="4460875"/>
          </a:xfrm>
          <a:prstGeom prst="rect">
            <a:avLst/>
          </a:prstGeom>
          <a:noFill/>
          <a:ln w="9525">
            <a:noFill/>
            <a:miter lim="800000"/>
            <a:headEnd/>
            <a:tailEnd/>
          </a:ln>
        </p:spPr>
      </p:pic>
      <p:pic>
        <p:nvPicPr>
          <p:cNvPr id="19460"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6" name="5 Imagen" descr="raton.gif"/>
          <p:cNvPicPr>
            <a:picLocks noChangeAspect="1"/>
          </p:cNvPicPr>
          <p:nvPr/>
        </p:nvPicPr>
        <p:blipFill>
          <a:blip r:embed="rId4" cstate="print"/>
          <a:stretch>
            <a:fillRect/>
          </a:stretch>
        </p:blipFill>
        <p:spPr>
          <a:xfrm>
            <a:off x="7858148" y="4286256"/>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500063" y="4857750"/>
            <a:ext cx="8286750" cy="1631950"/>
          </a:xfrm>
          <a:prstGeom prst="rect">
            <a:avLst/>
          </a:prstGeom>
          <a:noFill/>
          <a:ln w="9525">
            <a:noFill/>
            <a:miter lim="800000"/>
            <a:headEnd/>
            <a:tailEnd/>
          </a:ln>
        </p:spPr>
        <p:txBody>
          <a:bodyPr>
            <a:spAutoFit/>
          </a:bodyPr>
          <a:lstStyle/>
          <a:p>
            <a:r>
              <a:rPr lang="es-ES" sz="2000" b="1" dirty="0">
                <a:solidFill>
                  <a:schemeClr val="bg1"/>
                </a:solidFill>
              </a:rPr>
              <a:t>Un ave que hizo su nido con ayuda de paja y barro, y al cual no debe destruirse porque ese hecho acarrea una tormenta. Al comenzar su trabajo vio que otra ave parecida a él comenzaba a ayudarlo. Era la muchacha de la cual se había enamorado y que, también convertida en pájaro, se unió a él, para siempre, en el amor y en el trabajo</a:t>
            </a:r>
          </a:p>
        </p:txBody>
      </p:sp>
      <p:pic>
        <p:nvPicPr>
          <p:cNvPr id="20483" name="Picture 3" descr="C:\Documents and Settings\JORGE\Escritorio\2012%2010%20hornero.gif"/>
          <p:cNvPicPr>
            <a:picLocks noChangeAspect="1" noChangeArrowheads="1" noCrop="1"/>
          </p:cNvPicPr>
          <p:nvPr/>
        </p:nvPicPr>
        <p:blipFill>
          <a:blip r:embed="rId2" cstate="print"/>
          <a:srcRect/>
          <a:stretch>
            <a:fillRect/>
          </a:stretch>
        </p:blipFill>
        <p:spPr bwMode="auto">
          <a:xfrm>
            <a:off x="1428750" y="357188"/>
            <a:ext cx="6215063" cy="4495800"/>
          </a:xfrm>
          <a:prstGeom prst="rect">
            <a:avLst/>
          </a:prstGeom>
          <a:noFill/>
          <a:ln w="9525">
            <a:noFill/>
            <a:miter lim="800000"/>
            <a:headEnd/>
            <a:tailEnd/>
          </a:ln>
        </p:spPr>
      </p:pic>
      <p:pic>
        <p:nvPicPr>
          <p:cNvPr id="5"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6" name="5 Imagen" descr="raton.gif"/>
          <p:cNvPicPr>
            <a:picLocks noChangeAspect="1"/>
          </p:cNvPicPr>
          <p:nvPr/>
        </p:nvPicPr>
        <p:blipFill>
          <a:blip r:embed="rId4" cstate="print"/>
          <a:stretch>
            <a:fillRect/>
          </a:stretch>
        </p:blipFill>
        <p:spPr>
          <a:xfrm>
            <a:off x="7858148" y="4214818"/>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C:\Documents and Settings\JORGE\Escritorio\Imagen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1507" name="2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312">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2530" name="Picture 3"/>
          <p:cNvPicPr>
            <a:picLocks noChangeAspect="1" noChangeArrowheads="1"/>
          </p:cNvPicPr>
          <p:nvPr/>
        </p:nvPicPr>
        <p:blipFill>
          <a:blip r:embed="rId2" cstate="print"/>
          <a:stretch>
            <a:fillRect/>
          </a:stretch>
        </p:blipFill>
        <p:spPr bwMode="auto">
          <a:xfrm>
            <a:off x="0" y="-92075"/>
            <a:ext cx="9144000" cy="6950075"/>
          </a:xfrm>
          <a:prstGeom prst="rect">
            <a:avLst/>
          </a:prstGeom>
          <a:noFill/>
          <a:ln w="9525">
            <a:noFill/>
            <a:miter lim="800000"/>
            <a:headEnd/>
            <a:tailEnd/>
          </a:ln>
        </p:spPr>
      </p:pic>
      <p:pic>
        <p:nvPicPr>
          <p:cNvPr id="5" name="2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344">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3554" name="Picture 2" descr="C:\Documents and Settings\JORGE\Escritorio\hornero_2_377x300[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3555" name="2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203">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4578" name="1 Rectángulo"/>
          <p:cNvSpPr>
            <a:spLocks noChangeArrowheads="1"/>
          </p:cNvSpPr>
          <p:nvPr/>
        </p:nvSpPr>
        <p:spPr bwMode="auto">
          <a:xfrm>
            <a:off x="5508625" y="2286000"/>
            <a:ext cx="2992465" cy="2308324"/>
          </a:xfrm>
          <a:prstGeom prst="rect">
            <a:avLst/>
          </a:prstGeom>
          <a:noFill/>
          <a:ln w="9525">
            <a:noFill/>
            <a:miter lim="800000"/>
            <a:headEnd/>
            <a:tailEnd/>
          </a:ln>
        </p:spPr>
        <p:txBody>
          <a:bodyPr wrap="square">
            <a:spAutoFit/>
          </a:bodyPr>
          <a:lstStyle/>
          <a:p>
            <a:r>
              <a:rPr lang="es-ES" sz="2400" b="1" dirty="0">
                <a:solidFill>
                  <a:srgbClr val="FFFF00"/>
                </a:solidFill>
                <a:latin typeface="+mn-lt"/>
              </a:rPr>
              <a:t>Es muy frecuente encontrar los </a:t>
            </a:r>
            <a:r>
              <a:rPr lang="es-ES" sz="2400" b="1" dirty="0" smtClean="0">
                <a:solidFill>
                  <a:srgbClr val="FFFF00"/>
                </a:solidFill>
                <a:latin typeface="+mn-lt"/>
              </a:rPr>
              <a:t>nidos</a:t>
            </a:r>
            <a:endParaRPr lang="es-ES" sz="2400" b="1" dirty="0">
              <a:solidFill>
                <a:srgbClr val="FFFF00"/>
              </a:solidFill>
              <a:latin typeface="+mn-lt"/>
            </a:endParaRPr>
          </a:p>
          <a:p>
            <a:r>
              <a:rPr lang="es-ES" sz="2400" b="1" dirty="0">
                <a:solidFill>
                  <a:srgbClr val="FFFF00"/>
                </a:solidFill>
                <a:latin typeface="+mn-lt"/>
              </a:rPr>
              <a:t>de </a:t>
            </a:r>
            <a:r>
              <a:rPr lang="es-ES" sz="2400" b="1" i="1" dirty="0" err="1">
                <a:solidFill>
                  <a:srgbClr val="FFFF00"/>
                </a:solidFill>
                <a:latin typeface="+mn-lt"/>
              </a:rPr>
              <a:t>Fúrnarius</a:t>
            </a:r>
            <a:r>
              <a:rPr lang="es-ES" sz="2400" b="1" i="1" dirty="0">
                <a:solidFill>
                  <a:srgbClr val="FFFF00"/>
                </a:solidFill>
                <a:latin typeface="+mn-lt"/>
              </a:rPr>
              <a:t> </a:t>
            </a:r>
            <a:r>
              <a:rPr lang="es-ES" sz="2400" b="1" i="1" dirty="0" err="1">
                <a:solidFill>
                  <a:srgbClr val="FFFF00"/>
                </a:solidFill>
                <a:latin typeface="+mn-lt"/>
              </a:rPr>
              <a:t>rufus</a:t>
            </a:r>
            <a:r>
              <a:rPr lang="es-ES" sz="2400" b="1" i="1" dirty="0">
                <a:solidFill>
                  <a:srgbClr val="FFFF00"/>
                </a:solidFill>
                <a:latin typeface="+mn-lt"/>
              </a:rPr>
              <a:t> </a:t>
            </a:r>
            <a:r>
              <a:rPr lang="es-ES" sz="2400" b="1" dirty="0">
                <a:solidFill>
                  <a:srgbClr val="FFFF00"/>
                </a:solidFill>
                <a:latin typeface="+mn-lt"/>
              </a:rPr>
              <a:t>en la punta de los postes de los alambrados eléctricos</a:t>
            </a:r>
            <a:r>
              <a:rPr lang="es-ES" sz="2400" b="1" dirty="0" smtClean="0">
                <a:solidFill>
                  <a:srgbClr val="FFFF00"/>
                </a:solidFill>
                <a:latin typeface="+mn-lt"/>
              </a:rPr>
              <a:t>.</a:t>
            </a:r>
            <a:endParaRPr lang="es-ES" sz="2400" b="1" dirty="0">
              <a:solidFill>
                <a:srgbClr val="FFFF00"/>
              </a:solidFill>
              <a:latin typeface="+mn-lt"/>
            </a:endParaRPr>
          </a:p>
        </p:txBody>
      </p:sp>
      <p:pic>
        <p:nvPicPr>
          <p:cNvPr id="24579" name="Picture 2" descr="C:\Documents and Settings\JORGE\Escritorio\757669-nido en poste.jpg"/>
          <p:cNvPicPr>
            <a:picLocks noChangeAspect="1" noChangeArrowheads="1"/>
          </p:cNvPicPr>
          <p:nvPr/>
        </p:nvPicPr>
        <p:blipFill>
          <a:blip r:embed="rId2" cstate="print"/>
          <a:srcRect/>
          <a:stretch>
            <a:fillRect/>
          </a:stretch>
        </p:blipFill>
        <p:spPr bwMode="auto">
          <a:xfrm>
            <a:off x="-36513" y="20638"/>
            <a:ext cx="5148263" cy="6864350"/>
          </a:xfrm>
          <a:prstGeom prst="rect">
            <a:avLst/>
          </a:prstGeom>
          <a:noFill/>
          <a:ln w="9525">
            <a:noFill/>
            <a:miter lim="800000"/>
            <a:headEnd/>
            <a:tailEnd/>
          </a:ln>
        </p:spPr>
      </p:pic>
      <p:pic>
        <p:nvPicPr>
          <p:cNvPr id="5"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7" name="6 Imagen" descr="raton.gif"/>
          <p:cNvPicPr>
            <a:picLocks noChangeAspect="1"/>
          </p:cNvPicPr>
          <p:nvPr/>
        </p:nvPicPr>
        <p:blipFill>
          <a:blip r:embed="rId4" cstate="print"/>
          <a:stretch>
            <a:fillRect/>
          </a:stretch>
        </p:blipFill>
        <p:spPr>
          <a:xfrm>
            <a:off x="7429520" y="5500702"/>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5602" name="Picture 3" descr="C:\Documents and Settings\JORGE\Escritorio\X - 365F.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5603" name="3 Rectángulo"/>
          <p:cNvSpPr>
            <a:spLocks noChangeArrowheads="1"/>
          </p:cNvSpPr>
          <p:nvPr/>
        </p:nvSpPr>
        <p:spPr bwMode="auto">
          <a:xfrm>
            <a:off x="5508625" y="4614863"/>
            <a:ext cx="3240088" cy="830262"/>
          </a:xfrm>
          <a:prstGeom prst="rect">
            <a:avLst/>
          </a:prstGeom>
          <a:noFill/>
          <a:ln w="9525">
            <a:noFill/>
            <a:miter lim="800000"/>
            <a:headEnd/>
            <a:tailEnd/>
          </a:ln>
        </p:spPr>
        <p:txBody>
          <a:bodyPr>
            <a:spAutoFit/>
          </a:bodyPr>
          <a:lstStyle/>
          <a:p>
            <a:pPr algn="ctr"/>
            <a:r>
              <a:rPr lang="es-ES" sz="2400" b="1" dirty="0">
                <a:solidFill>
                  <a:srgbClr val="FFFF00"/>
                </a:solidFill>
                <a:latin typeface="+mn-lt"/>
              </a:rPr>
              <a:t>Como una casa de dos pisos.</a:t>
            </a:r>
          </a:p>
        </p:txBody>
      </p:sp>
      <p:pic>
        <p:nvPicPr>
          <p:cNvPr id="5"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719">
    <p:fade thruBlk="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 name="1 Imagen" descr="51b9e9b4b3fc4bcf6700000c_la-naturaleza-haciendo-arquitectura-las-construcciones-del-p-jaro-hornero_nidos_de_hornero-1000x907.jpg"/>
          <p:cNvPicPr>
            <a:picLocks noChangeAspect="1"/>
          </p:cNvPicPr>
          <p:nvPr/>
        </p:nvPicPr>
        <p:blipFill>
          <a:blip r:embed="rId2" cstate="print"/>
          <a:stretch>
            <a:fillRect/>
          </a:stretch>
        </p:blipFill>
        <p:spPr>
          <a:xfrm>
            <a:off x="642910" y="0"/>
            <a:ext cx="7858180" cy="6858000"/>
          </a:xfrm>
          <a:prstGeom prst="rect">
            <a:avLst/>
          </a:prstGeom>
        </p:spPr>
      </p:pic>
      <p:sp>
        <p:nvSpPr>
          <p:cNvPr id="3" name="2 CuadroTexto"/>
          <p:cNvSpPr txBox="1"/>
          <p:nvPr/>
        </p:nvSpPr>
        <p:spPr>
          <a:xfrm>
            <a:off x="857224" y="2428868"/>
            <a:ext cx="2286016" cy="461665"/>
          </a:xfrm>
          <a:prstGeom prst="rect">
            <a:avLst/>
          </a:prstGeom>
          <a:noFill/>
        </p:spPr>
        <p:txBody>
          <a:bodyPr wrap="square" rtlCol="0">
            <a:spAutoFit/>
          </a:bodyPr>
          <a:lstStyle/>
          <a:p>
            <a:r>
              <a:rPr lang="es-ES" sz="2400" b="1" dirty="0" smtClean="0">
                <a:solidFill>
                  <a:srgbClr val="FF0000"/>
                </a:solidFill>
              </a:rPr>
              <a:t>O de tres…</a:t>
            </a:r>
            <a:endParaRPr lang="es-ES" sz="2400" b="1" dirty="0">
              <a:solidFill>
                <a:srgbClr val="FF0000"/>
              </a:solidFill>
            </a:endParaRPr>
          </a:p>
        </p:txBody>
      </p:sp>
      <p:pic>
        <p:nvPicPr>
          <p:cNvPr id="4"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422">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6626" name="Picture 2" descr="C:\Documents and Settings\JORGE\Escritorio\200325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6627" name="2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797">
    <p:fade thruBlk="1"/>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7650" name="Picture 2" descr="C:\Documents and Settings\JORGE\Escritorio\244.jpg"/>
          <p:cNvPicPr>
            <a:picLocks noChangeAspect="1" noChangeArrowheads="1"/>
          </p:cNvPicPr>
          <p:nvPr/>
        </p:nvPicPr>
        <p:blipFill>
          <a:blip r:embed="rId2" cstate="print"/>
          <a:srcRect/>
          <a:stretch>
            <a:fillRect/>
          </a:stretch>
        </p:blipFill>
        <p:spPr bwMode="auto">
          <a:xfrm>
            <a:off x="4763" y="0"/>
            <a:ext cx="9132887" cy="6858000"/>
          </a:xfrm>
          <a:prstGeom prst="rect">
            <a:avLst/>
          </a:prstGeom>
          <a:noFill/>
          <a:ln w="9525">
            <a:noFill/>
            <a:miter lim="800000"/>
            <a:headEnd/>
            <a:tailEnd/>
          </a:ln>
        </p:spPr>
      </p:pic>
      <p:pic>
        <p:nvPicPr>
          <p:cNvPr id="27651" name="2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130">
    <p:fade thruBlk="1"/>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28674" name="Picture 2" descr="C:\Documents and Settings\JORGE\Escritorio\29B41C86F.jpg"/>
          <p:cNvPicPr>
            <a:picLocks noChangeAspect="1" noChangeArrowheads="1"/>
          </p:cNvPicPr>
          <p:nvPr/>
        </p:nvPicPr>
        <p:blipFill>
          <a:blip r:embed="rId2" cstate="print"/>
          <a:srcRect/>
          <a:stretch>
            <a:fillRect/>
          </a:stretch>
        </p:blipFill>
        <p:spPr bwMode="auto">
          <a:xfrm>
            <a:off x="30163" y="-26988"/>
            <a:ext cx="9113837" cy="6069013"/>
          </a:xfrm>
          <a:prstGeom prst="rect">
            <a:avLst/>
          </a:prstGeom>
          <a:noFill/>
          <a:ln w="9525">
            <a:noFill/>
            <a:miter lim="800000"/>
            <a:headEnd/>
            <a:tailEnd/>
          </a:ln>
        </p:spPr>
      </p:pic>
      <p:sp>
        <p:nvSpPr>
          <p:cNvPr id="28675" name="1 CuadroTexto"/>
          <p:cNvSpPr txBox="1">
            <a:spLocks noChangeArrowheads="1"/>
          </p:cNvSpPr>
          <p:nvPr/>
        </p:nvSpPr>
        <p:spPr bwMode="auto">
          <a:xfrm>
            <a:off x="1857355" y="6072206"/>
            <a:ext cx="6325769" cy="461665"/>
          </a:xfrm>
          <a:prstGeom prst="rect">
            <a:avLst/>
          </a:prstGeom>
          <a:noFill/>
          <a:ln w="9525">
            <a:noFill/>
            <a:miter lim="800000"/>
            <a:headEnd/>
            <a:tailEnd/>
          </a:ln>
        </p:spPr>
        <p:txBody>
          <a:bodyPr wrap="square">
            <a:spAutoFit/>
          </a:bodyPr>
          <a:lstStyle/>
          <a:p>
            <a:r>
              <a:rPr lang="es-ES" sz="2400" b="1" dirty="0">
                <a:solidFill>
                  <a:schemeClr val="accent5">
                    <a:lumMod val="20000"/>
                    <a:lumOff val="80000"/>
                  </a:schemeClr>
                </a:solidFill>
              </a:rPr>
              <a:t>Nido de un hornero amante de la tecnología</a:t>
            </a:r>
          </a:p>
        </p:txBody>
      </p:sp>
      <p:pic>
        <p:nvPicPr>
          <p:cNvPr id="28676" name="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187">
    <p:fade thruBlk="1"/>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9698" name="Picture 2" descr="C:\Documents and Settings\JORGE\Escritorio\24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9699" name="2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859">
    <p:fade thruBlk="1"/>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3" name="2 Imagen" descr="horneroq.jpg"/>
          <p:cNvPicPr>
            <a:picLocks noChangeAspect="1"/>
          </p:cNvPicPr>
          <p:nvPr/>
        </p:nvPicPr>
        <p:blipFill>
          <a:blip r:embed="rId2" cstate="print"/>
          <a:stretch>
            <a:fillRect/>
          </a:stretch>
        </p:blipFill>
        <p:spPr>
          <a:xfrm>
            <a:off x="0" y="0"/>
            <a:ext cx="9144000" cy="6858000"/>
          </a:xfrm>
          <a:prstGeom prst="rect">
            <a:avLst/>
          </a:prstGeom>
        </p:spPr>
      </p:pic>
      <p:pic>
        <p:nvPicPr>
          <p:cNvPr id="4" name="13 Imagen" descr="MARCO-HOR-a.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844">
    <p:fade thruBlk="1"/>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30722" name="1 Rectángulo"/>
          <p:cNvSpPr>
            <a:spLocks noChangeArrowheads="1"/>
          </p:cNvSpPr>
          <p:nvPr/>
        </p:nvSpPr>
        <p:spPr bwMode="auto">
          <a:xfrm>
            <a:off x="755650" y="928688"/>
            <a:ext cx="7777163" cy="5016500"/>
          </a:xfrm>
          <a:prstGeom prst="rect">
            <a:avLst/>
          </a:prstGeom>
          <a:noFill/>
          <a:ln w="9525">
            <a:noFill/>
            <a:miter lim="800000"/>
            <a:headEnd/>
            <a:tailEnd/>
          </a:ln>
        </p:spPr>
        <p:txBody>
          <a:bodyPr>
            <a:spAutoFit/>
          </a:bodyPr>
          <a:lstStyle/>
          <a:p>
            <a:pPr algn="ctr"/>
            <a:r>
              <a:rPr lang="es-ES" sz="2200" b="1" i="1">
                <a:solidFill>
                  <a:srgbClr val="FFFF00"/>
                </a:solidFill>
              </a:rPr>
              <a:t>EL HORNERO ENSEÑÓ A LOS INDÍGENAS BRASILEÑOS A CONSTRUR SUS CASAS</a:t>
            </a:r>
          </a:p>
          <a:p>
            <a:pPr algn="ctr"/>
            <a:endParaRPr lang="es-ES" sz="2200" b="1" i="1">
              <a:solidFill>
                <a:srgbClr val="FFFF00"/>
              </a:solidFill>
            </a:endParaRPr>
          </a:p>
          <a:p>
            <a:pPr algn="ctr"/>
            <a:r>
              <a:rPr lang="es-ES" sz="2200" b="1">
                <a:solidFill>
                  <a:srgbClr val="FFFF00"/>
                </a:solidFill>
              </a:rPr>
              <a:t>Lehmann-Nitsche refiere que existe una tradición entre indígenas  de Brasil que señala que antiguamente ellos no tenían casas y dormían dentro de la selva, hasta que el hornero les enseñó a construir igual edificación; los hombres debían buscar el material y el ave les enseñó el arte de edificar. Es esta la razón por la cual esos indígenas no cazan horneros.</a:t>
            </a:r>
          </a:p>
          <a:p>
            <a:endParaRPr lang="es-ES" sz="1600" b="1">
              <a:solidFill>
                <a:srgbClr val="FFFF00"/>
              </a:solidFill>
            </a:endParaRPr>
          </a:p>
          <a:p>
            <a:r>
              <a:rPr lang="es-ES" sz="1200" b="1">
                <a:solidFill>
                  <a:srgbClr val="FFFF00"/>
                </a:solidFill>
              </a:rPr>
              <a:t>Lehmannn-Nitsche, Robert. (1926). Las aves en el folklore sudamericano. En: El Hornero. Revista de Ornitología Neotropical, Buenos Aires, Vol. III, número 4, agosto de 1926, p. 278.</a:t>
            </a:r>
          </a:p>
          <a:p>
            <a:endParaRPr lang="es-ES" sz="1200" b="1">
              <a:solidFill>
                <a:srgbClr val="FFFF00"/>
              </a:solidFill>
            </a:endParaRPr>
          </a:p>
          <a:p>
            <a:r>
              <a:rPr lang="es-ES" sz="1200" b="1">
                <a:solidFill>
                  <a:srgbClr val="FFFF00"/>
                </a:solidFill>
              </a:rPr>
              <a:t>R. Lehmann-Nitsche (1872-1938).- Médico y etnólogo alemán . </a:t>
            </a:r>
            <a:r>
              <a:rPr lang="es-ES" sz="1200">
                <a:solidFill>
                  <a:srgbClr val="FFFF00"/>
                </a:solidFill>
              </a:rPr>
              <a:t>Se desempeñó como docente en las</a:t>
            </a:r>
          </a:p>
          <a:p>
            <a:r>
              <a:rPr lang="es-ES" sz="1200">
                <a:solidFill>
                  <a:srgbClr val="FFFF00"/>
                </a:solidFill>
              </a:rPr>
              <a:t>Facultades de Ciencias Naturales y Humanidades de la Universidad Nacional de La Plata y en la Facultad de Filosofía y Letras de la Universidad de Buenos Aires.</a:t>
            </a:r>
          </a:p>
          <a:p>
            <a:endParaRPr lang="es-ES" sz="1400" b="1">
              <a:solidFill>
                <a:srgbClr val="FFFF00"/>
              </a:solidFill>
            </a:endParaRPr>
          </a:p>
          <a:p>
            <a:pPr algn="ctr"/>
            <a:endParaRPr lang="es-ES" sz="2000" b="1">
              <a:solidFill>
                <a:srgbClr val="FFFF00"/>
              </a:solidFill>
            </a:endParaRPr>
          </a:p>
        </p:txBody>
      </p:sp>
      <p:pic>
        <p:nvPicPr>
          <p:cNvPr id="30723" name="2 Imagen" descr="MARCO-HOR-a.pn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5" name="4 Imagen" descr="raton.gif"/>
          <p:cNvPicPr>
            <a:picLocks noChangeAspect="1"/>
          </p:cNvPicPr>
          <p:nvPr/>
        </p:nvPicPr>
        <p:blipFill>
          <a:blip r:embed="rId3" cstate="print"/>
          <a:stretch>
            <a:fillRect/>
          </a:stretch>
        </p:blipFill>
        <p:spPr>
          <a:xfrm>
            <a:off x="7715272" y="5643578"/>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31746" name="1 Rectángulo"/>
          <p:cNvSpPr>
            <a:spLocks noChangeArrowheads="1"/>
          </p:cNvSpPr>
          <p:nvPr/>
        </p:nvSpPr>
        <p:spPr bwMode="auto">
          <a:xfrm>
            <a:off x="2286000" y="476250"/>
            <a:ext cx="4572000" cy="800100"/>
          </a:xfrm>
          <a:prstGeom prst="rect">
            <a:avLst/>
          </a:prstGeom>
          <a:noFill/>
          <a:ln w="9525">
            <a:noFill/>
            <a:miter lim="800000"/>
            <a:headEnd/>
            <a:tailEnd/>
          </a:ln>
        </p:spPr>
        <p:txBody>
          <a:bodyPr>
            <a:spAutoFit/>
          </a:bodyPr>
          <a:lstStyle/>
          <a:p>
            <a:pPr algn="ctr"/>
            <a:r>
              <a:rPr lang="es-AR" sz="2800">
                <a:solidFill>
                  <a:srgbClr val="FFFF00"/>
                </a:solidFill>
              </a:rPr>
              <a:t>EL HORNERO</a:t>
            </a:r>
            <a:endParaRPr lang="es-ES" sz="2800">
              <a:solidFill>
                <a:srgbClr val="FFFF00"/>
              </a:solidFill>
            </a:endParaRPr>
          </a:p>
          <a:p>
            <a:pPr algn="ctr"/>
            <a:r>
              <a:rPr lang="es-AR">
                <a:solidFill>
                  <a:srgbClr val="FFFF00"/>
                </a:solidFill>
              </a:rPr>
              <a:t>Poema tradicional de Leopoldo Lugones*</a:t>
            </a:r>
            <a:endParaRPr lang="es-ES">
              <a:solidFill>
                <a:srgbClr val="FFFF00"/>
              </a:solidFill>
            </a:endParaRPr>
          </a:p>
        </p:txBody>
      </p:sp>
      <p:sp>
        <p:nvSpPr>
          <p:cNvPr id="31747" name="2 Rectángulo"/>
          <p:cNvSpPr>
            <a:spLocks noChangeArrowheads="1"/>
          </p:cNvSpPr>
          <p:nvPr/>
        </p:nvSpPr>
        <p:spPr bwMode="auto">
          <a:xfrm>
            <a:off x="2339975" y="1484313"/>
            <a:ext cx="4572000" cy="4832350"/>
          </a:xfrm>
          <a:prstGeom prst="rect">
            <a:avLst/>
          </a:prstGeom>
          <a:noFill/>
          <a:ln w="9525">
            <a:noFill/>
            <a:miter lim="800000"/>
            <a:headEnd/>
            <a:tailEnd/>
          </a:ln>
        </p:spPr>
        <p:txBody>
          <a:bodyPr>
            <a:spAutoFit/>
          </a:bodyPr>
          <a:lstStyle/>
          <a:p>
            <a:pPr algn="ctr"/>
            <a:r>
              <a:rPr lang="es-ES" sz="2200" b="1">
                <a:solidFill>
                  <a:schemeClr val="bg1"/>
                </a:solidFill>
                <a:latin typeface="Book Antiqua" pitchFamily="18" charset="0"/>
              </a:rPr>
              <a:t>La casita del hornero</a:t>
            </a:r>
          </a:p>
          <a:p>
            <a:pPr algn="ctr"/>
            <a:r>
              <a:rPr lang="es-ES" sz="2200" b="1">
                <a:solidFill>
                  <a:schemeClr val="bg1"/>
                </a:solidFill>
                <a:latin typeface="Book Antiqua" pitchFamily="18" charset="0"/>
              </a:rPr>
              <a:t>tiene alcoba y tiene sala.</a:t>
            </a:r>
          </a:p>
          <a:p>
            <a:pPr algn="ctr"/>
            <a:r>
              <a:rPr lang="es-ES" sz="2200" b="1">
                <a:solidFill>
                  <a:schemeClr val="bg1"/>
                </a:solidFill>
                <a:latin typeface="Book Antiqua" pitchFamily="18" charset="0"/>
              </a:rPr>
              <a:t>En la alcoba la hembra instala </a:t>
            </a:r>
          </a:p>
          <a:p>
            <a:pPr algn="ctr"/>
            <a:r>
              <a:rPr lang="es-ES" sz="2200" b="1">
                <a:solidFill>
                  <a:schemeClr val="bg1"/>
                </a:solidFill>
                <a:latin typeface="Book Antiqua" pitchFamily="18" charset="0"/>
              </a:rPr>
              <a:t>justamente el nido entero. </a:t>
            </a:r>
          </a:p>
          <a:p>
            <a:pPr algn="ctr"/>
            <a:r>
              <a:rPr lang="es-ES" sz="2200" b="1">
                <a:solidFill>
                  <a:schemeClr val="bg1"/>
                </a:solidFill>
                <a:latin typeface="Book Antiqua" pitchFamily="18" charset="0"/>
              </a:rPr>
              <a:t> </a:t>
            </a:r>
          </a:p>
          <a:p>
            <a:pPr algn="ctr"/>
            <a:r>
              <a:rPr lang="es-ES" sz="2200" b="1">
                <a:solidFill>
                  <a:schemeClr val="bg1"/>
                </a:solidFill>
                <a:latin typeface="Book Antiqua" pitchFamily="18" charset="0"/>
              </a:rPr>
              <a:t>En la sala, muy orondo, </a:t>
            </a:r>
          </a:p>
          <a:p>
            <a:pPr algn="ctr"/>
            <a:r>
              <a:rPr lang="es-ES" sz="2200" b="1">
                <a:solidFill>
                  <a:schemeClr val="bg1"/>
                </a:solidFill>
                <a:latin typeface="Book Antiqua" pitchFamily="18" charset="0"/>
              </a:rPr>
              <a:t>el padre guarda la puerta, </a:t>
            </a:r>
          </a:p>
          <a:p>
            <a:pPr algn="ctr"/>
            <a:r>
              <a:rPr lang="es-ES" sz="2200" b="1">
                <a:solidFill>
                  <a:schemeClr val="bg1"/>
                </a:solidFill>
                <a:latin typeface="Book Antiqua" pitchFamily="18" charset="0"/>
              </a:rPr>
              <a:t>con su camisa entreabierta </a:t>
            </a:r>
          </a:p>
          <a:p>
            <a:pPr algn="ctr"/>
            <a:r>
              <a:rPr lang="es-ES" sz="2200" b="1">
                <a:solidFill>
                  <a:schemeClr val="bg1"/>
                </a:solidFill>
                <a:latin typeface="Book Antiqua" pitchFamily="18" charset="0"/>
              </a:rPr>
              <a:t>sobre su pecho redondo. </a:t>
            </a:r>
          </a:p>
          <a:p>
            <a:pPr algn="ctr"/>
            <a:r>
              <a:rPr lang="es-ES" sz="2200" b="1">
                <a:solidFill>
                  <a:schemeClr val="bg1"/>
                </a:solidFill>
                <a:latin typeface="Book Antiqua" pitchFamily="18" charset="0"/>
              </a:rPr>
              <a:t> </a:t>
            </a:r>
          </a:p>
          <a:p>
            <a:pPr algn="ctr"/>
            <a:r>
              <a:rPr lang="es-ES" sz="2200" b="1">
                <a:solidFill>
                  <a:schemeClr val="bg1"/>
                </a:solidFill>
                <a:latin typeface="Book Antiqua" pitchFamily="18" charset="0"/>
              </a:rPr>
              <a:t>Elige como un artista </a:t>
            </a:r>
          </a:p>
          <a:p>
            <a:pPr algn="ctr"/>
            <a:r>
              <a:rPr lang="es-ES" sz="2200" b="1">
                <a:solidFill>
                  <a:schemeClr val="bg1"/>
                </a:solidFill>
                <a:latin typeface="Book Antiqua" pitchFamily="18" charset="0"/>
              </a:rPr>
              <a:t>el gajo de un sauce añoso </a:t>
            </a:r>
          </a:p>
          <a:p>
            <a:pPr algn="ctr"/>
            <a:r>
              <a:rPr lang="es-ES" sz="2200" b="1">
                <a:solidFill>
                  <a:schemeClr val="bg1"/>
                </a:solidFill>
                <a:latin typeface="Book Antiqua" pitchFamily="18" charset="0"/>
              </a:rPr>
              <a:t>o en el poste rumoroso </a:t>
            </a:r>
          </a:p>
          <a:p>
            <a:pPr algn="ctr"/>
            <a:r>
              <a:rPr lang="es-ES" sz="2200" b="1">
                <a:solidFill>
                  <a:schemeClr val="bg1"/>
                </a:solidFill>
                <a:latin typeface="Book Antiqua" pitchFamily="18" charset="0"/>
              </a:rPr>
              <a:t>se vuelve telegrafista. </a:t>
            </a:r>
          </a:p>
        </p:txBody>
      </p:sp>
      <p:sp>
        <p:nvSpPr>
          <p:cNvPr id="31748" name="1 CuadroTexto"/>
          <p:cNvSpPr txBox="1">
            <a:spLocks noChangeArrowheads="1"/>
          </p:cNvSpPr>
          <p:nvPr/>
        </p:nvSpPr>
        <p:spPr bwMode="auto">
          <a:xfrm>
            <a:off x="7319963" y="5878513"/>
            <a:ext cx="1466850" cy="646112"/>
          </a:xfrm>
          <a:prstGeom prst="rect">
            <a:avLst/>
          </a:prstGeom>
          <a:noFill/>
          <a:ln w="9525">
            <a:noFill/>
            <a:miter lim="800000"/>
            <a:headEnd/>
            <a:tailEnd/>
          </a:ln>
        </p:spPr>
        <p:txBody>
          <a:bodyPr wrap="none">
            <a:spAutoFit/>
          </a:bodyPr>
          <a:lstStyle/>
          <a:p>
            <a:pPr algn="ctr"/>
            <a:r>
              <a:rPr lang="es-ES" sz="1200" dirty="0">
                <a:solidFill>
                  <a:srgbClr val="FFFF00"/>
                </a:solidFill>
              </a:rPr>
              <a:t>*Leopoldo </a:t>
            </a:r>
            <a:r>
              <a:rPr lang="es-ES" sz="1200" dirty="0" err="1">
                <a:solidFill>
                  <a:srgbClr val="FFFF00"/>
                </a:solidFill>
              </a:rPr>
              <a:t>Lugones</a:t>
            </a:r>
            <a:r>
              <a:rPr lang="es-ES" sz="1200" dirty="0">
                <a:solidFill>
                  <a:srgbClr val="FFFF00"/>
                </a:solidFill>
              </a:rPr>
              <a:t>. </a:t>
            </a:r>
          </a:p>
          <a:p>
            <a:pPr algn="ctr"/>
            <a:r>
              <a:rPr lang="es-ES" sz="1200" dirty="0">
                <a:solidFill>
                  <a:srgbClr val="FFFF00"/>
                </a:solidFill>
              </a:rPr>
              <a:t>poeta </a:t>
            </a:r>
            <a:r>
              <a:rPr lang="es-ES" sz="1200" dirty="0" smtClean="0">
                <a:solidFill>
                  <a:srgbClr val="FFFF00"/>
                </a:solidFill>
              </a:rPr>
              <a:t>argentino </a:t>
            </a:r>
            <a:endParaRPr lang="es-ES" sz="1200" dirty="0">
              <a:solidFill>
                <a:srgbClr val="FFFF00"/>
              </a:solidFill>
            </a:endParaRPr>
          </a:p>
          <a:p>
            <a:pPr algn="ctr"/>
            <a:r>
              <a:rPr lang="es-ES" sz="1200" dirty="0">
                <a:solidFill>
                  <a:srgbClr val="FFFF00"/>
                </a:solidFill>
              </a:rPr>
              <a:t>( </a:t>
            </a:r>
            <a:r>
              <a:rPr lang="es-ES" sz="1200" dirty="0" smtClean="0">
                <a:solidFill>
                  <a:srgbClr val="FFFF00"/>
                </a:solidFill>
              </a:rPr>
              <a:t>1874-1938 )</a:t>
            </a:r>
            <a:endParaRPr lang="es-ES" sz="1200" dirty="0">
              <a:solidFill>
                <a:srgbClr val="FFFF00"/>
              </a:solidFill>
            </a:endParaRPr>
          </a:p>
        </p:txBody>
      </p:sp>
      <p:pic>
        <p:nvPicPr>
          <p:cNvPr id="31749" name="4 Imagen" descr="MARCO-HOR-a.png"/>
          <p:cNvPicPr>
            <a:picLocks noChangeAspect="1"/>
          </p:cNvPicPr>
          <p:nvPr/>
        </p:nvPicPr>
        <p:blipFill>
          <a:blip r:embed="rId2" cstate="print"/>
          <a:srcRect/>
          <a:stretch>
            <a:fillRect/>
          </a:stretch>
        </p:blipFill>
        <p:spPr bwMode="auto">
          <a:xfrm>
            <a:off x="-1" y="0"/>
            <a:ext cx="9144000" cy="6858000"/>
          </a:xfrm>
          <a:prstGeom prst="rect">
            <a:avLst/>
          </a:prstGeom>
          <a:noFill/>
          <a:ln w="9525">
            <a:noFill/>
            <a:miter lim="800000"/>
            <a:headEnd/>
            <a:tailEnd/>
          </a:ln>
        </p:spPr>
      </p:pic>
      <p:pic>
        <p:nvPicPr>
          <p:cNvPr id="8" name="7 Imagen" descr="raton.gif"/>
          <p:cNvPicPr>
            <a:picLocks noChangeAspect="1"/>
          </p:cNvPicPr>
          <p:nvPr/>
        </p:nvPicPr>
        <p:blipFill>
          <a:blip r:embed="rId3" cstate="print"/>
          <a:stretch>
            <a:fillRect/>
          </a:stretch>
        </p:blipFill>
        <p:spPr>
          <a:xfrm>
            <a:off x="7572396" y="4714884"/>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2286000" y="1000125"/>
            <a:ext cx="4572000" cy="4400550"/>
          </a:xfrm>
          <a:prstGeom prst="rect">
            <a:avLst/>
          </a:prstGeom>
          <a:noFill/>
          <a:ln w="9525">
            <a:noFill/>
            <a:miter lim="800000"/>
            <a:headEnd/>
            <a:tailEnd/>
          </a:ln>
        </p:spPr>
        <p:txBody>
          <a:bodyPr>
            <a:spAutoFit/>
          </a:bodyPr>
          <a:lstStyle/>
          <a:p>
            <a:pPr algn="ctr"/>
            <a:r>
              <a:rPr lang="es-ES" sz="2000" b="1">
                <a:solidFill>
                  <a:schemeClr val="bg1"/>
                </a:solidFill>
                <a:latin typeface="Book Antiqua" pitchFamily="18" charset="0"/>
              </a:rPr>
              <a:t>Allá, si el barro está blando, </a:t>
            </a:r>
          </a:p>
          <a:p>
            <a:pPr algn="ctr"/>
            <a:r>
              <a:rPr lang="es-ES" sz="2000" b="1">
                <a:solidFill>
                  <a:schemeClr val="bg1"/>
                </a:solidFill>
                <a:latin typeface="Book Antiqua" pitchFamily="18" charset="0"/>
              </a:rPr>
              <a:t>canta su gozo sincero, </a:t>
            </a:r>
          </a:p>
          <a:p>
            <a:pPr algn="ctr"/>
            <a:r>
              <a:rPr lang="es-ES" sz="2000" b="1">
                <a:solidFill>
                  <a:schemeClr val="bg1"/>
                </a:solidFill>
                <a:latin typeface="Book Antiqua" pitchFamily="18" charset="0"/>
              </a:rPr>
              <a:t>yo quisiera ser hornero </a:t>
            </a:r>
          </a:p>
          <a:p>
            <a:pPr algn="ctr"/>
            <a:r>
              <a:rPr lang="es-ES" sz="2000" b="1">
                <a:solidFill>
                  <a:schemeClr val="bg1"/>
                </a:solidFill>
                <a:latin typeface="Book Antiqua" pitchFamily="18" charset="0"/>
              </a:rPr>
              <a:t>y hacer mi choza cantando.</a:t>
            </a:r>
          </a:p>
          <a:p>
            <a:pPr algn="ctr"/>
            <a:r>
              <a:rPr lang="es-ES" sz="2000" b="1">
                <a:solidFill>
                  <a:schemeClr val="bg1"/>
                </a:solidFill>
                <a:latin typeface="Book Antiqua" pitchFamily="18" charset="0"/>
              </a:rPr>
              <a:t> </a:t>
            </a:r>
          </a:p>
          <a:p>
            <a:pPr algn="ctr"/>
            <a:r>
              <a:rPr lang="es-ES" sz="2000" b="1">
                <a:solidFill>
                  <a:schemeClr val="bg1"/>
                </a:solidFill>
                <a:latin typeface="Book Antiqua" pitchFamily="18" charset="0"/>
              </a:rPr>
              <a:t>Así le sale bien todo, </a:t>
            </a:r>
          </a:p>
          <a:p>
            <a:pPr algn="ctr"/>
            <a:r>
              <a:rPr lang="es-ES" sz="2000" b="1">
                <a:solidFill>
                  <a:schemeClr val="bg1"/>
                </a:solidFill>
                <a:latin typeface="Book Antiqua" pitchFamily="18" charset="0"/>
              </a:rPr>
              <a:t>y así, en su honrado desvelo,</a:t>
            </a:r>
          </a:p>
          <a:p>
            <a:pPr algn="ctr"/>
            <a:r>
              <a:rPr lang="es-ES" sz="2000" b="1">
                <a:solidFill>
                  <a:schemeClr val="bg1"/>
                </a:solidFill>
                <a:latin typeface="Book Antiqua" pitchFamily="18" charset="0"/>
              </a:rPr>
              <a:t>trabaja mirando al cielo </a:t>
            </a:r>
          </a:p>
          <a:p>
            <a:pPr algn="ctr"/>
            <a:r>
              <a:rPr lang="es-ES" sz="2000" b="1">
                <a:solidFill>
                  <a:schemeClr val="bg1"/>
                </a:solidFill>
                <a:latin typeface="Book Antiqua" pitchFamily="18" charset="0"/>
              </a:rPr>
              <a:t>en el agua de su lodo</a:t>
            </a:r>
          </a:p>
          <a:p>
            <a:pPr algn="ctr"/>
            <a:r>
              <a:rPr lang="es-ES" sz="2000" b="1">
                <a:solidFill>
                  <a:schemeClr val="bg1"/>
                </a:solidFill>
                <a:latin typeface="Book Antiqua" pitchFamily="18" charset="0"/>
              </a:rPr>
              <a:t> </a:t>
            </a:r>
          </a:p>
          <a:p>
            <a:pPr algn="ctr"/>
            <a:r>
              <a:rPr lang="es-ES" sz="2000" b="1">
                <a:solidFill>
                  <a:schemeClr val="bg1"/>
                </a:solidFill>
                <a:latin typeface="Book Antiqua" pitchFamily="18" charset="0"/>
              </a:rPr>
              <a:t>La trabaja en paja y barro, </a:t>
            </a:r>
          </a:p>
          <a:p>
            <a:pPr algn="ctr"/>
            <a:r>
              <a:rPr lang="es-ES" sz="2000" b="1">
                <a:solidFill>
                  <a:schemeClr val="bg1"/>
                </a:solidFill>
                <a:latin typeface="Book Antiqua" pitchFamily="18" charset="0"/>
              </a:rPr>
              <a:t>lindamente la trabaja, </a:t>
            </a:r>
          </a:p>
          <a:p>
            <a:pPr algn="ctr"/>
            <a:r>
              <a:rPr lang="es-ES" sz="2000" b="1">
                <a:solidFill>
                  <a:schemeClr val="bg1"/>
                </a:solidFill>
                <a:latin typeface="Book Antiqua" pitchFamily="18" charset="0"/>
              </a:rPr>
              <a:t>que en el barro y en la paja </a:t>
            </a:r>
          </a:p>
          <a:p>
            <a:pPr algn="ctr"/>
            <a:r>
              <a:rPr lang="es-ES" sz="2000" b="1">
                <a:solidFill>
                  <a:schemeClr val="bg1"/>
                </a:solidFill>
                <a:latin typeface="Book Antiqua" pitchFamily="18" charset="0"/>
              </a:rPr>
              <a:t>es arquitecto bizarro</a:t>
            </a:r>
          </a:p>
        </p:txBody>
      </p:sp>
      <p:pic>
        <p:nvPicPr>
          <p:cNvPr id="32771" name="2 Imagen" descr="MARCO-HOR-a.pn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 name="5 Imagen" descr="raton.gif"/>
          <p:cNvPicPr>
            <a:picLocks noChangeAspect="1"/>
          </p:cNvPicPr>
          <p:nvPr/>
        </p:nvPicPr>
        <p:blipFill>
          <a:blip r:embed="rId3" cstate="print"/>
          <a:stretch>
            <a:fillRect/>
          </a:stretch>
        </p:blipFill>
        <p:spPr>
          <a:xfrm>
            <a:off x="7715272" y="5715016"/>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33794" name="1 Rectángulo"/>
          <p:cNvSpPr>
            <a:spLocks noChangeArrowheads="1"/>
          </p:cNvSpPr>
          <p:nvPr/>
        </p:nvSpPr>
        <p:spPr bwMode="auto">
          <a:xfrm>
            <a:off x="2286000" y="1444625"/>
            <a:ext cx="4572000" cy="4400550"/>
          </a:xfrm>
          <a:prstGeom prst="rect">
            <a:avLst/>
          </a:prstGeom>
          <a:noFill/>
          <a:ln w="9525">
            <a:noFill/>
            <a:miter lim="800000"/>
            <a:headEnd/>
            <a:tailEnd/>
          </a:ln>
        </p:spPr>
        <p:txBody>
          <a:bodyPr>
            <a:spAutoFit/>
          </a:bodyPr>
          <a:lstStyle/>
          <a:p>
            <a:pPr algn="ctr"/>
            <a:r>
              <a:rPr lang="es-ES" sz="2000" b="1" dirty="0">
                <a:solidFill>
                  <a:schemeClr val="bg1"/>
                </a:solidFill>
                <a:latin typeface="Book Antiqua" pitchFamily="18" charset="0"/>
              </a:rPr>
              <a:t>La casita del hornero </a:t>
            </a:r>
          </a:p>
          <a:p>
            <a:pPr algn="ctr"/>
            <a:r>
              <a:rPr lang="es-ES" sz="2000" b="1" dirty="0">
                <a:solidFill>
                  <a:schemeClr val="bg1"/>
                </a:solidFill>
                <a:latin typeface="Book Antiqua" pitchFamily="18" charset="0"/>
              </a:rPr>
              <a:t>tiene alcoba y tiene sala. </a:t>
            </a:r>
          </a:p>
          <a:p>
            <a:pPr algn="ctr"/>
            <a:r>
              <a:rPr lang="es-ES" sz="2000" b="1" dirty="0">
                <a:solidFill>
                  <a:schemeClr val="bg1"/>
                </a:solidFill>
                <a:latin typeface="Book Antiqua" pitchFamily="18" charset="0"/>
              </a:rPr>
              <a:t>en la alcoba la hembra instala </a:t>
            </a:r>
          </a:p>
          <a:p>
            <a:pPr algn="ctr"/>
            <a:r>
              <a:rPr lang="es-ES" sz="2000" b="1" dirty="0">
                <a:solidFill>
                  <a:schemeClr val="bg1"/>
                </a:solidFill>
                <a:latin typeface="Book Antiqua" pitchFamily="18" charset="0"/>
              </a:rPr>
              <a:t>justamente el nido entero. </a:t>
            </a:r>
          </a:p>
          <a:p>
            <a:pPr algn="ctr"/>
            <a:r>
              <a:rPr lang="es-ES" sz="2000" b="1" dirty="0">
                <a:solidFill>
                  <a:schemeClr val="bg1"/>
                </a:solidFill>
                <a:latin typeface="Book Antiqua" pitchFamily="18" charset="0"/>
              </a:rPr>
              <a:t> </a:t>
            </a:r>
          </a:p>
          <a:p>
            <a:pPr algn="ctr"/>
            <a:r>
              <a:rPr lang="es-ES" sz="2000" b="1" dirty="0">
                <a:solidFill>
                  <a:schemeClr val="bg1"/>
                </a:solidFill>
                <a:latin typeface="Book Antiqua" pitchFamily="18" charset="0"/>
              </a:rPr>
              <a:t>Concluyó el hornero su horno </a:t>
            </a:r>
          </a:p>
          <a:p>
            <a:pPr algn="ctr"/>
            <a:r>
              <a:rPr lang="es-ES" sz="2000" b="1" dirty="0">
                <a:solidFill>
                  <a:schemeClr val="bg1"/>
                </a:solidFill>
                <a:latin typeface="Book Antiqua" pitchFamily="18" charset="0"/>
              </a:rPr>
              <a:t>y con el </a:t>
            </a:r>
            <a:r>
              <a:rPr lang="es-ES" sz="2000" b="1" dirty="0" smtClean="0">
                <a:solidFill>
                  <a:schemeClr val="bg1"/>
                </a:solidFill>
                <a:latin typeface="Book Antiqua" pitchFamily="18" charset="0"/>
              </a:rPr>
              <a:t>último </a:t>
            </a:r>
            <a:r>
              <a:rPr lang="es-ES" sz="2000" b="1" dirty="0">
                <a:solidFill>
                  <a:schemeClr val="bg1"/>
                </a:solidFill>
                <a:latin typeface="Book Antiqua" pitchFamily="18" charset="0"/>
              </a:rPr>
              <a:t>toque </a:t>
            </a:r>
          </a:p>
          <a:p>
            <a:pPr algn="ctr"/>
            <a:r>
              <a:rPr lang="es-ES" sz="2000" b="1" dirty="0">
                <a:solidFill>
                  <a:schemeClr val="bg1"/>
                </a:solidFill>
                <a:latin typeface="Book Antiqua" pitchFamily="18" charset="0"/>
              </a:rPr>
              <a:t>le deja áspero el revoque </a:t>
            </a:r>
          </a:p>
          <a:p>
            <a:pPr algn="ctr"/>
            <a:r>
              <a:rPr lang="es-ES" sz="2000" b="1" dirty="0">
                <a:solidFill>
                  <a:schemeClr val="bg1"/>
                </a:solidFill>
                <a:latin typeface="Book Antiqua" pitchFamily="18" charset="0"/>
              </a:rPr>
              <a:t>contra frío y el bochorno. </a:t>
            </a:r>
          </a:p>
          <a:p>
            <a:pPr algn="ctr"/>
            <a:r>
              <a:rPr lang="es-ES" sz="2000" b="1" dirty="0">
                <a:solidFill>
                  <a:schemeClr val="bg1"/>
                </a:solidFill>
                <a:latin typeface="Book Antiqua" pitchFamily="18" charset="0"/>
              </a:rPr>
              <a:t> </a:t>
            </a:r>
          </a:p>
          <a:p>
            <a:pPr algn="ctr"/>
            <a:r>
              <a:rPr lang="es-ES" sz="2000" b="1" dirty="0">
                <a:solidFill>
                  <a:schemeClr val="bg1"/>
                </a:solidFill>
                <a:latin typeface="Book Antiqua" pitchFamily="18" charset="0"/>
              </a:rPr>
              <a:t>Y cuando acaba jovial </a:t>
            </a:r>
          </a:p>
          <a:p>
            <a:pPr algn="ctr"/>
            <a:r>
              <a:rPr lang="es-ES" sz="2000" b="1" dirty="0">
                <a:solidFill>
                  <a:schemeClr val="bg1"/>
                </a:solidFill>
                <a:latin typeface="Book Antiqua" pitchFamily="18" charset="0"/>
              </a:rPr>
              <a:t>de arreglarla a su deseo </a:t>
            </a:r>
          </a:p>
          <a:p>
            <a:pPr algn="ctr"/>
            <a:r>
              <a:rPr lang="es-ES" sz="2000" b="1" dirty="0">
                <a:solidFill>
                  <a:schemeClr val="bg1"/>
                </a:solidFill>
                <a:latin typeface="Book Antiqua" pitchFamily="18" charset="0"/>
              </a:rPr>
              <a:t>le pone con un gorjeo </a:t>
            </a:r>
          </a:p>
          <a:p>
            <a:pPr algn="ctr"/>
            <a:r>
              <a:rPr lang="es-ES" sz="2000" b="1" dirty="0">
                <a:solidFill>
                  <a:schemeClr val="bg1"/>
                </a:solidFill>
                <a:latin typeface="Book Antiqua" pitchFamily="18" charset="0"/>
              </a:rPr>
              <a:t>la vajilla de cristal. </a:t>
            </a:r>
          </a:p>
        </p:txBody>
      </p:sp>
      <p:pic>
        <p:nvPicPr>
          <p:cNvPr id="3" name="2 Imagen" descr="MARCO-HOR-a.pn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 name="5 Imagen" descr="raton.gif"/>
          <p:cNvPicPr>
            <a:picLocks noChangeAspect="1"/>
          </p:cNvPicPr>
          <p:nvPr/>
        </p:nvPicPr>
        <p:blipFill>
          <a:blip r:embed="rId3" cstate="print"/>
          <a:stretch>
            <a:fillRect/>
          </a:stretch>
        </p:blipFill>
        <p:spPr>
          <a:xfrm>
            <a:off x="7715272" y="5786454"/>
            <a:ext cx="1071570" cy="685805"/>
          </a:xfrm>
          <a:prstGeom prst="rect">
            <a:avLst/>
          </a:prstGeom>
        </p:spPr>
      </p:pic>
    </p:spTree>
  </p:cSld>
  <p:clrMapOvr>
    <a:masterClrMapping/>
  </p:clrMapOvr>
  <p:transition spd="med">
    <p:fade thruBlk="1"/>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JORGE\Escritorio\b.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4819" name="2 CuadroTexto"/>
          <p:cNvSpPr txBox="1">
            <a:spLocks noChangeArrowheads="1"/>
          </p:cNvSpPr>
          <p:nvPr/>
        </p:nvSpPr>
        <p:spPr bwMode="auto">
          <a:xfrm>
            <a:off x="5003800" y="6215082"/>
            <a:ext cx="4060825" cy="553998"/>
          </a:xfrm>
          <a:prstGeom prst="rect">
            <a:avLst/>
          </a:prstGeom>
          <a:noFill/>
          <a:ln w="9525">
            <a:noFill/>
            <a:miter lim="800000"/>
            <a:headEnd/>
            <a:tailEnd/>
          </a:ln>
        </p:spPr>
        <p:txBody>
          <a:bodyPr wrap="square">
            <a:spAutoFit/>
          </a:bodyPr>
          <a:lstStyle/>
          <a:p>
            <a:r>
              <a:rPr lang="es-ES" sz="1000" b="1" dirty="0"/>
              <a:t>Texto de las leyenda:</a:t>
            </a:r>
          </a:p>
          <a:p>
            <a:r>
              <a:rPr lang="es-ES" sz="1000" b="1" dirty="0"/>
              <a:t>Peña, Martín (2007). «El hornero» </a:t>
            </a:r>
            <a:r>
              <a:rPr lang="es-ES" sz="1000" b="1" dirty="0" err="1"/>
              <a:t>Ecociencia</a:t>
            </a:r>
            <a:r>
              <a:rPr lang="es-ES" sz="1000" b="1" dirty="0"/>
              <a:t> &amp; Naturaleza, N° 41, p. 40</a:t>
            </a:r>
          </a:p>
          <a:p>
            <a:r>
              <a:rPr lang="es-ES" sz="1000" b="1" dirty="0">
                <a:solidFill>
                  <a:srgbClr val="FF0000"/>
                </a:solidFill>
              </a:rPr>
              <a:t>http://</a:t>
            </a:r>
            <a:r>
              <a:rPr lang="es-ES" sz="1000" b="1" dirty="0" smtClean="0">
                <a:solidFill>
                  <a:srgbClr val="FF0000"/>
                </a:solidFill>
              </a:rPr>
              <a:t>www.cienciaynaturaleza.com.ar/PDF/Hornero.pdf</a:t>
            </a:r>
            <a:endParaRPr lang="es-ES" sz="1000" b="1" dirty="0">
              <a:solidFill>
                <a:srgbClr val="FF0000"/>
              </a:solidFill>
            </a:endParaRPr>
          </a:p>
        </p:txBody>
      </p:sp>
      <p:sp>
        <p:nvSpPr>
          <p:cNvPr id="34820" name="1 Rectángulo"/>
          <p:cNvSpPr>
            <a:spLocks noChangeArrowheads="1"/>
          </p:cNvSpPr>
          <p:nvPr/>
        </p:nvSpPr>
        <p:spPr bwMode="auto">
          <a:xfrm>
            <a:off x="6072198" y="4929198"/>
            <a:ext cx="3071802" cy="1231106"/>
          </a:xfrm>
          <a:prstGeom prst="rect">
            <a:avLst/>
          </a:prstGeom>
          <a:solidFill>
            <a:schemeClr val="accent5">
              <a:lumMod val="60000"/>
              <a:lumOff val="40000"/>
            </a:schemeClr>
          </a:solidFill>
          <a:ln w="9525">
            <a:noFill/>
            <a:miter lim="800000"/>
            <a:headEnd/>
            <a:tailEnd/>
          </a:ln>
        </p:spPr>
        <p:txBody>
          <a:bodyPr wrap="square">
            <a:spAutoFit/>
          </a:bodyPr>
          <a:lstStyle/>
          <a:p>
            <a:r>
              <a:rPr lang="es-ES" sz="1200" b="1" dirty="0" smtClean="0">
                <a:solidFill>
                  <a:srgbClr val="FF0000"/>
                </a:solidFill>
              </a:rPr>
              <a:t>El hornero-Adrian </a:t>
            </a:r>
            <a:r>
              <a:rPr lang="es-ES" sz="1200" b="1" dirty="0" err="1" smtClean="0">
                <a:solidFill>
                  <a:srgbClr val="FF0000"/>
                </a:solidFill>
              </a:rPr>
              <a:t>Maggi</a:t>
            </a:r>
            <a:endParaRPr lang="es-ES" sz="1200" b="1" dirty="0" smtClean="0">
              <a:solidFill>
                <a:srgbClr val="FF0000"/>
              </a:solidFill>
            </a:endParaRPr>
          </a:p>
          <a:p>
            <a:r>
              <a:rPr lang="es-ES" sz="1200" b="1" dirty="0" smtClean="0">
                <a:solidFill>
                  <a:srgbClr val="FF0000"/>
                </a:solidFill>
              </a:rPr>
              <a:t>José  Larralde Lo mismo que el hornero</a:t>
            </a:r>
          </a:p>
          <a:p>
            <a:r>
              <a:rPr lang="es-ES" sz="1200" b="1" dirty="0" smtClean="0">
                <a:solidFill>
                  <a:srgbClr val="FF0000"/>
                </a:solidFill>
              </a:rPr>
              <a:t>Soy </a:t>
            </a:r>
            <a:r>
              <a:rPr lang="es-ES" sz="1200" b="1" dirty="0">
                <a:solidFill>
                  <a:srgbClr val="FF0000"/>
                </a:solidFill>
              </a:rPr>
              <a:t>de la Puna - Huayno argentino de</a:t>
            </a:r>
          </a:p>
          <a:p>
            <a:r>
              <a:rPr lang="es-ES" sz="1200" b="1" dirty="0" smtClean="0">
                <a:solidFill>
                  <a:srgbClr val="FF0000"/>
                </a:solidFill>
              </a:rPr>
              <a:t>José </a:t>
            </a:r>
            <a:r>
              <a:rPr lang="es-ES" sz="1200" b="1" dirty="0">
                <a:solidFill>
                  <a:srgbClr val="FF0000"/>
                </a:solidFill>
              </a:rPr>
              <a:t>María Mercado -Intérprete Tomás </a:t>
            </a:r>
            <a:r>
              <a:rPr lang="es-ES" sz="1200" b="1" dirty="0" err="1" smtClean="0">
                <a:solidFill>
                  <a:srgbClr val="FF0000"/>
                </a:solidFill>
              </a:rPr>
              <a:t>Lipán</a:t>
            </a:r>
            <a:endParaRPr lang="es-ES" sz="1200" b="1" dirty="0" smtClean="0">
              <a:solidFill>
                <a:srgbClr val="FF0000"/>
              </a:solidFill>
            </a:endParaRPr>
          </a:p>
          <a:p>
            <a:r>
              <a:rPr lang="es-ES" sz="1200" b="1" dirty="0" smtClean="0">
                <a:solidFill>
                  <a:srgbClr val="FF0000"/>
                </a:solidFill>
              </a:rPr>
              <a:t>João de barro-Héctor </a:t>
            </a:r>
            <a:r>
              <a:rPr lang="es-ES" sz="1200" b="1" dirty="0" err="1" smtClean="0">
                <a:solidFill>
                  <a:srgbClr val="FF0000"/>
                </a:solidFill>
              </a:rPr>
              <a:t>Numa</a:t>
            </a:r>
            <a:r>
              <a:rPr lang="es-ES" sz="1200" b="1" dirty="0" smtClean="0">
                <a:solidFill>
                  <a:srgbClr val="FF0000"/>
                </a:solidFill>
              </a:rPr>
              <a:t> </a:t>
            </a:r>
            <a:r>
              <a:rPr lang="es-ES" sz="1200" b="1" dirty="0" err="1" smtClean="0">
                <a:solidFill>
                  <a:srgbClr val="FF0000"/>
                </a:solidFill>
              </a:rPr>
              <a:t>Moraes</a:t>
            </a:r>
            <a:endParaRPr lang="es-ES" sz="1200" b="1" dirty="0" smtClean="0">
              <a:solidFill>
                <a:srgbClr val="FF0000"/>
              </a:solidFill>
            </a:endParaRPr>
          </a:p>
          <a:p>
            <a:endParaRPr lang="es-ES" sz="1400" b="1" dirty="0">
              <a:solidFill>
                <a:srgbClr val="FFFF00"/>
              </a:solidFill>
            </a:endParaRPr>
          </a:p>
        </p:txBody>
      </p:sp>
      <p:pic>
        <p:nvPicPr>
          <p:cNvPr id="34821" name="Picture 4" descr="C:\Documents and Settings\Paredes\Escritorio\cdanim.gif"/>
          <p:cNvPicPr>
            <a:picLocks noChangeAspect="1" noChangeArrowheads="1"/>
          </p:cNvPicPr>
          <p:nvPr/>
        </p:nvPicPr>
        <p:blipFill>
          <a:blip r:embed="rId3" cstate="print"/>
          <a:srcRect/>
          <a:stretch>
            <a:fillRect/>
          </a:stretch>
        </p:blipFill>
        <p:spPr bwMode="auto">
          <a:xfrm>
            <a:off x="6643702" y="4572008"/>
            <a:ext cx="287337" cy="287338"/>
          </a:xfrm>
          <a:prstGeom prst="rect">
            <a:avLst/>
          </a:prstGeom>
          <a:noFill/>
          <a:ln w="9525">
            <a:noFill/>
            <a:miter lim="800000"/>
            <a:headEnd/>
            <a:tailEnd/>
          </a:ln>
        </p:spPr>
      </p:pic>
      <p:pic>
        <p:nvPicPr>
          <p:cNvPr id="1026" name="Picture 2" descr="C:\Documents and Settings\Héctor\Escritorio\ROMANTIC-MP3\Mayka&amp;Jor.png"/>
          <p:cNvPicPr>
            <a:picLocks noChangeAspect="1" noChangeArrowheads="1"/>
          </p:cNvPicPr>
          <p:nvPr/>
        </p:nvPicPr>
        <p:blipFill>
          <a:blip r:embed="rId4" cstate="print"/>
          <a:srcRect/>
          <a:stretch>
            <a:fillRect/>
          </a:stretch>
        </p:blipFill>
        <p:spPr bwMode="auto">
          <a:xfrm>
            <a:off x="214282" y="4786322"/>
            <a:ext cx="2428892" cy="1590240"/>
          </a:xfrm>
          <a:prstGeom prst="rect">
            <a:avLst/>
          </a:prstGeom>
          <a:noFill/>
        </p:spPr>
      </p:pic>
      <p:pic>
        <p:nvPicPr>
          <p:cNvPr id="7" name="2 Imagen" descr="MARCO-HOR-a.png"/>
          <p:cNvPicPr>
            <a:picLocks noChangeAspect="1"/>
          </p:cNvPicPr>
          <p:nvPr/>
        </p:nvPicPr>
        <p:blipFill>
          <a:blip r:embed="rId5" cstate="print"/>
          <a:srcRect/>
          <a:stretch>
            <a:fillRect/>
          </a:stretch>
        </p:blipFill>
        <p:spPr bwMode="auto">
          <a:xfrm>
            <a:off x="0" y="0"/>
            <a:ext cx="9144000" cy="6858000"/>
          </a:xfrm>
          <a:prstGeom prst="rect">
            <a:avLst/>
          </a:prstGeom>
          <a:noFill/>
          <a:ln w="9525">
            <a:noFill/>
            <a:miter lim="800000"/>
            <a:headEnd/>
            <a:tailEnd/>
          </a:ln>
        </p:spPr>
      </p:pic>
      <p:pic>
        <p:nvPicPr>
          <p:cNvPr id="9" name="8 Imagen" descr="raton.gif"/>
          <p:cNvPicPr>
            <a:picLocks noChangeAspect="1"/>
          </p:cNvPicPr>
          <p:nvPr/>
        </p:nvPicPr>
        <p:blipFill>
          <a:blip r:embed="rId6" cstate="print"/>
          <a:stretch>
            <a:fillRect/>
          </a:stretch>
        </p:blipFill>
        <p:spPr>
          <a:xfrm>
            <a:off x="7786710" y="4143380"/>
            <a:ext cx="959948" cy="614367"/>
          </a:xfrm>
          <a:prstGeom prst="rect">
            <a:avLst/>
          </a:prstGeom>
        </p:spPr>
      </p:pic>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2000" fill="hold"/>
                                        <p:tgtEl>
                                          <p:spTgt spid="1026"/>
                                        </p:tgtEl>
                                        <p:attrNameLst>
                                          <p:attrName>ppt_x</p:attrName>
                                        </p:attrNameLst>
                                      </p:cBhvr>
                                      <p:tavLst>
                                        <p:tav tm="0">
                                          <p:val>
                                            <p:strVal val="#ppt_x"/>
                                          </p:val>
                                        </p:tav>
                                        <p:tav tm="100000">
                                          <p:val>
                                            <p:strVal val="#ppt_x"/>
                                          </p:val>
                                        </p:tav>
                                      </p:tavLst>
                                    </p:anim>
                                    <p:anim calcmode="lin" valueType="num">
                                      <p:cBhvr additive="base">
                                        <p:cTn id="8" dur="2000" fill="hold"/>
                                        <p:tgtEl>
                                          <p:spTgt spid="10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Hornero. Ave nacional argentina.pp">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Hornero. Ave nacional argentina.pp</Template>
  <TotalTime>548</TotalTime>
  <Words>1519</Words>
  <Application>Microsoft Office PowerPoint</Application>
  <PresentationFormat>Presentación en pantalla (4:3)</PresentationFormat>
  <Paragraphs>136</Paragraphs>
  <Slides>63</Slides>
  <Notes>0</Notes>
  <HiddenSlides>0</HiddenSlides>
  <MMClips>0</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El Hornero. Ave nacional argentina.pp</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Hornero y leyendas</dc:title>
  <dc:subject>Pájaros</dc:subject>
  <dc:creator>Mayka &amp; Jorge</dc:creator>
  <cp:lastModifiedBy>Mayka</cp:lastModifiedBy>
  <cp:revision>34</cp:revision>
  <dcterms:created xsi:type="dcterms:W3CDTF">2013-11-07T00:31:21Z</dcterms:created>
  <dcterms:modified xsi:type="dcterms:W3CDTF">2014-02-06T08:52:57Z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9110893</vt:lpwstr>
  </property>
  <property fmtid="{D5CDD505-2E9C-101B-9397-08002B2CF9AE}" pid="3" name="NXPowerLiteSettings">
    <vt:lpwstr>F6000400038000</vt:lpwstr>
  </property>
  <property fmtid="{D5CDD505-2E9C-101B-9397-08002B2CF9AE}" pid="4" name="NXPowerLiteVersion">
    <vt:lpwstr>D4.2.3</vt:lpwstr>
  </property>
</Properties>
</file>