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8"/>
  </p:notesMasterIdLst>
  <p:sldIdLst>
    <p:sldId id="298" r:id="rId3"/>
    <p:sldId id="257" r:id="rId4"/>
    <p:sldId id="293" r:id="rId5"/>
    <p:sldId id="261" r:id="rId6"/>
    <p:sldId id="258" r:id="rId7"/>
    <p:sldId id="262" r:id="rId8"/>
    <p:sldId id="259" r:id="rId9"/>
    <p:sldId id="267" r:id="rId10"/>
    <p:sldId id="260" r:id="rId11"/>
    <p:sldId id="268" r:id="rId12"/>
    <p:sldId id="266" r:id="rId13"/>
    <p:sldId id="278" r:id="rId14"/>
    <p:sldId id="265" r:id="rId15"/>
    <p:sldId id="269" r:id="rId16"/>
    <p:sldId id="273" r:id="rId17"/>
    <p:sldId id="274" r:id="rId18"/>
    <p:sldId id="275" r:id="rId19"/>
    <p:sldId id="280" r:id="rId20"/>
    <p:sldId id="264" r:id="rId21"/>
    <p:sldId id="299" r:id="rId22"/>
    <p:sldId id="277" r:id="rId23"/>
    <p:sldId id="294" r:id="rId24"/>
    <p:sldId id="295" r:id="rId25"/>
    <p:sldId id="296" r:id="rId26"/>
    <p:sldId id="285" r:id="rId27"/>
    <p:sldId id="287" r:id="rId28"/>
    <p:sldId id="288" r:id="rId29"/>
    <p:sldId id="289" r:id="rId30"/>
    <p:sldId id="286" r:id="rId31"/>
    <p:sldId id="283" r:id="rId32"/>
    <p:sldId id="290" r:id="rId33"/>
    <p:sldId id="281" r:id="rId34"/>
    <p:sldId id="306" r:id="rId35"/>
    <p:sldId id="305" r:id="rId36"/>
    <p:sldId id="307" r:id="rId3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XQh3BdPCBIo6pH8zHJ4WCg==" hashData="Opg+6iD4HWSOGHQeGkiOo47yQIU="/>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98" autoAdjust="0"/>
  </p:normalViewPr>
  <p:slideViewPr>
    <p:cSldViewPr>
      <p:cViewPr varScale="1">
        <p:scale>
          <a:sx n="85" d="100"/>
          <a:sy n="85" d="100"/>
        </p:scale>
        <p:origin x="-546" y="-7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AD913F4-9EEE-4AED-A26E-C4215E2518EA}" type="datetimeFigureOut">
              <a:rPr lang="es-ES" smtClean="0"/>
              <a:t>26/01/2015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D375576-4DEE-4F6B-9D72-DB862009206B}" type="slidenum">
              <a:rPr lang="es-ES" smtClean="0"/>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A1C01C7F-39DA-47B0-ADC6-A9BD4F8EBABF}" type="datetimeFigureOut">
              <a:rPr lang="es-ES" smtClean="0"/>
              <a:pPr/>
              <a:t>26/01/2015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5723E87-E6C4-445A-AE46-63B08EA47238}" type="slidenum">
              <a:rPr lang="es-ES" smtClean="0"/>
              <a:pPr/>
              <a:t>‹Nº›</a:t>
            </a:fld>
            <a:endParaRPr lang="es-ES"/>
          </a:p>
        </p:txBody>
      </p:sp>
    </p:spTree>
  </p:cSld>
  <p:clrMapOvr>
    <a:masterClrMapping/>
  </p:clrMapOvr>
  <p:transition spd="slow" advClick="0" advTm="7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1C01C7F-39DA-47B0-ADC6-A9BD4F8EBABF}" type="datetimeFigureOut">
              <a:rPr lang="es-ES" smtClean="0"/>
              <a:pPr/>
              <a:t>26/01/2015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5723E87-E6C4-445A-AE46-63B08EA47238}" type="slidenum">
              <a:rPr lang="es-ES" smtClean="0"/>
              <a:pPr/>
              <a:t>‹Nº›</a:t>
            </a:fld>
            <a:endParaRPr lang="es-ES"/>
          </a:p>
        </p:txBody>
      </p:sp>
    </p:spTree>
  </p:cSld>
  <p:clrMapOvr>
    <a:masterClrMapping/>
  </p:clrMapOvr>
  <p:transition spd="slow" advClick="0" advTm="7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1C01C7F-39DA-47B0-ADC6-A9BD4F8EBABF}" type="datetimeFigureOut">
              <a:rPr lang="es-ES" smtClean="0"/>
              <a:pPr/>
              <a:t>26/01/2015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5723E87-E6C4-445A-AE46-63B08EA47238}" type="slidenum">
              <a:rPr lang="es-ES" smtClean="0"/>
              <a:pPr/>
              <a:t>‹Nº›</a:t>
            </a:fld>
            <a:endParaRPr lang="es-ES"/>
          </a:p>
        </p:txBody>
      </p:sp>
    </p:spTree>
  </p:cSld>
  <p:clrMapOvr>
    <a:masterClrMapping/>
  </p:clrMapOvr>
  <p:transition spd="slow" advClick="0" advTm="7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A1C01C7F-39DA-47B0-ADC6-A9BD4F8EBABF}" type="datetimeFigureOut">
              <a:rPr lang="es-ES" smtClean="0"/>
              <a:pPr/>
              <a:t>26/01/2015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5723E87-E6C4-445A-AE46-63B08EA47238}" type="slidenum">
              <a:rPr lang="es-ES" smtClean="0"/>
              <a:pPr/>
              <a:t>‹Nº›</a:t>
            </a:fld>
            <a:endParaRPr lang="es-ES"/>
          </a:p>
        </p:txBody>
      </p:sp>
    </p:spTree>
  </p:cSld>
  <p:clrMapOvr>
    <a:masterClrMapping/>
  </p:clrMapOvr>
  <p:transition spd="slow" advClick="0" advTm="7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A1C01C7F-39DA-47B0-ADC6-A9BD4F8EBABF}" type="datetimeFigureOut">
              <a:rPr lang="es-ES" smtClean="0"/>
              <a:pPr/>
              <a:t>26/01/2015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5723E87-E6C4-445A-AE46-63B08EA47238}" type="slidenum">
              <a:rPr lang="es-ES" smtClean="0"/>
              <a:pPr/>
              <a:t>‹Nº›</a:t>
            </a:fld>
            <a:endParaRPr lang="es-ES"/>
          </a:p>
        </p:txBody>
      </p:sp>
    </p:spTree>
  </p:cSld>
  <p:clrMapOvr>
    <a:masterClrMapping/>
  </p:clrMapOvr>
  <p:transition spd="slow" advClick="0" advTm="7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A1C01C7F-39DA-47B0-ADC6-A9BD4F8EBABF}" type="datetimeFigureOut">
              <a:rPr lang="es-ES" smtClean="0"/>
              <a:pPr/>
              <a:t>26/01/2015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5723E87-E6C4-445A-AE46-63B08EA47238}" type="slidenum">
              <a:rPr lang="es-ES" smtClean="0"/>
              <a:pPr/>
              <a:t>‹Nº›</a:t>
            </a:fld>
            <a:endParaRPr lang="es-ES"/>
          </a:p>
        </p:txBody>
      </p:sp>
    </p:spTree>
  </p:cSld>
  <p:clrMapOvr>
    <a:masterClrMapping/>
  </p:clrMapOvr>
  <p:transition spd="slow" advClick="0" advTm="7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1C01C7F-39DA-47B0-ADC6-A9BD4F8EBABF}" type="datetimeFigureOut">
              <a:rPr lang="es-ES" smtClean="0"/>
              <a:pPr/>
              <a:t>26/01/2015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5723E87-E6C4-445A-AE46-63B08EA47238}" type="slidenum">
              <a:rPr lang="es-ES" smtClean="0"/>
              <a:pPr/>
              <a:t>‹Nº›</a:t>
            </a:fld>
            <a:endParaRPr lang="es-ES"/>
          </a:p>
        </p:txBody>
      </p:sp>
    </p:spTree>
  </p:cSld>
  <p:clrMapOvr>
    <a:masterClrMapping/>
  </p:clrMapOvr>
  <p:transition spd="slow" advClick="0" advTm="7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1C01C7F-39DA-47B0-ADC6-A9BD4F8EBABF}" type="datetimeFigureOut">
              <a:rPr lang="es-ES" smtClean="0"/>
              <a:pPr/>
              <a:t>26/01/2015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5723E87-E6C4-445A-AE46-63B08EA47238}" type="slidenum">
              <a:rPr lang="es-ES" smtClean="0"/>
              <a:pPr/>
              <a:t>‹Nº›</a:t>
            </a:fld>
            <a:endParaRPr lang="es-ES"/>
          </a:p>
        </p:txBody>
      </p:sp>
    </p:spTree>
  </p:cSld>
  <p:clrMapOvr>
    <a:masterClrMapping/>
  </p:clrMapOvr>
  <p:transition spd="slow" advClick="0" advTm="7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1C01C7F-39DA-47B0-ADC6-A9BD4F8EBABF}" type="datetimeFigureOut">
              <a:rPr lang="es-ES" smtClean="0"/>
              <a:pPr/>
              <a:t>26/01/2015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5723E87-E6C4-445A-AE46-63B08EA47238}" type="slidenum">
              <a:rPr lang="es-ES" smtClean="0"/>
              <a:pPr/>
              <a:t>‹Nº›</a:t>
            </a:fld>
            <a:endParaRPr lang="es-ES"/>
          </a:p>
        </p:txBody>
      </p:sp>
    </p:spTree>
  </p:cSld>
  <p:clrMapOvr>
    <a:masterClrMapping/>
  </p:clrMapOvr>
  <p:transition spd="slow" advClick="0" advTm="7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1C01C7F-39DA-47B0-ADC6-A9BD4F8EBABF}" type="datetimeFigureOut">
              <a:rPr lang="es-ES" smtClean="0"/>
              <a:pPr/>
              <a:t>26/01/2015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5723E87-E6C4-445A-AE46-63B08EA47238}" type="slidenum">
              <a:rPr lang="es-ES" smtClean="0"/>
              <a:pPr/>
              <a:t>‹Nº›</a:t>
            </a:fld>
            <a:endParaRPr lang="es-ES"/>
          </a:p>
        </p:txBody>
      </p:sp>
    </p:spTree>
  </p:cSld>
  <p:clrMapOvr>
    <a:masterClrMapping/>
  </p:clrMapOvr>
  <p:transition spd="slow" advClick="0" advTm="7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1C01C7F-39DA-47B0-ADC6-A9BD4F8EBABF}" type="datetimeFigureOut">
              <a:rPr lang="es-ES" smtClean="0"/>
              <a:pPr/>
              <a:t>26/01/2015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5723E87-E6C4-445A-AE46-63B08EA47238}" type="slidenum">
              <a:rPr lang="es-ES" smtClean="0"/>
              <a:pPr/>
              <a:t>‹Nº›</a:t>
            </a:fld>
            <a:endParaRPr lang="es-ES"/>
          </a:p>
        </p:txBody>
      </p:sp>
    </p:spTree>
  </p:cSld>
  <p:clrMapOvr>
    <a:masterClrMapping/>
  </p:clrMapOvr>
  <p:transition spd="slow" advClick="0" advTm="7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26DDAF61-390D-46E5-80CE-E671762C79C0}"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C01C7F-39DA-47B0-ADC6-A9BD4F8EBABF}" type="datetimeFigureOut">
              <a:rPr lang="es-ES" smtClean="0"/>
              <a:pPr/>
              <a:t>26/01/2015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723E87-E6C4-445A-AE46-63B08EA4723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7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08EF8B7C-7600-4C28-9B39-0B7FD83299B7}"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1.gif"/></Relationships>
</file>

<file path=ppt/slides/_rels/slide17.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3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7" descr="illusion-016"/>
          <p:cNvPicPr>
            <a:picLocks noChangeAspect="1" noChangeArrowheads="1"/>
          </p:cNvPicPr>
          <p:nvPr/>
        </p:nvPicPr>
        <p:blipFill>
          <a:blip r:embed="rId4" cstate="print">
            <a:duotone>
              <a:schemeClr val="accent1">
                <a:shade val="45000"/>
                <a:satMod val="135000"/>
              </a:schemeClr>
              <a:prstClr val="white"/>
            </a:duotone>
            <a:lum bright="12000"/>
          </a:blip>
          <a:srcRect/>
          <a:stretch>
            <a:fillRect/>
          </a:stretch>
        </p:blipFill>
        <p:spPr bwMode="auto">
          <a:xfrm>
            <a:off x="0" y="0"/>
            <a:ext cx="9144000" cy="6858000"/>
          </a:xfrm>
          <a:prstGeom prst="rect">
            <a:avLst/>
          </a:prstGeom>
          <a:noFill/>
          <a:ln w="9525">
            <a:noFill/>
            <a:miter lim="800000"/>
            <a:headEnd/>
            <a:tailEnd/>
          </a:ln>
        </p:spPr>
      </p:pic>
      <p:pic>
        <p:nvPicPr>
          <p:cNvPr id="2053" name="Picture 8"/>
          <p:cNvPicPr>
            <a:picLocks noChangeAspect="1" noChangeArrowheads="1"/>
          </p:cNvPicPr>
          <p:nvPr/>
        </p:nvPicPr>
        <p:blipFill>
          <a:blip r:embed="rId5"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251520" y="5733256"/>
            <a:ext cx="794853" cy="836488"/>
          </a:xfrm>
          <a:prstGeom prst="rect">
            <a:avLst/>
          </a:prstGeom>
          <a:noFill/>
          <a:ln w="38100">
            <a:solidFill>
              <a:srgbClr val="1CDEF8"/>
            </a:solidFill>
            <a:miter lim="800000"/>
            <a:headEnd/>
            <a:tailEnd/>
          </a:ln>
        </p:spPr>
      </p:pic>
      <p:sp>
        <p:nvSpPr>
          <p:cNvPr id="15" name="14 Rectángulo"/>
          <p:cNvSpPr/>
          <p:nvPr/>
        </p:nvSpPr>
        <p:spPr>
          <a:xfrm>
            <a:off x="611560" y="6165304"/>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9" cstate="print"/>
          <a:srcRect/>
          <a:stretch>
            <a:fillRect/>
          </a:stretch>
        </p:blipFill>
        <p:spPr bwMode="auto">
          <a:xfrm>
            <a:off x="179512" y="188640"/>
            <a:ext cx="781050" cy="1066800"/>
          </a:xfrm>
          <a:prstGeom prst="rect">
            <a:avLst/>
          </a:prstGeom>
          <a:noFill/>
          <a:ln w="9525">
            <a:noFill/>
            <a:miter lim="800000"/>
            <a:headEnd/>
            <a:tailEnd/>
          </a:ln>
        </p:spPr>
      </p:pic>
      <p:sp>
        <p:nvSpPr>
          <p:cNvPr id="16" name="15 Rectángulo"/>
          <p:cNvSpPr/>
          <p:nvPr/>
        </p:nvSpPr>
        <p:spPr>
          <a:xfrm>
            <a:off x="1043608" y="1340768"/>
            <a:ext cx="6804248" cy="4154984"/>
          </a:xfrm>
          <a:prstGeom prst="rect">
            <a:avLst/>
          </a:prstGeom>
        </p:spPr>
        <p:txBody>
          <a:bodyPr wrap="square">
            <a:spAutoFit/>
          </a:bodyPr>
          <a:lstStyle/>
          <a:p>
            <a:pPr algn="ctr"/>
            <a:r>
              <a:rPr lang="es-ES" sz="8800" b="1" i="1" dirty="0" smtClean="0">
                <a:ln w="18000">
                  <a:solidFill>
                    <a:schemeClr val="accent2">
                      <a:satMod val="140000"/>
                    </a:schemeClr>
                  </a:solidFill>
                  <a:prstDash val="solid"/>
                  <a:miter lim="800000"/>
                </a:ln>
                <a:solidFill>
                  <a:srgbClr val="00B050"/>
                </a:solidFill>
                <a:effectLst>
                  <a:glow rad="228600">
                    <a:schemeClr val="accent5">
                      <a:satMod val="175000"/>
                      <a:alpha val="40000"/>
                    </a:schemeClr>
                  </a:glow>
                  <a:outerShdw blurRad="25500" dist="23000" dir="7020000" algn="tl">
                    <a:srgbClr val="000000">
                      <a:alpha val="50000"/>
                    </a:srgbClr>
                  </a:outerShdw>
                </a:effectLst>
              </a:rPr>
              <a:t>El hombre</a:t>
            </a:r>
          </a:p>
          <a:p>
            <a:pPr algn="ctr"/>
            <a:r>
              <a:rPr lang="es-ES" sz="8800" b="1" i="1" dirty="0" smtClean="0">
                <a:ln w="18000">
                  <a:solidFill>
                    <a:schemeClr val="accent2">
                      <a:satMod val="140000"/>
                    </a:schemeClr>
                  </a:solidFill>
                  <a:prstDash val="solid"/>
                  <a:miter lim="800000"/>
                </a:ln>
                <a:solidFill>
                  <a:srgbClr val="00B050"/>
                </a:solidFill>
                <a:effectLst>
                  <a:glow rad="228600">
                    <a:schemeClr val="accent5">
                      <a:satMod val="175000"/>
                      <a:alpha val="40000"/>
                    </a:schemeClr>
                  </a:glow>
                  <a:outerShdw blurRad="25500" dist="23000" dir="7020000" algn="tl">
                    <a:srgbClr val="000000">
                      <a:alpha val="50000"/>
                    </a:srgbClr>
                  </a:outerShdw>
                </a:effectLst>
              </a:rPr>
              <a:t> más Elástico </a:t>
            </a:r>
          </a:p>
          <a:p>
            <a:pPr algn="ctr"/>
            <a:r>
              <a:rPr lang="es-ES" sz="8800" b="1" i="1" dirty="0" smtClean="0">
                <a:ln w="18000">
                  <a:solidFill>
                    <a:schemeClr val="accent2">
                      <a:satMod val="140000"/>
                    </a:schemeClr>
                  </a:solidFill>
                  <a:prstDash val="solid"/>
                  <a:miter lim="800000"/>
                </a:ln>
                <a:solidFill>
                  <a:srgbClr val="00B050"/>
                </a:solidFill>
                <a:effectLst>
                  <a:glow rad="228600">
                    <a:schemeClr val="accent5">
                      <a:satMod val="175000"/>
                      <a:alpha val="40000"/>
                    </a:schemeClr>
                  </a:glow>
                  <a:outerShdw blurRad="25500" dist="23000" dir="7020000" algn="tl">
                    <a:srgbClr val="000000">
                      <a:alpha val="50000"/>
                    </a:srgbClr>
                  </a:outerShdw>
                </a:effectLst>
              </a:rPr>
              <a:t>de la Tierra</a:t>
            </a:r>
            <a:endParaRPr lang="es-ES" sz="8800" b="1" dirty="0">
              <a:ln w="18000">
                <a:solidFill>
                  <a:schemeClr val="accent2">
                    <a:satMod val="140000"/>
                  </a:schemeClr>
                </a:solidFill>
                <a:prstDash val="solid"/>
                <a:miter lim="800000"/>
              </a:ln>
              <a:solidFill>
                <a:srgbClr val="00B050"/>
              </a:solidFill>
              <a:effectLst>
                <a:glow rad="228600">
                  <a:schemeClr val="accent5">
                    <a:satMod val="175000"/>
                    <a:alpha val="40000"/>
                  </a:schemeClr>
                </a:glow>
                <a:outerShdw blurRad="25500" dist="23000" dir="7020000" algn="tl">
                  <a:srgbClr val="000000">
                    <a:alpha val="50000"/>
                  </a:srgbClr>
                </a:outerShdw>
              </a:effectLst>
            </a:endParaRPr>
          </a:p>
        </p:txBody>
      </p:sp>
    </p:spTree>
  </p:cSld>
  <p:clrMapOvr>
    <a:masterClrMapping/>
  </p:clrMapOvr>
  <p:transition spd="slow" advClick="0" advTm="10000">
    <p:dissolve/>
    <p:sndAc>
      <p:stSnd>
        <p:snd r:embed="rId3" name="NatkingcoleAnsieda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1"/>
                                        </p:tgtEl>
                                        <p:attrNameLst>
                                          <p:attrName>style.opacity</p:attrName>
                                        </p:attrNameLst>
                                      </p:cBhvr>
                                      <p:to>
                                        <p:strVal val="0.25"/>
                                      </p:to>
                                    </p:set>
                                    <p:animEffect filter="image" prLst="opacity: 0.25">
                                      <p:cBhvr rctx="IE">
                                        <p:cTn id="7" dur="indefinite"/>
                                        <p:tgtEl>
                                          <p:spTgt spid="21"/>
                                        </p:tgtEl>
                                      </p:cBhvr>
                                    </p:animEffect>
                                  </p:childTnLst>
                                </p:cTn>
                              </p:par>
                            </p:childTnLst>
                          </p:cTn>
                        </p:par>
                        <p:par>
                          <p:cTn id="8" fill="hold">
                            <p:stCondLst>
                              <p:cond delay="0"/>
                            </p:stCondLst>
                            <p:childTnLst>
                              <p:par>
                                <p:cTn id="9" presetID="41" presetClass="entr" presetSubtype="0" fill="hold" nodeType="afterEffect">
                                  <p:stCondLst>
                                    <p:cond delay="0"/>
                                  </p:stCondLst>
                                  <p:iterate type="lt">
                                    <p:tmPct val="10000"/>
                                  </p:iterate>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500" fill="hold"/>
                                        <p:tgtEl>
                                          <p:spTgt spid="1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6">
                                            <p:txEl>
                                              <p:pRg st="0" end="0"/>
                                            </p:txEl>
                                          </p:spTgt>
                                        </p:tgtEl>
                                        <p:attrNameLst>
                                          <p:attrName>ppt_y</p:attrName>
                                        </p:attrNameLst>
                                      </p:cBhvr>
                                      <p:tavLst>
                                        <p:tav tm="0">
                                          <p:val>
                                            <p:strVal val="#ppt_y"/>
                                          </p:val>
                                        </p:tav>
                                        <p:tav tm="100000">
                                          <p:val>
                                            <p:strVal val="#ppt_y"/>
                                          </p:val>
                                        </p:tav>
                                      </p:tavLst>
                                    </p:anim>
                                    <p:anim calcmode="lin" valueType="num">
                                      <p:cBhvr>
                                        <p:cTn id="13" dur="500" fill="hold"/>
                                        <p:tgtEl>
                                          <p:spTgt spid="1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16">
                                            <p:txEl>
                                              <p:pRg st="0" end="0"/>
                                            </p:txEl>
                                          </p:spTgt>
                                        </p:tgtEl>
                                      </p:cBhvr>
                                    </p:animEffect>
                                  </p:childTnLst>
                                </p:cTn>
                              </p:par>
                            </p:childTnLst>
                          </p:cTn>
                        </p:par>
                        <p:par>
                          <p:cTn id="16" fill="hold">
                            <p:stCondLst>
                              <p:cond delay="850"/>
                            </p:stCondLst>
                            <p:childTnLst>
                              <p:par>
                                <p:cTn id="17" presetID="41" presetClass="entr" presetSubtype="0" fill="hold" nodeType="afterEffect">
                                  <p:stCondLst>
                                    <p:cond delay="0"/>
                                  </p:stCondLst>
                                  <p:iterate type="lt">
                                    <p:tmPct val="10000"/>
                                  </p:iterate>
                                  <p:childTnLst>
                                    <p:set>
                                      <p:cBhvr>
                                        <p:cTn id="18" dur="1" fill="hold">
                                          <p:stCondLst>
                                            <p:cond delay="0"/>
                                          </p:stCondLst>
                                        </p:cTn>
                                        <p:tgtEl>
                                          <p:spTgt spid="16">
                                            <p:txEl>
                                              <p:pRg st="1" end="1"/>
                                            </p:txEl>
                                          </p:spTgt>
                                        </p:tgtEl>
                                        <p:attrNameLst>
                                          <p:attrName>style.visibility</p:attrName>
                                        </p:attrNameLst>
                                      </p:cBhvr>
                                      <p:to>
                                        <p:strVal val="visible"/>
                                      </p:to>
                                    </p:set>
                                    <p:anim calcmode="lin" valueType="num">
                                      <p:cBhvr>
                                        <p:cTn id="19" dur="500" fill="hold"/>
                                        <p:tgtEl>
                                          <p:spTgt spid="16">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16">
                                            <p:txEl>
                                              <p:pRg st="1" end="1"/>
                                            </p:txEl>
                                          </p:spTgt>
                                        </p:tgtEl>
                                        <p:attrNameLst>
                                          <p:attrName>ppt_y</p:attrName>
                                        </p:attrNameLst>
                                      </p:cBhvr>
                                      <p:tavLst>
                                        <p:tav tm="0">
                                          <p:val>
                                            <p:strVal val="#ppt_y"/>
                                          </p:val>
                                        </p:tav>
                                        <p:tav tm="100000">
                                          <p:val>
                                            <p:strVal val="#ppt_y"/>
                                          </p:val>
                                        </p:tav>
                                      </p:tavLst>
                                    </p:anim>
                                    <p:anim calcmode="lin" valueType="num">
                                      <p:cBhvr>
                                        <p:cTn id="21" dur="500" fill="hold"/>
                                        <p:tgtEl>
                                          <p:spTgt spid="16">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16">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16">
                                            <p:txEl>
                                              <p:pRg st="1" end="1"/>
                                            </p:txEl>
                                          </p:spTgt>
                                        </p:tgtEl>
                                      </p:cBhvr>
                                    </p:animEffect>
                                  </p:childTnLst>
                                </p:cTn>
                              </p:par>
                            </p:childTnLst>
                          </p:cTn>
                        </p:par>
                        <p:par>
                          <p:cTn id="24" fill="hold">
                            <p:stCondLst>
                              <p:cond delay="1850"/>
                            </p:stCondLst>
                            <p:childTnLst>
                              <p:par>
                                <p:cTn id="25" presetID="41" presetClass="entr" presetSubtype="0" fill="hold" nodeType="afterEffect">
                                  <p:stCondLst>
                                    <p:cond delay="0"/>
                                  </p:stCondLst>
                                  <p:iterate type="lt">
                                    <p:tmPct val="10000"/>
                                  </p:iterate>
                                  <p:childTnLst>
                                    <p:set>
                                      <p:cBhvr>
                                        <p:cTn id="26" dur="1" fill="hold">
                                          <p:stCondLst>
                                            <p:cond delay="0"/>
                                          </p:stCondLst>
                                        </p:cTn>
                                        <p:tgtEl>
                                          <p:spTgt spid="16">
                                            <p:txEl>
                                              <p:pRg st="2" end="2"/>
                                            </p:txEl>
                                          </p:spTgt>
                                        </p:tgtEl>
                                        <p:attrNameLst>
                                          <p:attrName>style.visibility</p:attrName>
                                        </p:attrNameLst>
                                      </p:cBhvr>
                                      <p:to>
                                        <p:strVal val="visible"/>
                                      </p:to>
                                    </p:set>
                                    <p:anim calcmode="lin" valueType="num">
                                      <p:cBhvr>
                                        <p:cTn id="27" dur="500" fill="hold"/>
                                        <p:tgtEl>
                                          <p:spTgt spid="16">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16">
                                            <p:txEl>
                                              <p:pRg st="2" end="2"/>
                                            </p:txEl>
                                          </p:spTgt>
                                        </p:tgtEl>
                                        <p:attrNameLst>
                                          <p:attrName>ppt_y</p:attrName>
                                        </p:attrNameLst>
                                      </p:cBhvr>
                                      <p:tavLst>
                                        <p:tav tm="0">
                                          <p:val>
                                            <p:strVal val="#ppt_y"/>
                                          </p:val>
                                        </p:tav>
                                        <p:tav tm="100000">
                                          <p:val>
                                            <p:strVal val="#ppt_y"/>
                                          </p:val>
                                        </p:tav>
                                      </p:tavLst>
                                    </p:anim>
                                    <p:anim calcmode="lin" valueType="num">
                                      <p:cBhvr>
                                        <p:cTn id="29" dur="500" fill="hold"/>
                                        <p:tgtEl>
                                          <p:spTgt spid="16">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16">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1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neck-pain-ehlers-danlos-syndrome.jpg"/>
          <p:cNvPicPr>
            <a:picLocks noChangeAspect="1" noChangeArrowheads="1"/>
          </p:cNvPicPr>
          <p:nvPr/>
        </p:nvPicPr>
        <p:blipFill>
          <a:blip r:embed="rId2" cstate="print"/>
          <a:srcRect/>
          <a:stretch>
            <a:fillRect/>
          </a:stretch>
        </p:blipFill>
        <p:spPr bwMode="auto">
          <a:xfrm>
            <a:off x="-1" y="0"/>
            <a:ext cx="9413507" cy="6858000"/>
          </a:xfrm>
          <a:prstGeom prst="rect">
            <a:avLst/>
          </a:prstGeom>
          <a:noFill/>
        </p:spPr>
      </p:pic>
      <p:pic>
        <p:nvPicPr>
          <p:cNvPr id="3" name="Picture 7" descr="illusion-016"/>
          <p:cNvPicPr>
            <a:picLocks noChangeAspect="1" noChangeArrowheads="1"/>
          </p:cNvPicPr>
          <p:nvPr/>
        </p:nvPicPr>
        <p:blipFill>
          <a:blip r:embed="rId3" cstate="print">
            <a:duotone>
              <a:schemeClr val="accent1">
                <a:shade val="45000"/>
                <a:satMod val="135000"/>
              </a:schemeClr>
              <a:prstClr val="white"/>
            </a:duotone>
            <a:lum bright="12000"/>
          </a:blip>
          <a:srcRect/>
          <a:stretch>
            <a:fillRect/>
          </a:stretch>
        </p:blipFill>
        <p:spPr bwMode="auto">
          <a:xfrm>
            <a:off x="0" y="0"/>
            <a:ext cx="9144000" cy="7173416"/>
          </a:xfrm>
          <a:prstGeom prst="rect">
            <a:avLst/>
          </a:prstGeom>
          <a:noFill/>
          <a:ln w="9525">
            <a:noFill/>
            <a:miter lim="800000"/>
            <a:headEnd/>
            <a:tailEnd/>
          </a:ln>
        </p:spPr>
      </p:pic>
    </p:spTree>
  </p:cSld>
  <p:clrMapOvr>
    <a:masterClrMapping/>
  </p:clrMapOvr>
  <p:transition spd="slow" advClick="0"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7" descr="illusion-016"/>
          <p:cNvPicPr>
            <a:picLocks noChangeAspect="1" noChangeArrowheads="1"/>
          </p:cNvPicPr>
          <p:nvPr/>
        </p:nvPicPr>
        <p:blipFill>
          <a:blip r:embed="rId2" cstate="print">
            <a:duotone>
              <a:schemeClr val="accent1">
                <a:shade val="45000"/>
                <a:satMod val="135000"/>
              </a:schemeClr>
              <a:prstClr val="white"/>
            </a:duotone>
            <a:lum bright="12000"/>
          </a:blip>
          <a:srcRect/>
          <a:stretch>
            <a:fillRect/>
          </a:stretch>
        </p:blipFill>
        <p:spPr bwMode="auto">
          <a:xfrm>
            <a:off x="0" y="0"/>
            <a:ext cx="9144000" cy="7173416"/>
          </a:xfrm>
          <a:prstGeom prst="rect">
            <a:avLst/>
          </a:prstGeom>
          <a:noFill/>
          <a:ln w="9525">
            <a:noFill/>
            <a:miter lim="800000"/>
            <a:headEnd/>
            <a:tailEnd/>
          </a:ln>
        </p:spPr>
      </p:pic>
      <p:pic>
        <p:nvPicPr>
          <p:cNvPr id="12290" name="Picture 2" descr="C:\Documents and Settings\Dell\Escritorio\EL HOMBRE DE GOMA\pd2909558.jpg"/>
          <p:cNvPicPr>
            <a:picLocks noChangeAspect="1" noChangeArrowheads="1"/>
          </p:cNvPicPr>
          <p:nvPr/>
        </p:nvPicPr>
        <p:blipFill>
          <a:blip r:embed="rId3" cstate="print"/>
          <a:srcRect b="16219"/>
          <a:stretch>
            <a:fillRect/>
          </a:stretch>
        </p:blipFill>
        <p:spPr bwMode="auto">
          <a:xfrm>
            <a:off x="0" y="0"/>
            <a:ext cx="5451262" cy="6858000"/>
          </a:xfrm>
          <a:prstGeom prst="rect">
            <a:avLst/>
          </a:prstGeom>
          <a:noFill/>
        </p:spPr>
      </p:pic>
      <p:sp>
        <p:nvSpPr>
          <p:cNvPr id="3" name="2 Rectángulo"/>
          <p:cNvSpPr/>
          <p:nvPr/>
        </p:nvSpPr>
        <p:spPr>
          <a:xfrm>
            <a:off x="5796136" y="1556792"/>
            <a:ext cx="3096344" cy="4832092"/>
          </a:xfrm>
          <a:prstGeom prst="rect">
            <a:avLst/>
          </a:prstGeom>
        </p:spPr>
        <p:txBody>
          <a:bodyPr wrap="square">
            <a:spAutoFit/>
          </a:bodyPr>
          <a:lstStyle/>
          <a:p>
            <a:pPr algn="ctr"/>
            <a:r>
              <a:rPr lang="es-ES" sz="2800" b="1" i="1" dirty="0" smtClean="0">
                <a:ln w="12700">
                  <a:solidFill>
                    <a:schemeClr val="tx2">
                      <a:satMod val="155000"/>
                    </a:schemeClr>
                  </a:solidFill>
                  <a:prstDash val="solid"/>
                </a:ln>
                <a:solidFill>
                  <a:srgbClr val="FFFF00"/>
                </a:solidFill>
                <a:effectLst>
                  <a:glow rad="228600">
                    <a:schemeClr val="accent2">
                      <a:satMod val="175000"/>
                      <a:alpha val="40000"/>
                    </a:schemeClr>
                  </a:glow>
                  <a:outerShdw blurRad="41275" dist="20320" dir="1800000" algn="tl" rotWithShape="0">
                    <a:srgbClr val="000000">
                      <a:alpha val="40000"/>
                    </a:srgbClr>
                  </a:outerShdw>
                </a:effectLst>
              </a:rPr>
              <a:t>Se trata de </a:t>
            </a:r>
            <a:r>
              <a:rPr lang="es-ES" sz="2800" b="1" i="1" dirty="0" err="1" smtClean="0">
                <a:ln w="12700">
                  <a:solidFill>
                    <a:schemeClr val="tx2">
                      <a:satMod val="155000"/>
                    </a:schemeClr>
                  </a:solidFill>
                  <a:prstDash val="solid"/>
                </a:ln>
                <a:solidFill>
                  <a:srgbClr val="FFFF00"/>
                </a:solidFill>
                <a:effectLst>
                  <a:glow rad="228600">
                    <a:schemeClr val="accent2">
                      <a:satMod val="175000"/>
                      <a:alpha val="40000"/>
                    </a:schemeClr>
                  </a:glow>
                  <a:outerShdw blurRad="41275" dist="20320" dir="1800000" algn="tl" rotWithShape="0">
                    <a:srgbClr val="000000">
                      <a:alpha val="40000"/>
                    </a:srgbClr>
                  </a:outerShdw>
                </a:effectLst>
              </a:rPr>
              <a:t>Garry</a:t>
            </a:r>
            <a:r>
              <a:rPr lang="es-ES" sz="2800" b="1" i="1" dirty="0" smtClean="0">
                <a:ln w="12700">
                  <a:solidFill>
                    <a:schemeClr val="tx2">
                      <a:satMod val="155000"/>
                    </a:schemeClr>
                  </a:solidFill>
                  <a:prstDash val="solid"/>
                </a:ln>
                <a:solidFill>
                  <a:srgbClr val="FFFF00"/>
                </a:solidFill>
                <a:effectLst>
                  <a:glow rad="228600">
                    <a:schemeClr val="accent2">
                      <a:satMod val="175000"/>
                      <a:alpha val="40000"/>
                    </a:schemeClr>
                  </a:glow>
                  <a:outerShdw blurRad="41275" dist="20320" dir="1800000" algn="tl" rotWithShape="0">
                    <a:srgbClr val="000000">
                      <a:alpha val="40000"/>
                    </a:srgbClr>
                  </a:outerShdw>
                </a:effectLst>
              </a:rPr>
              <a:t> Turner, único entre 6.000.000.000,es el hombre mas elástico de la Tierra, tiene varios récord </a:t>
            </a:r>
            <a:r>
              <a:rPr lang="es-ES" sz="2800" b="1" i="1" dirty="0" err="1" smtClean="0">
                <a:ln w="12700">
                  <a:solidFill>
                    <a:schemeClr val="tx2">
                      <a:satMod val="155000"/>
                    </a:schemeClr>
                  </a:solidFill>
                  <a:prstDash val="solid"/>
                </a:ln>
                <a:solidFill>
                  <a:srgbClr val="FFFF00"/>
                </a:solidFill>
                <a:effectLst>
                  <a:glow rad="228600">
                    <a:schemeClr val="accent2">
                      <a:satMod val="175000"/>
                      <a:alpha val="40000"/>
                    </a:schemeClr>
                  </a:glow>
                  <a:outerShdw blurRad="41275" dist="20320" dir="1800000" algn="tl" rotWithShape="0">
                    <a:srgbClr val="000000">
                      <a:alpha val="40000"/>
                    </a:srgbClr>
                  </a:outerShdw>
                </a:effectLst>
              </a:rPr>
              <a:t>Guinness</a:t>
            </a:r>
            <a:r>
              <a:rPr lang="es-ES" sz="2800" b="1" i="1" dirty="0" smtClean="0">
                <a:ln w="12700">
                  <a:solidFill>
                    <a:schemeClr val="tx2">
                      <a:satMod val="155000"/>
                    </a:schemeClr>
                  </a:solidFill>
                  <a:prstDash val="solid"/>
                </a:ln>
                <a:solidFill>
                  <a:srgbClr val="FFFF00"/>
                </a:solidFill>
                <a:effectLst>
                  <a:glow rad="228600">
                    <a:schemeClr val="accent2">
                      <a:satMod val="175000"/>
                      <a:alpha val="40000"/>
                    </a:schemeClr>
                  </a:glow>
                  <a:outerShdw blurRad="41275" dist="20320" dir="1800000" algn="tl" rotWithShape="0">
                    <a:srgbClr val="000000">
                      <a:alpha val="40000"/>
                    </a:srgbClr>
                  </a:outerShdw>
                </a:effectLst>
              </a:rPr>
              <a:t> conseguidos por esa cualidad de elasticidad de la piel. </a:t>
            </a:r>
            <a:endParaRPr lang="es-ES" sz="2800" b="1" i="1" dirty="0">
              <a:ln w="12700">
                <a:solidFill>
                  <a:schemeClr val="tx2">
                    <a:satMod val="155000"/>
                  </a:schemeClr>
                </a:solidFill>
                <a:prstDash val="solid"/>
              </a:ln>
              <a:solidFill>
                <a:srgbClr val="FFFF00"/>
              </a:solidFill>
              <a:effectLst>
                <a:glow rad="228600">
                  <a:schemeClr val="accent2">
                    <a:satMod val="175000"/>
                    <a:alpha val="40000"/>
                  </a:schemeClr>
                </a:glow>
                <a:outerShdw blurRad="41275" dist="20320" dir="1800000" algn="tl" rotWithShape="0">
                  <a:srgbClr val="000000">
                    <a:alpha val="40000"/>
                  </a:srgbClr>
                </a:outerShdw>
              </a:effectLst>
            </a:endParaRPr>
          </a:p>
        </p:txBody>
      </p:sp>
      <p:pic>
        <p:nvPicPr>
          <p:cNvPr id="5" name="Picture 7" descr="illusion-016"/>
          <p:cNvPicPr>
            <a:picLocks noChangeAspect="1" noChangeArrowheads="1"/>
          </p:cNvPicPr>
          <p:nvPr/>
        </p:nvPicPr>
        <p:blipFill>
          <a:blip r:embed="rId2" cstate="print">
            <a:duotone>
              <a:schemeClr val="accent1">
                <a:shade val="45000"/>
                <a:satMod val="135000"/>
              </a:schemeClr>
              <a:prstClr val="white"/>
            </a:duotone>
            <a:lum bright="12000"/>
          </a:blip>
          <a:srcRect/>
          <a:stretch>
            <a:fillRect/>
          </a:stretch>
        </p:blipFill>
        <p:spPr bwMode="auto">
          <a:xfrm>
            <a:off x="0" y="0"/>
            <a:ext cx="9144000" cy="7173416"/>
          </a:xfrm>
          <a:prstGeom prst="rect">
            <a:avLst/>
          </a:prstGeom>
          <a:noFill/>
          <a:ln w="9525">
            <a:noFill/>
            <a:miter lim="800000"/>
            <a:headEnd/>
            <a:tailEnd/>
          </a:ln>
        </p:spPr>
      </p:pic>
    </p:spTree>
  </p:cSld>
  <p:clrMapOvr>
    <a:masterClrMapping/>
  </p:clrMapOvr>
  <p:transition spd="slow" advClick="0" advTm="1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5"/>
                                        </p:tgtEl>
                                        <p:attrNameLst>
                                          <p:attrName>style.opacity</p:attrName>
                                        </p:attrNameLst>
                                      </p:cBhvr>
                                      <p:to>
                                        <p:strVal val="0.25"/>
                                      </p:to>
                                    </p:set>
                                    <p:animEffect filter="image" prLst="opacity: 0.25">
                                      <p:cBhvr rctx="IE">
                                        <p:cTn id="11" dur="indefinite"/>
                                        <p:tgtEl>
                                          <p:spTgt spid="5"/>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5"/>
                                        </p:tgtEl>
                                      </p:cBhvr>
                                    </p:animEffect>
                                    <p:set>
                                      <p:cBhvr>
                                        <p:cTn id="15"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Garry Turner most stretchable skin 4.jpg"/>
          <p:cNvPicPr>
            <a:picLocks noChangeAspect="1" noChangeArrowheads="1"/>
          </p:cNvPicPr>
          <p:nvPr/>
        </p:nvPicPr>
        <p:blipFill>
          <a:blip r:embed="rId2" cstate="print"/>
          <a:srcRect/>
          <a:stretch>
            <a:fillRect/>
          </a:stretch>
        </p:blipFill>
        <p:spPr bwMode="auto">
          <a:xfrm>
            <a:off x="0" y="0"/>
            <a:ext cx="9197428" cy="6858000"/>
          </a:xfrm>
          <a:prstGeom prst="rect">
            <a:avLst/>
          </a:prstGeom>
          <a:noFill/>
        </p:spPr>
      </p:pic>
      <p:pic>
        <p:nvPicPr>
          <p:cNvPr id="3" name="Picture 7" descr="illusion-016"/>
          <p:cNvPicPr>
            <a:picLocks noChangeAspect="1" noChangeArrowheads="1"/>
          </p:cNvPicPr>
          <p:nvPr/>
        </p:nvPicPr>
        <p:blipFill>
          <a:blip r:embed="rId3" cstate="print">
            <a:duotone>
              <a:schemeClr val="accent1">
                <a:shade val="45000"/>
                <a:satMod val="135000"/>
              </a:schemeClr>
              <a:prstClr val="white"/>
            </a:duotone>
            <a:lum bright="12000"/>
          </a:blip>
          <a:srcRect/>
          <a:stretch>
            <a:fillRect/>
          </a:stretch>
        </p:blipFill>
        <p:spPr bwMode="auto">
          <a:xfrm>
            <a:off x="0" y="0"/>
            <a:ext cx="9144000" cy="7173416"/>
          </a:xfrm>
          <a:prstGeom prst="rect">
            <a:avLst/>
          </a:prstGeom>
          <a:noFill/>
          <a:ln w="9525">
            <a:noFill/>
            <a:miter lim="800000"/>
            <a:headEnd/>
            <a:tailEnd/>
          </a:ln>
        </p:spPr>
      </p:pic>
    </p:spTree>
  </p:cSld>
  <p:clrMapOvr>
    <a:masterClrMapping/>
  </p:clrMapOvr>
  <p:transition spd="slow" advClick="0"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homme-elastique-garry-turner.jpg"/>
          <p:cNvPicPr>
            <a:picLocks noChangeAspect="1" noChangeArrowheads="1"/>
          </p:cNvPicPr>
          <p:nvPr/>
        </p:nvPicPr>
        <p:blipFill>
          <a:blip r:embed="rId2" cstate="print"/>
          <a:srcRect/>
          <a:stretch>
            <a:fillRect/>
          </a:stretch>
        </p:blipFill>
        <p:spPr bwMode="auto">
          <a:xfrm>
            <a:off x="-1" y="0"/>
            <a:ext cx="9613267" cy="6858000"/>
          </a:xfrm>
          <a:prstGeom prst="rect">
            <a:avLst/>
          </a:prstGeom>
          <a:noFill/>
        </p:spPr>
      </p:pic>
      <p:pic>
        <p:nvPicPr>
          <p:cNvPr id="4" name="Picture 7" descr="illusion-016"/>
          <p:cNvPicPr>
            <a:picLocks noChangeAspect="1" noChangeArrowheads="1"/>
          </p:cNvPicPr>
          <p:nvPr/>
        </p:nvPicPr>
        <p:blipFill>
          <a:blip r:embed="rId3" cstate="print">
            <a:duotone>
              <a:schemeClr val="accent1">
                <a:shade val="45000"/>
                <a:satMod val="135000"/>
              </a:schemeClr>
              <a:prstClr val="white"/>
            </a:duotone>
            <a:lum bright="12000"/>
          </a:blip>
          <a:srcRect/>
          <a:stretch>
            <a:fillRect/>
          </a:stretch>
        </p:blipFill>
        <p:spPr bwMode="auto">
          <a:xfrm>
            <a:off x="0" y="0"/>
            <a:ext cx="9144000" cy="7173416"/>
          </a:xfrm>
          <a:prstGeom prst="rect">
            <a:avLst/>
          </a:prstGeom>
          <a:noFill/>
          <a:ln w="9525">
            <a:noFill/>
            <a:miter lim="800000"/>
            <a:headEnd/>
            <a:tailEnd/>
          </a:ln>
        </p:spPr>
      </p:pic>
    </p:spTree>
  </p:cSld>
  <p:clrMapOvr>
    <a:masterClrMapping/>
  </p:clrMapOvr>
  <p:transition spd="slow" advClick="0"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7" descr="illusion-016"/>
          <p:cNvPicPr>
            <a:picLocks noChangeAspect="1" noChangeArrowheads="1"/>
          </p:cNvPicPr>
          <p:nvPr/>
        </p:nvPicPr>
        <p:blipFill>
          <a:blip r:embed="rId2" cstate="print">
            <a:duotone>
              <a:schemeClr val="accent1">
                <a:shade val="45000"/>
                <a:satMod val="135000"/>
              </a:schemeClr>
              <a:prstClr val="white"/>
            </a:duotone>
            <a:lum bright="12000"/>
          </a:blip>
          <a:srcRect/>
          <a:stretch>
            <a:fillRect/>
          </a:stretch>
        </p:blipFill>
        <p:spPr bwMode="auto">
          <a:xfrm>
            <a:off x="0" y="0"/>
            <a:ext cx="9144000" cy="7173416"/>
          </a:xfrm>
          <a:prstGeom prst="rect">
            <a:avLst/>
          </a:prstGeom>
          <a:noFill/>
          <a:ln w="9525">
            <a:noFill/>
            <a:miter lim="800000"/>
            <a:headEnd/>
            <a:tailEnd/>
          </a:ln>
        </p:spPr>
      </p:pic>
      <p:pic>
        <p:nvPicPr>
          <p:cNvPr id="6146" name="Picture 2" descr="C:\Documents and Settings\Dell\Escritorio\Garry Turner most stretchable skin 2.png"/>
          <p:cNvPicPr>
            <a:picLocks noChangeAspect="1" noChangeArrowheads="1"/>
          </p:cNvPicPr>
          <p:nvPr/>
        </p:nvPicPr>
        <p:blipFill>
          <a:blip r:embed="rId3" cstate="print"/>
          <a:srcRect/>
          <a:stretch>
            <a:fillRect/>
          </a:stretch>
        </p:blipFill>
        <p:spPr bwMode="auto">
          <a:xfrm>
            <a:off x="0" y="0"/>
            <a:ext cx="6012160" cy="6858000"/>
          </a:xfrm>
          <a:prstGeom prst="rect">
            <a:avLst/>
          </a:prstGeom>
          <a:noFill/>
        </p:spPr>
      </p:pic>
      <p:sp>
        <p:nvSpPr>
          <p:cNvPr id="3" name="2 Rectángulo"/>
          <p:cNvSpPr/>
          <p:nvPr/>
        </p:nvSpPr>
        <p:spPr>
          <a:xfrm>
            <a:off x="6228184" y="1268760"/>
            <a:ext cx="2627784" cy="4832092"/>
          </a:xfrm>
          <a:prstGeom prst="rect">
            <a:avLst/>
          </a:prstGeom>
        </p:spPr>
        <p:txBody>
          <a:bodyPr wrap="square">
            <a:spAutoFit/>
          </a:bodyPr>
          <a:lstStyle/>
          <a:p>
            <a:pPr algn="ctr"/>
            <a:r>
              <a:rPr lang="es-ES" sz="2800" b="1" i="1" dirty="0" smtClean="0">
                <a:ln w="12700">
                  <a:solidFill>
                    <a:schemeClr val="tx2">
                      <a:satMod val="155000"/>
                    </a:schemeClr>
                  </a:solidFill>
                  <a:prstDash val="solid"/>
                </a:ln>
                <a:solidFill>
                  <a:srgbClr val="FFFF00"/>
                </a:solidFill>
                <a:effectLst>
                  <a:glow rad="228600">
                    <a:schemeClr val="accent2">
                      <a:satMod val="175000"/>
                      <a:alpha val="40000"/>
                    </a:schemeClr>
                  </a:glow>
                  <a:outerShdw blurRad="41275" dist="20320" dir="1800000" algn="tl" rotWithShape="0">
                    <a:srgbClr val="000000">
                      <a:alpha val="40000"/>
                    </a:srgbClr>
                  </a:outerShdw>
                </a:effectLst>
              </a:rPr>
              <a:t>Este británico ha hecho </a:t>
            </a:r>
            <a:endParaRPr lang="es-ES" sz="2800" b="1" i="1" dirty="0" smtClean="0">
              <a:ln w="12700">
                <a:solidFill>
                  <a:schemeClr val="tx2">
                    <a:satMod val="155000"/>
                  </a:schemeClr>
                </a:solidFill>
                <a:prstDash val="solid"/>
              </a:ln>
              <a:solidFill>
                <a:srgbClr val="FFFF00"/>
              </a:solidFill>
              <a:effectLst>
                <a:glow rad="228600">
                  <a:schemeClr val="accent2">
                    <a:satMod val="175000"/>
                    <a:alpha val="40000"/>
                  </a:schemeClr>
                </a:glow>
                <a:outerShdw blurRad="41275" dist="20320" dir="1800000" algn="tl" rotWithShape="0">
                  <a:srgbClr val="000000">
                    <a:alpha val="40000"/>
                  </a:srgbClr>
                </a:outerShdw>
              </a:effectLst>
            </a:endParaRPr>
          </a:p>
          <a:p>
            <a:pPr algn="ctr"/>
            <a:r>
              <a:rPr lang="es-ES" sz="2800" b="1" i="1" dirty="0" smtClean="0">
                <a:ln w="12700">
                  <a:solidFill>
                    <a:schemeClr val="tx2">
                      <a:satMod val="155000"/>
                    </a:schemeClr>
                  </a:solidFill>
                  <a:prstDash val="solid"/>
                </a:ln>
                <a:solidFill>
                  <a:srgbClr val="FFFF00"/>
                </a:solidFill>
                <a:effectLst>
                  <a:glow rad="228600">
                    <a:schemeClr val="accent2">
                      <a:satMod val="175000"/>
                      <a:alpha val="40000"/>
                    </a:schemeClr>
                  </a:glow>
                  <a:outerShdw blurRad="41275" dist="20320" dir="1800000" algn="tl" rotWithShape="0">
                    <a:srgbClr val="000000">
                      <a:alpha val="40000"/>
                    </a:srgbClr>
                  </a:outerShdw>
                </a:effectLst>
              </a:rPr>
              <a:t>de </a:t>
            </a:r>
            <a:r>
              <a:rPr lang="es-ES" sz="2800" b="1" i="1" dirty="0" smtClean="0">
                <a:ln w="12700">
                  <a:solidFill>
                    <a:schemeClr val="tx2">
                      <a:satMod val="155000"/>
                    </a:schemeClr>
                  </a:solidFill>
                  <a:prstDash val="solid"/>
                </a:ln>
                <a:solidFill>
                  <a:srgbClr val="FFFF00"/>
                </a:solidFill>
                <a:effectLst>
                  <a:glow rad="228600">
                    <a:schemeClr val="accent2">
                      <a:satMod val="175000"/>
                      <a:alpha val="40000"/>
                    </a:schemeClr>
                  </a:glow>
                  <a:outerShdw blurRad="41275" dist="20320" dir="1800000" algn="tl" rotWithShape="0">
                    <a:srgbClr val="000000">
                      <a:alpha val="40000"/>
                    </a:srgbClr>
                  </a:outerShdw>
                </a:effectLst>
              </a:rPr>
              <a:t>su “minusvalía física” una forma de vida, de la que se siente protagonista lejos de hacerle víctima.</a:t>
            </a:r>
            <a:endParaRPr lang="es-ES" sz="2800" b="1" i="1" dirty="0">
              <a:ln w="12700">
                <a:solidFill>
                  <a:schemeClr val="tx2">
                    <a:satMod val="155000"/>
                  </a:schemeClr>
                </a:solidFill>
                <a:prstDash val="solid"/>
              </a:ln>
              <a:solidFill>
                <a:srgbClr val="FFFF00"/>
              </a:solidFill>
              <a:effectLst>
                <a:glow rad="228600">
                  <a:schemeClr val="accent2">
                    <a:satMod val="175000"/>
                    <a:alpha val="40000"/>
                  </a:schemeClr>
                </a:glow>
                <a:outerShdw blurRad="41275" dist="20320" dir="1800000" algn="tl" rotWithShape="0">
                  <a:srgbClr val="000000">
                    <a:alpha val="40000"/>
                  </a:srgbClr>
                </a:outerShdw>
              </a:effectLst>
            </a:endParaRPr>
          </a:p>
        </p:txBody>
      </p:sp>
      <p:pic>
        <p:nvPicPr>
          <p:cNvPr id="6" name="Picture 7" descr="illusion-016"/>
          <p:cNvPicPr>
            <a:picLocks noChangeAspect="1" noChangeArrowheads="1"/>
          </p:cNvPicPr>
          <p:nvPr/>
        </p:nvPicPr>
        <p:blipFill>
          <a:blip r:embed="rId2" cstate="print">
            <a:duotone>
              <a:schemeClr val="accent1">
                <a:shade val="45000"/>
                <a:satMod val="135000"/>
              </a:schemeClr>
              <a:prstClr val="white"/>
            </a:duotone>
            <a:lum bright="12000"/>
          </a:blip>
          <a:srcRect/>
          <a:stretch>
            <a:fillRect/>
          </a:stretch>
        </p:blipFill>
        <p:spPr bwMode="auto">
          <a:xfrm>
            <a:off x="0" y="0"/>
            <a:ext cx="9144000" cy="7173416"/>
          </a:xfrm>
          <a:prstGeom prst="rect">
            <a:avLst/>
          </a:prstGeom>
          <a:noFill/>
          <a:ln w="9525">
            <a:noFill/>
            <a:miter lim="800000"/>
            <a:headEnd/>
            <a:tailEnd/>
          </a:ln>
        </p:spPr>
      </p:pic>
    </p:spTree>
  </p:cSld>
  <p:clrMapOvr>
    <a:masterClrMapping/>
  </p:clrMapOvr>
  <p:transition spd="slow" advClick="0" advTm="1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6"/>
                                        </p:tgtEl>
                                        <p:attrNameLst>
                                          <p:attrName>style.opacity</p:attrName>
                                        </p:attrNameLst>
                                      </p:cBhvr>
                                      <p:to>
                                        <p:strVal val="0.25"/>
                                      </p:to>
                                    </p:set>
                                    <p:animEffect filter="image" prLst="opacity: 0.25">
                                      <p:cBhvr rctx="IE">
                                        <p:cTn id="11" dur="indefinite"/>
                                        <p:tgtEl>
                                          <p:spTgt spid="6"/>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6"/>
                                        </p:tgtEl>
                                      </p:cBhvr>
                                    </p:animEffect>
                                    <p:set>
                                      <p:cBhvr>
                                        <p:cTn id="15"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2.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pic>
        <p:nvPicPr>
          <p:cNvPr id="3" name="Picture 7" descr="illusion-016"/>
          <p:cNvPicPr>
            <a:picLocks noChangeAspect="1" noChangeArrowheads="1"/>
          </p:cNvPicPr>
          <p:nvPr/>
        </p:nvPicPr>
        <p:blipFill>
          <a:blip r:embed="rId3" cstate="print">
            <a:duotone>
              <a:schemeClr val="accent1">
                <a:shade val="45000"/>
                <a:satMod val="135000"/>
              </a:schemeClr>
              <a:prstClr val="white"/>
            </a:duotone>
            <a:lum bright="12000"/>
          </a:blip>
          <a:srcRect/>
          <a:stretch>
            <a:fillRect/>
          </a:stretch>
        </p:blipFill>
        <p:spPr bwMode="auto">
          <a:xfrm>
            <a:off x="0" y="0"/>
            <a:ext cx="9144000" cy="7173416"/>
          </a:xfrm>
          <a:prstGeom prst="rect">
            <a:avLst/>
          </a:prstGeom>
          <a:noFill/>
          <a:ln w="9525">
            <a:noFill/>
            <a:miter lim="800000"/>
            <a:headEnd/>
            <a:tailEnd/>
          </a:ln>
        </p:spPr>
      </p:pic>
    </p:spTree>
  </p:cSld>
  <p:clrMapOvr>
    <a:masterClrMapping/>
  </p:clrMapOvr>
  <p:transition spd="slow" advClick="0"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g325.jpg"/>
          <p:cNvPicPr>
            <a:picLocks noChangeAspect="1" noChangeArrowheads="1"/>
          </p:cNvPicPr>
          <p:nvPr/>
        </p:nvPicPr>
        <p:blipFill>
          <a:blip r:embed="rId2" cstate="print"/>
          <a:srcRect/>
          <a:stretch>
            <a:fillRect/>
          </a:stretch>
        </p:blipFill>
        <p:spPr bwMode="auto">
          <a:xfrm>
            <a:off x="-1" y="0"/>
            <a:ext cx="9141523" cy="6858000"/>
          </a:xfrm>
          <a:prstGeom prst="rect">
            <a:avLst/>
          </a:prstGeom>
          <a:noFill/>
        </p:spPr>
      </p:pic>
      <p:pic>
        <p:nvPicPr>
          <p:cNvPr id="3" name="Picture 7" descr="illusion-016"/>
          <p:cNvPicPr>
            <a:picLocks noChangeAspect="1" noChangeArrowheads="1"/>
          </p:cNvPicPr>
          <p:nvPr/>
        </p:nvPicPr>
        <p:blipFill>
          <a:blip r:embed="rId3" cstate="print">
            <a:duotone>
              <a:schemeClr val="accent1">
                <a:shade val="45000"/>
                <a:satMod val="135000"/>
              </a:schemeClr>
              <a:prstClr val="white"/>
            </a:duotone>
            <a:lum bright="12000"/>
          </a:blip>
          <a:srcRect/>
          <a:stretch>
            <a:fillRect/>
          </a:stretch>
        </p:blipFill>
        <p:spPr bwMode="auto">
          <a:xfrm>
            <a:off x="0" y="0"/>
            <a:ext cx="9144000" cy="7173416"/>
          </a:xfrm>
          <a:prstGeom prst="rect">
            <a:avLst/>
          </a:prstGeom>
          <a:noFill/>
          <a:ln w="9525">
            <a:noFill/>
            <a:miter lim="800000"/>
            <a:headEnd/>
            <a:tailEnd/>
          </a:ln>
        </p:spPr>
      </p:pic>
    </p:spTree>
  </p:cSld>
  <p:clrMapOvr>
    <a:masterClrMapping/>
  </p:clrMapOvr>
  <p:transition spd="slow" advClick="0"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7" descr="illusion-016"/>
          <p:cNvPicPr>
            <a:picLocks noChangeAspect="1" noChangeArrowheads="1"/>
          </p:cNvPicPr>
          <p:nvPr/>
        </p:nvPicPr>
        <p:blipFill>
          <a:blip r:embed="rId2" cstate="print">
            <a:duotone>
              <a:schemeClr val="accent1">
                <a:shade val="45000"/>
                <a:satMod val="135000"/>
              </a:schemeClr>
              <a:prstClr val="white"/>
            </a:duotone>
            <a:lum bright="12000"/>
          </a:blip>
          <a:srcRect/>
          <a:stretch>
            <a:fillRect/>
          </a:stretch>
        </p:blipFill>
        <p:spPr bwMode="auto">
          <a:xfrm>
            <a:off x="0" y="0"/>
            <a:ext cx="9144000" cy="7173416"/>
          </a:xfrm>
          <a:prstGeom prst="rect">
            <a:avLst/>
          </a:prstGeom>
          <a:noFill/>
          <a:ln w="9525">
            <a:noFill/>
            <a:miter lim="800000"/>
            <a:headEnd/>
            <a:tailEnd/>
          </a:ln>
        </p:spPr>
      </p:pic>
      <p:pic>
        <p:nvPicPr>
          <p:cNvPr id="4098" name="Picture 2" descr="C:\Documents and Settings\Dell\Escritorio\untitled.bmp"/>
          <p:cNvPicPr>
            <a:picLocks noChangeAspect="1" noChangeArrowheads="1"/>
          </p:cNvPicPr>
          <p:nvPr/>
        </p:nvPicPr>
        <p:blipFill>
          <a:blip r:embed="rId3" cstate="print"/>
          <a:srcRect/>
          <a:stretch>
            <a:fillRect/>
          </a:stretch>
        </p:blipFill>
        <p:spPr bwMode="auto">
          <a:xfrm>
            <a:off x="0" y="0"/>
            <a:ext cx="5117976" cy="6982382"/>
          </a:xfrm>
          <a:prstGeom prst="rect">
            <a:avLst/>
          </a:prstGeom>
          <a:noFill/>
        </p:spPr>
      </p:pic>
      <p:sp>
        <p:nvSpPr>
          <p:cNvPr id="3" name="2 Rectángulo"/>
          <p:cNvSpPr/>
          <p:nvPr/>
        </p:nvSpPr>
        <p:spPr>
          <a:xfrm>
            <a:off x="5148064" y="733246"/>
            <a:ext cx="3744416" cy="6124754"/>
          </a:xfrm>
          <a:prstGeom prst="rect">
            <a:avLst/>
          </a:prstGeom>
        </p:spPr>
        <p:txBody>
          <a:bodyPr wrap="square">
            <a:spAutoFit/>
          </a:bodyPr>
          <a:lstStyle/>
          <a:p>
            <a:pPr algn="ctr"/>
            <a:r>
              <a:rPr lang="es-ES" sz="2800" b="1" i="1" dirty="0" smtClean="0">
                <a:ln w="18000">
                  <a:solidFill>
                    <a:schemeClr val="accent2">
                      <a:satMod val="140000"/>
                    </a:schemeClr>
                  </a:solidFill>
                  <a:prstDash val="solid"/>
                  <a:miter lim="800000"/>
                </a:ln>
                <a:solidFill>
                  <a:srgbClr val="FFFF00"/>
                </a:solidFill>
                <a:effectLst>
                  <a:glow rad="228600">
                    <a:schemeClr val="accent4">
                      <a:satMod val="175000"/>
                      <a:alpha val="40000"/>
                    </a:schemeClr>
                  </a:glow>
                  <a:outerShdw blurRad="25500" dist="23000" dir="7020000" algn="tl">
                    <a:srgbClr val="000000">
                      <a:alpha val="50000"/>
                    </a:srgbClr>
                  </a:outerShdw>
                </a:effectLst>
              </a:rPr>
              <a:t> La causa de esta enfermedad es una </a:t>
            </a:r>
            <a:r>
              <a:rPr lang="es-ES" sz="2800" b="1" i="1" dirty="0" err="1" smtClean="0">
                <a:ln w="18000">
                  <a:solidFill>
                    <a:schemeClr val="accent2">
                      <a:satMod val="140000"/>
                    </a:schemeClr>
                  </a:solidFill>
                  <a:prstDash val="solid"/>
                  <a:miter lim="800000"/>
                </a:ln>
                <a:solidFill>
                  <a:srgbClr val="FFFF00"/>
                </a:solidFill>
                <a:effectLst>
                  <a:glow rad="228600">
                    <a:schemeClr val="accent4">
                      <a:satMod val="175000"/>
                      <a:alpha val="40000"/>
                    </a:schemeClr>
                  </a:glow>
                  <a:outerShdw blurRad="25500" dist="23000" dir="7020000" algn="tl">
                    <a:srgbClr val="000000">
                      <a:alpha val="50000"/>
                    </a:srgbClr>
                  </a:outerShdw>
                </a:effectLst>
              </a:rPr>
              <a:t>degeneracion</a:t>
            </a:r>
            <a:r>
              <a:rPr lang="es-ES" sz="2800" b="1" i="1" dirty="0" smtClean="0">
                <a:ln w="18000">
                  <a:solidFill>
                    <a:schemeClr val="accent2">
                      <a:satMod val="140000"/>
                    </a:schemeClr>
                  </a:solidFill>
                  <a:prstDash val="solid"/>
                  <a:miter lim="800000"/>
                </a:ln>
                <a:solidFill>
                  <a:srgbClr val="FFFF00"/>
                </a:solidFill>
                <a:effectLst>
                  <a:glow rad="228600">
                    <a:schemeClr val="accent4">
                      <a:satMod val="175000"/>
                      <a:alpha val="40000"/>
                    </a:schemeClr>
                  </a:glow>
                  <a:outerShdw blurRad="25500" dist="23000" dir="7020000" algn="tl">
                    <a:srgbClr val="000000">
                      <a:alpha val="50000"/>
                    </a:srgbClr>
                  </a:outerShdw>
                </a:effectLst>
              </a:rPr>
              <a:t> del colágeno que provoca que la piel se despegue de la carne y se haga extremadamente elástica. Esta enfermedad </a:t>
            </a:r>
            <a:r>
              <a:rPr lang="es-ES" sz="2800" b="1" i="1" dirty="0" err="1" smtClean="0">
                <a:ln w="18000">
                  <a:solidFill>
                    <a:schemeClr val="accent2">
                      <a:satMod val="140000"/>
                    </a:schemeClr>
                  </a:solidFill>
                  <a:prstDash val="solid"/>
                  <a:miter lim="800000"/>
                </a:ln>
                <a:solidFill>
                  <a:srgbClr val="FFFF00"/>
                </a:solidFill>
                <a:effectLst>
                  <a:glow rad="228600">
                    <a:schemeClr val="accent4">
                      <a:satMod val="175000"/>
                      <a:alpha val="40000"/>
                    </a:schemeClr>
                  </a:glow>
                  <a:outerShdw blurRad="25500" dist="23000" dir="7020000" algn="tl">
                    <a:srgbClr val="000000">
                      <a:alpha val="50000"/>
                    </a:srgbClr>
                  </a:outerShdw>
                </a:effectLst>
              </a:rPr>
              <a:t>tambien</a:t>
            </a:r>
            <a:r>
              <a:rPr lang="es-ES" sz="2800" b="1" i="1" dirty="0" smtClean="0">
                <a:ln w="18000">
                  <a:solidFill>
                    <a:schemeClr val="accent2">
                      <a:satMod val="140000"/>
                    </a:schemeClr>
                  </a:solidFill>
                  <a:prstDash val="solid"/>
                  <a:miter lim="800000"/>
                </a:ln>
                <a:solidFill>
                  <a:srgbClr val="FFFF00"/>
                </a:solidFill>
                <a:effectLst>
                  <a:glow rad="228600">
                    <a:schemeClr val="accent4">
                      <a:satMod val="175000"/>
                      <a:alpha val="40000"/>
                    </a:schemeClr>
                  </a:glow>
                  <a:outerShdw blurRad="25500" dist="23000" dir="7020000" algn="tl">
                    <a:srgbClr val="000000">
                      <a:alpha val="50000"/>
                    </a:srgbClr>
                  </a:outerShdw>
                </a:effectLst>
              </a:rPr>
              <a:t> es conocida </a:t>
            </a:r>
          </a:p>
          <a:p>
            <a:pPr algn="ctr"/>
            <a:r>
              <a:rPr lang="es-ES" sz="2800" b="1" i="1" dirty="0" smtClean="0">
                <a:ln w="18000">
                  <a:solidFill>
                    <a:schemeClr val="accent2">
                      <a:satMod val="140000"/>
                    </a:schemeClr>
                  </a:solidFill>
                  <a:prstDash val="solid"/>
                  <a:miter lim="800000"/>
                </a:ln>
                <a:solidFill>
                  <a:srgbClr val="FFFF00"/>
                </a:solidFill>
                <a:effectLst>
                  <a:glow rad="228600">
                    <a:schemeClr val="accent4">
                      <a:satMod val="175000"/>
                      <a:alpha val="40000"/>
                    </a:schemeClr>
                  </a:glow>
                  <a:outerShdw blurRad="25500" dist="23000" dir="7020000" algn="tl">
                    <a:srgbClr val="000000">
                      <a:alpha val="50000"/>
                    </a:srgbClr>
                  </a:outerShdw>
                </a:effectLst>
              </a:rPr>
              <a:t>como el </a:t>
            </a:r>
            <a:r>
              <a:rPr lang="es-ES" sz="2800" b="1" i="1" dirty="0" err="1" smtClean="0">
                <a:ln w="18000">
                  <a:solidFill>
                    <a:schemeClr val="accent2">
                      <a:satMod val="140000"/>
                    </a:schemeClr>
                  </a:solidFill>
                  <a:prstDash val="solid"/>
                  <a:miter lim="800000"/>
                </a:ln>
                <a:solidFill>
                  <a:srgbClr val="FFFF00"/>
                </a:solidFill>
                <a:effectLst>
                  <a:glow rad="228600">
                    <a:schemeClr val="accent4">
                      <a:satMod val="175000"/>
                      <a:alpha val="40000"/>
                    </a:schemeClr>
                  </a:glow>
                  <a:outerShdw blurRad="25500" dist="23000" dir="7020000" algn="tl">
                    <a:srgbClr val="000000">
                      <a:alpha val="50000"/>
                    </a:srgbClr>
                  </a:outerShdw>
                </a:effectLst>
              </a:rPr>
              <a:t>Sindrome</a:t>
            </a:r>
            <a:r>
              <a:rPr lang="es-ES" sz="2800" b="1" i="1" dirty="0" smtClean="0">
                <a:ln w="18000">
                  <a:solidFill>
                    <a:schemeClr val="accent2">
                      <a:satMod val="140000"/>
                    </a:schemeClr>
                  </a:solidFill>
                  <a:prstDash val="solid"/>
                  <a:miter lim="800000"/>
                </a:ln>
                <a:solidFill>
                  <a:srgbClr val="FFFF00"/>
                </a:solidFill>
                <a:effectLst>
                  <a:glow rad="228600">
                    <a:schemeClr val="accent4">
                      <a:satMod val="175000"/>
                      <a:alpha val="40000"/>
                    </a:schemeClr>
                  </a:glow>
                  <a:outerShdw blurRad="25500" dist="23000" dir="7020000" algn="tl">
                    <a:srgbClr val="000000">
                      <a:alpha val="50000"/>
                    </a:srgbClr>
                  </a:outerShdw>
                </a:effectLst>
              </a:rPr>
              <a:t> de </a:t>
            </a:r>
          </a:p>
          <a:p>
            <a:pPr algn="ctr"/>
            <a:r>
              <a:rPr lang="es-ES" sz="2800" b="1" i="1" dirty="0" err="1" smtClean="0">
                <a:ln w="18000">
                  <a:solidFill>
                    <a:schemeClr val="accent2">
                      <a:satMod val="140000"/>
                    </a:schemeClr>
                  </a:solidFill>
                  <a:prstDash val="solid"/>
                  <a:miter lim="800000"/>
                </a:ln>
                <a:solidFill>
                  <a:srgbClr val="FFFF00"/>
                </a:solidFill>
                <a:effectLst>
                  <a:glow rad="228600">
                    <a:schemeClr val="accent4">
                      <a:satMod val="175000"/>
                      <a:alpha val="40000"/>
                    </a:schemeClr>
                  </a:glow>
                  <a:outerShdw blurRad="25500" dist="23000" dir="7020000" algn="tl">
                    <a:srgbClr val="000000">
                      <a:alpha val="50000"/>
                    </a:srgbClr>
                  </a:outerShdw>
                </a:effectLst>
              </a:rPr>
              <a:t>Elhers-Danlos</a:t>
            </a:r>
            <a:r>
              <a:rPr lang="es-ES" sz="2800" b="1" i="1" dirty="0" smtClean="0">
                <a:ln w="18000">
                  <a:solidFill>
                    <a:schemeClr val="accent2">
                      <a:satMod val="140000"/>
                    </a:schemeClr>
                  </a:solidFill>
                  <a:prstDash val="solid"/>
                  <a:miter lim="800000"/>
                </a:ln>
                <a:solidFill>
                  <a:srgbClr val="FFFF00"/>
                </a:solidFill>
                <a:effectLst>
                  <a:glow rad="228600">
                    <a:schemeClr val="accent4">
                      <a:satMod val="175000"/>
                      <a:alpha val="40000"/>
                    </a:schemeClr>
                  </a:glow>
                  <a:outerShdw blurRad="25500" dist="23000" dir="7020000" algn="tl">
                    <a:srgbClr val="000000">
                      <a:alpha val="50000"/>
                    </a:srgbClr>
                  </a:outerShdw>
                </a:effectLst>
              </a:rPr>
              <a:t> cuya cura no se conoce actualmente.</a:t>
            </a:r>
            <a:endParaRPr lang="es-ES" sz="2800" b="1" i="1" dirty="0">
              <a:ln w="18000">
                <a:solidFill>
                  <a:schemeClr val="accent2">
                    <a:satMod val="140000"/>
                  </a:schemeClr>
                </a:solidFill>
                <a:prstDash val="solid"/>
                <a:miter lim="800000"/>
              </a:ln>
              <a:solidFill>
                <a:srgbClr val="FFFF00"/>
              </a:solidFill>
              <a:effectLst>
                <a:glow rad="228600">
                  <a:schemeClr val="accent4">
                    <a:satMod val="175000"/>
                    <a:alpha val="40000"/>
                  </a:schemeClr>
                </a:glow>
                <a:outerShdw blurRad="25500" dist="23000" dir="7020000" algn="tl">
                  <a:srgbClr val="000000">
                    <a:alpha val="50000"/>
                  </a:srgbClr>
                </a:outerShdw>
              </a:effectLst>
            </a:endParaRPr>
          </a:p>
        </p:txBody>
      </p:sp>
      <p:pic>
        <p:nvPicPr>
          <p:cNvPr id="5" name="Picture 7" descr="illusion-016"/>
          <p:cNvPicPr>
            <a:picLocks noChangeAspect="1" noChangeArrowheads="1"/>
          </p:cNvPicPr>
          <p:nvPr/>
        </p:nvPicPr>
        <p:blipFill>
          <a:blip r:embed="rId2" cstate="print">
            <a:duotone>
              <a:schemeClr val="accent1">
                <a:shade val="45000"/>
                <a:satMod val="135000"/>
              </a:schemeClr>
              <a:prstClr val="white"/>
            </a:duotone>
            <a:lum bright="12000"/>
          </a:blip>
          <a:srcRect/>
          <a:stretch>
            <a:fillRect/>
          </a:stretch>
        </p:blipFill>
        <p:spPr bwMode="auto">
          <a:xfrm>
            <a:off x="0" y="0"/>
            <a:ext cx="9144000" cy="7173416"/>
          </a:xfrm>
          <a:prstGeom prst="rect">
            <a:avLst/>
          </a:prstGeom>
          <a:noFill/>
          <a:ln w="9525">
            <a:noFill/>
            <a:miter lim="800000"/>
            <a:headEnd/>
            <a:tailEnd/>
          </a:ln>
        </p:spPr>
      </p:pic>
    </p:spTree>
  </p:cSld>
  <p:clrMapOvr>
    <a:masterClrMapping/>
  </p:clrMapOvr>
  <p:transition spd="slow" advClick="0" advTm="2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5"/>
                                        </p:tgtEl>
                                        <p:attrNameLst>
                                          <p:attrName>style.opacity</p:attrName>
                                        </p:attrNameLst>
                                      </p:cBhvr>
                                      <p:to>
                                        <p:strVal val="0.25"/>
                                      </p:to>
                                    </p:set>
                                    <p:animEffect filter="image" prLst="opacity: 0.25">
                                      <p:cBhvr rctx="IE">
                                        <p:cTn id="11" dur="indefinite"/>
                                        <p:tgtEl>
                                          <p:spTgt spid="5"/>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5"/>
                                        </p:tgtEl>
                                      </p:cBhvr>
                                    </p:animEffect>
                                    <p:set>
                                      <p:cBhvr>
                                        <p:cTn id="15"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article-2178841-143675A0000005DC-426_634x362.jpg"/>
          <p:cNvPicPr>
            <a:picLocks noChangeAspect="1" noChangeArrowheads="1"/>
          </p:cNvPicPr>
          <p:nvPr/>
        </p:nvPicPr>
        <p:blipFill>
          <a:blip r:embed="rId2" cstate="print"/>
          <a:srcRect/>
          <a:stretch>
            <a:fillRect/>
          </a:stretch>
        </p:blipFill>
        <p:spPr bwMode="auto">
          <a:xfrm>
            <a:off x="-900607" y="0"/>
            <a:ext cx="10058930" cy="6858000"/>
          </a:xfrm>
          <a:prstGeom prst="rect">
            <a:avLst/>
          </a:prstGeom>
          <a:noFill/>
        </p:spPr>
      </p:pic>
      <p:pic>
        <p:nvPicPr>
          <p:cNvPr id="3" name="Picture 7" descr="illusion-016"/>
          <p:cNvPicPr>
            <a:picLocks noChangeAspect="1" noChangeArrowheads="1"/>
          </p:cNvPicPr>
          <p:nvPr/>
        </p:nvPicPr>
        <p:blipFill>
          <a:blip r:embed="rId3" cstate="print">
            <a:duotone>
              <a:schemeClr val="accent1">
                <a:shade val="45000"/>
                <a:satMod val="135000"/>
              </a:schemeClr>
              <a:prstClr val="white"/>
            </a:duotone>
            <a:lum bright="12000"/>
          </a:blip>
          <a:srcRect/>
          <a:stretch>
            <a:fillRect/>
          </a:stretch>
        </p:blipFill>
        <p:spPr bwMode="auto">
          <a:xfrm>
            <a:off x="0" y="0"/>
            <a:ext cx="9144000" cy="7173416"/>
          </a:xfrm>
          <a:prstGeom prst="rect">
            <a:avLst/>
          </a:prstGeom>
          <a:noFill/>
          <a:ln w="9525">
            <a:noFill/>
            <a:miter lim="800000"/>
            <a:headEnd/>
            <a:tailEnd/>
          </a:ln>
        </p:spPr>
      </p:pic>
    </p:spTree>
  </p:cSld>
  <p:clrMapOvr>
    <a:masterClrMapping/>
  </p:clrMapOvr>
  <p:transition spd="slow" advClick="0"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Gary-Turner-a-Man-Who-Has-The-Most-Elastic-Skin-in-the-World_.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7" descr="illusion-016"/>
          <p:cNvPicPr>
            <a:picLocks noChangeAspect="1" noChangeArrowheads="1"/>
          </p:cNvPicPr>
          <p:nvPr/>
        </p:nvPicPr>
        <p:blipFill>
          <a:blip r:embed="rId3" cstate="print">
            <a:duotone>
              <a:schemeClr val="accent1">
                <a:shade val="45000"/>
                <a:satMod val="135000"/>
              </a:schemeClr>
              <a:prstClr val="white"/>
            </a:duotone>
            <a:lum bright="12000"/>
          </a:blip>
          <a:srcRect/>
          <a:stretch>
            <a:fillRect/>
          </a:stretch>
        </p:blipFill>
        <p:spPr bwMode="auto">
          <a:xfrm>
            <a:off x="0" y="0"/>
            <a:ext cx="9144000" cy="7173416"/>
          </a:xfrm>
          <a:prstGeom prst="rect">
            <a:avLst/>
          </a:prstGeom>
          <a:noFill/>
          <a:ln w="9525">
            <a:noFill/>
            <a:miter lim="800000"/>
            <a:headEnd/>
            <a:tailEnd/>
          </a:ln>
        </p:spPr>
      </p:pic>
    </p:spTree>
  </p:cSld>
  <p:clrMapOvr>
    <a:masterClrMapping/>
  </p:clrMapOvr>
  <p:transition spd="slow" advClick="0"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7" descr="illusion-016"/>
          <p:cNvPicPr>
            <a:picLocks noChangeAspect="1" noChangeArrowheads="1"/>
          </p:cNvPicPr>
          <p:nvPr/>
        </p:nvPicPr>
        <p:blipFill>
          <a:blip r:embed="rId2" cstate="print">
            <a:duotone>
              <a:schemeClr val="accent1">
                <a:shade val="45000"/>
                <a:satMod val="135000"/>
              </a:schemeClr>
              <a:prstClr val="white"/>
            </a:duotone>
            <a:lum bright="12000"/>
          </a:blip>
          <a:srcRect/>
          <a:stretch>
            <a:fillRect/>
          </a:stretch>
        </p:blipFill>
        <p:spPr bwMode="auto">
          <a:xfrm>
            <a:off x="0" y="0"/>
            <a:ext cx="9144000" cy="7173416"/>
          </a:xfrm>
          <a:prstGeom prst="rect">
            <a:avLst/>
          </a:prstGeom>
          <a:noFill/>
          <a:ln w="9525">
            <a:noFill/>
            <a:miter lim="800000"/>
            <a:headEnd/>
            <a:tailEnd/>
          </a:ln>
        </p:spPr>
      </p:pic>
      <p:sp>
        <p:nvSpPr>
          <p:cNvPr id="2" name="1 Rectángulo"/>
          <p:cNvSpPr/>
          <p:nvPr/>
        </p:nvSpPr>
        <p:spPr>
          <a:xfrm>
            <a:off x="4788024" y="1340768"/>
            <a:ext cx="4014192" cy="5262979"/>
          </a:xfrm>
          <a:prstGeom prst="rect">
            <a:avLst/>
          </a:prstGeom>
        </p:spPr>
        <p:txBody>
          <a:bodyPr wrap="square">
            <a:spAutoFit/>
          </a:bodyPr>
          <a:lstStyle/>
          <a:p>
            <a:pPr algn="ctr"/>
            <a:r>
              <a:rPr lang="es-ES" sz="2800" b="1" i="1" dirty="0" smtClean="0">
                <a:ln w="18000">
                  <a:solidFill>
                    <a:schemeClr val="accent2">
                      <a:satMod val="140000"/>
                    </a:schemeClr>
                  </a:solidFill>
                  <a:prstDash val="solid"/>
                  <a:miter lim="800000"/>
                </a:ln>
                <a:solidFill>
                  <a:srgbClr val="FFFF00"/>
                </a:solidFill>
                <a:effectLst>
                  <a:glow rad="228600">
                    <a:schemeClr val="accent4">
                      <a:satMod val="175000"/>
                      <a:alpha val="40000"/>
                    </a:schemeClr>
                  </a:glow>
                  <a:outerShdw blurRad="25500" dist="23000" dir="7020000" algn="tl">
                    <a:srgbClr val="000000">
                      <a:alpha val="50000"/>
                    </a:srgbClr>
                  </a:outerShdw>
                </a:effectLst>
              </a:rPr>
              <a:t>No existe cura específica para el síndrome de </a:t>
            </a:r>
            <a:r>
              <a:rPr lang="es-ES" sz="2800" b="1" i="1" dirty="0" err="1" smtClean="0">
                <a:ln w="18000">
                  <a:solidFill>
                    <a:schemeClr val="accent2">
                      <a:satMod val="140000"/>
                    </a:schemeClr>
                  </a:solidFill>
                  <a:prstDash val="solid"/>
                  <a:miter lim="800000"/>
                </a:ln>
                <a:solidFill>
                  <a:srgbClr val="FFFF00"/>
                </a:solidFill>
                <a:effectLst>
                  <a:glow rad="228600">
                    <a:schemeClr val="accent4">
                      <a:satMod val="175000"/>
                      <a:alpha val="40000"/>
                    </a:schemeClr>
                  </a:glow>
                  <a:outerShdw blurRad="25500" dist="23000" dir="7020000" algn="tl">
                    <a:srgbClr val="000000">
                      <a:alpha val="50000"/>
                    </a:srgbClr>
                  </a:outerShdw>
                </a:effectLst>
              </a:rPr>
              <a:t>Ehlers-Danlos</a:t>
            </a:r>
            <a:r>
              <a:rPr lang="es-ES" sz="2800" b="1" i="1" dirty="0" smtClean="0">
                <a:ln w="18000">
                  <a:solidFill>
                    <a:schemeClr val="accent2">
                      <a:satMod val="140000"/>
                    </a:schemeClr>
                  </a:solidFill>
                  <a:prstDash val="solid"/>
                  <a:miter lim="800000"/>
                </a:ln>
                <a:solidFill>
                  <a:srgbClr val="FFFF00"/>
                </a:solidFill>
                <a:effectLst>
                  <a:glow rad="228600">
                    <a:schemeClr val="accent4">
                      <a:satMod val="175000"/>
                      <a:alpha val="40000"/>
                    </a:schemeClr>
                  </a:glow>
                  <a:outerShdw blurRad="25500" dist="23000" dir="7020000" algn="tl">
                    <a:srgbClr val="000000">
                      <a:alpha val="50000"/>
                    </a:srgbClr>
                  </a:outerShdw>
                </a:effectLst>
              </a:rPr>
              <a:t>, así que los problemas y síntomas individuales se deben evaluar y atender de manera apropiada. Con frecuencia, se necesita fisioterapia o la evaluación de un médico especialista en medicina de rehabilitación.</a:t>
            </a:r>
            <a:endParaRPr lang="es-ES" sz="2800" b="1" i="1" dirty="0">
              <a:ln w="18000">
                <a:solidFill>
                  <a:schemeClr val="accent2">
                    <a:satMod val="140000"/>
                  </a:schemeClr>
                </a:solidFill>
                <a:prstDash val="solid"/>
                <a:miter lim="800000"/>
              </a:ln>
              <a:solidFill>
                <a:srgbClr val="FFFF00"/>
              </a:solidFill>
              <a:effectLst>
                <a:glow rad="228600">
                  <a:schemeClr val="accent4">
                    <a:satMod val="175000"/>
                    <a:alpha val="40000"/>
                  </a:schemeClr>
                </a:glow>
                <a:outerShdw blurRad="25500" dist="23000" dir="7020000" algn="tl">
                  <a:srgbClr val="000000">
                    <a:alpha val="50000"/>
                  </a:srgbClr>
                </a:outerShdw>
              </a:effectLst>
            </a:endParaRPr>
          </a:p>
        </p:txBody>
      </p:sp>
      <p:pic>
        <p:nvPicPr>
          <p:cNvPr id="3" name="Picture 2" descr="C:\Documents and Settings\Dell\Escritorio\Garry Turner most stretchable skin 5.jpg"/>
          <p:cNvPicPr>
            <a:picLocks noChangeAspect="1" noChangeArrowheads="1"/>
          </p:cNvPicPr>
          <p:nvPr/>
        </p:nvPicPr>
        <p:blipFill>
          <a:blip r:embed="rId3" cstate="print"/>
          <a:srcRect/>
          <a:stretch>
            <a:fillRect/>
          </a:stretch>
        </p:blipFill>
        <p:spPr bwMode="auto">
          <a:xfrm>
            <a:off x="0" y="0"/>
            <a:ext cx="4183380" cy="6858000"/>
          </a:xfrm>
          <a:prstGeom prst="rect">
            <a:avLst/>
          </a:prstGeom>
          <a:noFill/>
        </p:spPr>
      </p:pic>
      <p:pic>
        <p:nvPicPr>
          <p:cNvPr id="5" name="Picture 7" descr="illusion-016"/>
          <p:cNvPicPr>
            <a:picLocks noChangeAspect="1" noChangeArrowheads="1"/>
          </p:cNvPicPr>
          <p:nvPr/>
        </p:nvPicPr>
        <p:blipFill>
          <a:blip r:embed="rId2" cstate="print">
            <a:duotone>
              <a:schemeClr val="accent1">
                <a:shade val="45000"/>
                <a:satMod val="135000"/>
              </a:schemeClr>
              <a:prstClr val="white"/>
            </a:duotone>
            <a:lum bright="12000"/>
          </a:blip>
          <a:srcRect/>
          <a:stretch>
            <a:fillRect/>
          </a:stretch>
        </p:blipFill>
        <p:spPr bwMode="auto">
          <a:xfrm>
            <a:off x="0" y="0"/>
            <a:ext cx="9144000" cy="7173416"/>
          </a:xfrm>
          <a:prstGeom prst="rect">
            <a:avLst/>
          </a:prstGeom>
          <a:noFill/>
          <a:ln w="9525">
            <a:noFill/>
            <a:miter lim="800000"/>
            <a:headEnd/>
            <a:tailEnd/>
          </a:ln>
        </p:spPr>
      </p:pic>
    </p:spTree>
  </p:cSld>
  <p:clrMapOvr>
    <a:masterClrMapping/>
  </p:clrMapOvr>
  <p:transition spd="slow" advClick="0" advTm="2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5"/>
                                        </p:tgtEl>
                                        <p:attrNameLst>
                                          <p:attrName>style.opacity</p:attrName>
                                        </p:attrNameLst>
                                      </p:cBhvr>
                                      <p:to>
                                        <p:strVal val="0.25"/>
                                      </p:to>
                                    </p:set>
                                    <p:animEffect filter="image" prLst="opacity: 0.25">
                                      <p:cBhvr rctx="IE">
                                        <p:cTn id="11" dur="indefinite"/>
                                        <p:tgtEl>
                                          <p:spTgt spid="5"/>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5"/>
                                        </p:tgtEl>
                                      </p:cBhvr>
                                    </p:animEffect>
                                    <p:set>
                                      <p:cBhvr>
                                        <p:cTn id="15"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Garry Turner most stretchable skin 3.jpg"/>
          <p:cNvPicPr>
            <a:picLocks noChangeAspect="1" noChangeArrowheads="1"/>
          </p:cNvPicPr>
          <p:nvPr/>
        </p:nvPicPr>
        <p:blipFill>
          <a:blip r:embed="rId2" cstate="print"/>
          <a:srcRect/>
          <a:stretch>
            <a:fillRect/>
          </a:stretch>
        </p:blipFill>
        <p:spPr bwMode="auto">
          <a:xfrm>
            <a:off x="0" y="0"/>
            <a:ext cx="9158378" cy="6858000"/>
          </a:xfrm>
          <a:prstGeom prst="rect">
            <a:avLst/>
          </a:prstGeom>
          <a:noFill/>
        </p:spPr>
      </p:pic>
      <p:pic>
        <p:nvPicPr>
          <p:cNvPr id="3" name="Picture 7" descr="illusion-016"/>
          <p:cNvPicPr>
            <a:picLocks noChangeAspect="1" noChangeArrowheads="1"/>
          </p:cNvPicPr>
          <p:nvPr/>
        </p:nvPicPr>
        <p:blipFill>
          <a:blip r:embed="rId3" cstate="print">
            <a:duotone>
              <a:schemeClr val="accent1">
                <a:shade val="45000"/>
                <a:satMod val="135000"/>
              </a:schemeClr>
              <a:prstClr val="white"/>
            </a:duotone>
            <a:lum bright="12000"/>
          </a:blip>
          <a:srcRect/>
          <a:stretch>
            <a:fillRect/>
          </a:stretch>
        </p:blipFill>
        <p:spPr bwMode="auto">
          <a:xfrm>
            <a:off x="0" y="0"/>
            <a:ext cx="9144000" cy="7173416"/>
          </a:xfrm>
          <a:prstGeom prst="rect">
            <a:avLst/>
          </a:prstGeom>
          <a:noFill/>
          <a:ln w="9525">
            <a:noFill/>
            <a:miter lim="800000"/>
            <a:headEnd/>
            <a:tailEnd/>
          </a:ln>
        </p:spPr>
      </p:pic>
    </p:spTree>
  </p:cSld>
  <p:clrMapOvr>
    <a:masterClrMapping/>
  </p:clrMapOvr>
  <p:transition spd="slow" advClick="0"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article-2178841-143675BA000005DC-653_634x436.jpg"/>
          <p:cNvPicPr>
            <a:picLocks noChangeAspect="1" noChangeArrowheads="1"/>
          </p:cNvPicPr>
          <p:nvPr/>
        </p:nvPicPr>
        <p:blipFill>
          <a:blip r:embed="rId2" cstate="print"/>
          <a:srcRect/>
          <a:stretch>
            <a:fillRect/>
          </a:stretch>
        </p:blipFill>
        <p:spPr bwMode="auto">
          <a:xfrm>
            <a:off x="0" y="0"/>
            <a:ext cx="9174563" cy="6858000"/>
          </a:xfrm>
          <a:prstGeom prst="rect">
            <a:avLst/>
          </a:prstGeom>
          <a:noFill/>
        </p:spPr>
      </p:pic>
      <p:pic>
        <p:nvPicPr>
          <p:cNvPr id="3" name="Picture 7" descr="illusion-016"/>
          <p:cNvPicPr>
            <a:picLocks noChangeAspect="1" noChangeArrowheads="1"/>
          </p:cNvPicPr>
          <p:nvPr/>
        </p:nvPicPr>
        <p:blipFill>
          <a:blip r:embed="rId3" cstate="print">
            <a:duotone>
              <a:schemeClr val="accent1">
                <a:shade val="45000"/>
                <a:satMod val="135000"/>
              </a:schemeClr>
              <a:prstClr val="white"/>
            </a:duotone>
            <a:lum bright="12000"/>
          </a:blip>
          <a:srcRect/>
          <a:stretch>
            <a:fillRect/>
          </a:stretch>
        </p:blipFill>
        <p:spPr bwMode="auto">
          <a:xfrm>
            <a:off x="0" y="0"/>
            <a:ext cx="9144000" cy="7173416"/>
          </a:xfrm>
          <a:prstGeom prst="rect">
            <a:avLst/>
          </a:prstGeom>
          <a:noFill/>
          <a:ln w="9525">
            <a:noFill/>
            <a:miter lim="800000"/>
            <a:headEnd/>
            <a:tailEnd/>
          </a:ln>
        </p:spPr>
      </p:pic>
    </p:spTree>
  </p:cSld>
  <p:clrMapOvr>
    <a:masterClrMapping/>
  </p:clrMapOvr>
  <p:transition spd="slow" advClick="0"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article-2178841-143675B4000005DC-724_634x423.jpg"/>
          <p:cNvPicPr>
            <a:picLocks noChangeAspect="1" noChangeArrowheads="1"/>
          </p:cNvPicPr>
          <p:nvPr/>
        </p:nvPicPr>
        <p:blipFill>
          <a:blip r:embed="rId2" cstate="print"/>
          <a:srcRect/>
          <a:stretch>
            <a:fillRect/>
          </a:stretch>
        </p:blipFill>
        <p:spPr bwMode="auto">
          <a:xfrm>
            <a:off x="0" y="0"/>
            <a:ext cx="9240668" cy="6858000"/>
          </a:xfrm>
          <a:prstGeom prst="rect">
            <a:avLst/>
          </a:prstGeom>
          <a:noFill/>
        </p:spPr>
      </p:pic>
      <p:pic>
        <p:nvPicPr>
          <p:cNvPr id="3" name="Picture 7" descr="illusion-016"/>
          <p:cNvPicPr>
            <a:picLocks noChangeAspect="1" noChangeArrowheads="1"/>
          </p:cNvPicPr>
          <p:nvPr/>
        </p:nvPicPr>
        <p:blipFill>
          <a:blip r:embed="rId3" cstate="print">
            <a:duotone>
              <a:schemeClr val="accent1">
                <a:shade val="45000"/>
                <a:satMod val="135000"/>
              </a:schemeClr>
              <a:prstClr val="white"/>
            </a:duotone>
            <a:lum bright="12000"/>
          </a:blip>
          <a:srcRect/>
          <a:stretch>
            <a:fillRect/>
          </a:stretch>
        </p:blipFill>
        <p:spPr bwMode="auto">
          <a:xfrm>
            <a:off x="0" y="0"/>
            <a:ext cx="9144000" cy="7173416"/>
          </a:xfrm>
          <a:prstGeom prst="rect">
            <a:avLst/>
          </a:prstGeom>
          <a:noFill/>
          <a:ln w="9525">
            <a:noFill/>
            <a:miter lim="800000"/>
            <a:headEnd/>
            <a:tailEnd/>
          </a:ln>
        </p:spPr>
      </p:pic>
    </p:spTree>
  </p:cSld>
  <p:clrMapOvr>
    <a:masterClrMapping/>
  </p:clrMapOvr>
  <p:transition spd="slow" advClick="0"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article-2178841-143675AC000005DC-30_634x410.jpg"/>
          <p:cNvPicPr>
            <a:picLocks noChangeAspect="1" noChangeArrowheads="1"/>
          </p:cNvPicPr>
          <p:nvPr/>
        </p:nvPicPr>
        <p:blipFill>
          <a:blip r:embed="rId3" cstate="print"/>
          <a:srcRect/>
          <a:stretch>
            <a:fillRect/>
          </a:stretch>
        </p:blipFill>
        <p:spPr bwMode="auto">
          <a:xfrm>
            <a:off x="0" y="0"/>
            <a:ext cx="9199618" cy="6858000"/>
          </a:xfrm>
          <a:prstGeom prst="rect">
            <a:avLst/>
          </a:prstGeom>
          <a:noFill/>
        </p:spPr>
      </p:pic>
      <p:pic>
        <p:nvPicPr>
          <p:cNvPr id="3" name="Picture 7" descr="illusion-016"/>
          <p:cNvPicPr>
            <a:picLocks noChangeAspect="1" noChangeArrowheads="1"/>
          </p:cNvPicPr>
          <p:nvPr/>
        </p:nvPicPr>
        <p:blipFill>
          <a:blip r:embed="rId4" cstate="print">
            <a:duotone>
              <a:schemeClr val="accent1">
                <a:shade val="45000"/>
                <a:satMod val="135000"/>
              </a:schemeClr>
              <a:prstClr val="white"/>
            </a:duotone>
            <a:lum bright="12000"/>
          </a:blip>
          <a:srcRect/>
          <a:stretch>
            <a:fillRect/>
          </a:stretch>
        </p:blipFill>
        <p:spPr bwMode="auto">
          <a:xfrm>
            <a:off x="0" y="0"/>
            <a:ext cx="9144000" cy="7173416"/>
          </a:xfrm>
          <a:prstGeom prst="rect">
            <a:avLst/>
          </a:prstGeom>
          <a:noFill/>
          <a:ln w="9525">
            <a:noFill/>
            <a:miter lim="800000"/>
            <a:headEnd/>
            <a:tailEnd/>
          </a:ln>
        </p:spPr>
      </p:pic>
    </p:spTree>
  </p:cSld>
  <p:clrMapOvr>
    <a:masterClrMapping/>
  </p:clrMapOvr>
  <p:transition spd="slow" advClick="0" advTm="7000">
    <p:dissolve/>
    <p:sndAc>
      <p:stSnd loop="1">
        <p:snd r:embed="rId2" name="NatkingcoleMariaelen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article-2178841-143675A5000005DC-501_634x416.jpg"/>
          <p:cNvPicPr>
            <a:picLocks noChangeAspect="1" noChangeArrowheads="1"/>
          </p:cNvPicPr>
          <p:nvPr/>
        </p:nvPicPr>
        <p:blipFill>
          <a:blip r:embed="rId2" cstate="print"/>
          <a:srcRect/>
          <a:stretch>
            <a:fillRect/>
          </a:stretch>
        </p:blipFill>
        <p:spPr bwMode="auto">
          <a:xfrm>
            <a:off x="-1" y="0"/>
            <a:ext cx="9176675" cy="6858000"/>
          </a:xfrm>
          <a:prstGeom prst="rect">
            <a:avLst/>
          </a:prstGeom>
          <a:noFill/>
        </p:spPr>
      </p:pic>
      <p:pic>
        <p:nvPicPr>
          <p:cNvPr id="3" name="Picture 7" descr="illusion-016"/>
          <p:cNvPicPr>
            <a:picLocks noChangeAspect="1" noChangeArrowheads="1"/>
          </p:cNvPicPr>
          <p:nvPr/>
        </p:nvPicPr>
        <p:blipFill>
          <a:blip r:embed="rId3" cstate="print">
            <a:duotone>
              <a:schemeClr val="accent1">
                <a:shade val="45000"/>
                <a:satMod val="135000"/>
              </a:schemeClr>
              <a:prstClr val="white"/>
            </a:duotone>
            <a:lum bright="12000"/>
          </a:blip>
          <a:srcRect/>
          <a:stretch>
            <a:fillRect/>
          </a:stretch>
        </p:blipFill>
        <p:spPr bwMode="auto">
          <a:xfrm>
            <a:off x="0" y="0"/>
            <a:ext cx="9144000" cy="7173416"/>
          </a:xfrm>
          <a:prstGeom prst="rect">
            <a:avLst/>
          </a:prstGeom>
          <a:noFill/>
          <a:ln w="9525">
            <a:noFill/>
            <a:miter lim="800000"/>
            <a:headEnd/>
            <a:tailEnd/>
          </a:ln>
        </p:spPr>
      </p:pic>
    </p:spTree>
  </p:cSld>
  <p:clrMapOvr>
    <a:masterClrMapping/>
  </p:clrMapOvr>
  <p:transition spd="slow" advClick="0"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EL HOMBRE DE GOMA\0001003.jpg"/>
          <p:cNvPicPr>
            <a:picLocks noChangeAspect="1" noChangeArrowheads="1"/>
          </p:cNvPicPr>
          <p:nvPr/>
        </p:nvPicPr>
        <p:blipFill>
          <a:blip r:embed="rId2" cstate="print"/>
          <a:srcRect/>
          <a:stretch>
            <a:fillRect/>
          </a:stretch>
        </p:blipFill>
        <p:spPr bwMode="auto">
          <a:xfrm>
            <a:off x="-1" y="0"/>
            <a:ext cx="9151645" cy="6858000"/>
          </a:xfrm>
          <a:prstGeom prst="rect">
            <a:avLst/>
          </a:prstGeom>
          <a:noFill/>
        </p:spPr>
      </p:pic>
      <p:pic>
        <p:nvPicPr>
          <p:cNvPr id="3" name="Picture 7" descr="illusion-016"/>
          <p:cNvPicPr>
            <a:picLocks noChangeAspect="1" noChangeArrowheads="1"/>
          </p:cNvPicPr>
          <p:nvPr/>
        </p:nvPicPr>
        <p:blipFill>
          <a:blip r:embed="rId3" cstate="print">
            <a:duotone>
              <a:schemeClr val="accent1">
                <a:shade val="45000"/>
                <a:satMod val="135000"/>
              </a:schemeClr>
              <a:prstClr val="white"/>
            </a:duotone>
            <a:lum bright="12000"/>
          </a:blip>
          <a:srcRect/>
          <a:stretch>
            <a:fillRect/>
          </a:stretch>
        </p:blipFill>
        <p:spPr bwMode="auto">
          <a:xfrm>
            <a:off x="0" y="0"/>
            <a:ext cx="9144000" cy="7173416"/>
          </a:xfrm>
          <a:prstGeom prst="rect">
            <a:avLst/>
          </a:prstGeom>
          <a:noFill/>
          <a:ln w="9525">
            <a:noFill/>
            <a:miter lim="800000"/>
            <a:headEnd/>
            <a:tailEnd/>
          </a:ln>
        </p:spPr>
      </p:pic>
    </p:spTree>
  </p:cSld>
  <p:clrMapOvr>
    <a:masterClrMapping/>
  </p:clrMapOvr>
  <p:transition spd="slow" advClick="0"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Garry Turner most stretchable skin 5.jpg"/>
          <p:cNvPicPr>
            <a:picLocks noChangeAspect="1" noChangeArrowheads="1"/>
          </p:cNvPicPr>
          <p:nvPr/>
        </p:nvPicPr>
        <p:blipFill>
          <a:blip r:embed="rId2" cstate="print"/>
          <a:srcRect/>
          <a:stretch>
            <a:fillRect/>
          </a:stretch>
        </p:blipFill>
        <p:spPr bwMode="auto">
          <a:xfrm>
            <a:off x="0" y="0"/>
            <a:ext cx="4427984" cy="6858000"/>
          </a:xfrm>
          <a:prstGeom prst="rect">
            <a:avLst/>
          </a:prstGeom>
          <a:noFill/>
        </p:spPr>
      </p:pic>
      <p:pic>
        <p:nvPicPr>
          <p:cNvPr id="3" name="Picture 2" descr="C:\Documents and Settings\Dell\Escritorio\Garry Turner most stretchable skin 5.jpg"/>
          <p:cNvPicPr>
            <a:picLocks noChangeAspect="1" noChangeArrowheads="1"/>
          </p:cNvPicPr>
          <p:nvPr/>
        </p:nvPicPr>
        <p:blipFill>
          <a:blip r:embed="rId2" cstate="print"/>
          <a:srcRect/>
          <a:stretch>
            <a:fillRect/>
          </a:stretch>
        </p:blipFill>
        <p:spPr bwMode="auto">
          <a:xfrm flipH="1">
            <a:off x="4355976" y="0"/>
            <a:ext cx="4788024" cy="6858000"/>
          </a:xfrm>
          <a:prstGeom prst="rect">
            <a:avLst/>
          </a:prstGeom>
          <a:noFill/>
        </p:spPr>
      </p:pic>
      <p:pic>
        <p:nvPicPr>
          <p:cNvPr id="4" name="Picture 7" descr="illusion-016"/>
          <p:cNvPicPr>
            <a:picLocks noChangeAspect="1" noChangeArrowheads="1"/>
          </p:cNvPicPr>
          <p:nvPr/>
        </p:nvPicPr>
        <p:blipFill>
          <a:blip r:embed="rId3" cstate="print">
            <a:duotone>
              <a:schemeClr val="accent1">
                <a:shade val="45000"/>
                <a:satMod val="135000"/>
              </a:schemeClr>
              <a:prstClr val="white"/>
            </a:duotone>
            <a:lum bright="12000"/>
          </a:blip>
          <a:srcRect/>
          <a:stretch>
            <a:fillRect/>
          </a:stretch>
        </p:blipFill>
        <p:spPr bwMode="auto">
          <a:xfrm>
            <a:off x="0" y="0"/>
            <a:ext cx="9144000" cy="7173416"/>
          </a:xfrm>
          <a:prstGeom prst="rect">
            <a:avLst/>
          </a:prstGeom>
          <a:noFill/>
          <a:ln w="9525">
            <a:noFill/>
            <a:miter lim="800000"/>
            <a:headEnd/>
            <a:tailEnd/>
          </a:ln>
        </p:spPr>
      </p:pic>
    </p:spTree>
  </p:cSld>
  <p:clrMapOvr>
    <a:masterClrMapping/>
  </p:clrMapOvr>
  <p:transition spd="slow" advClick="0"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duotone>
              <a:schemeClr val="accent5">
                <a:shade val="45000"/>
                <a:satMod val="135000"/>
              </a:schemeClr>
              <a:prstClr val="white"/>
            </a:duotone>
            <a:lum bright="37000"/>
          </a:blip>
          <a:srcRect/>
          <a:stretch>
            <a:fillRect/>
          </a:stretch>
        </p:blipFill>
        <p:spPr bwMode="auto">
          <a:xfrm>
            <a:off x="0" y="-19050"/>
            <a:ext cx="9144000" cy="6877050"/>
          </a:xfrm>
          <a:prstGeom prst="rect">
            <a:avLst/>
          </a:prstGeom>
          <a:noFill/>
          <a:ln w="9525">
            <a:noFill/>
            <a:miter lim="800000"/>
            <a:headEnd/>
            <a:tailEnd/>
          </a:ln>
        </p:spPr>
      </p:pic>
      <p:sp>
        <p:nvSpPr>
          <p:cNvPr id="4" name="3 Rectángulo"/>
          <p:cNvSpPr/>
          <p:nvPr/>
        </p:nvSpPr>
        <p:spPr>
          <a:xfrm>
            <a:off x="1259632" y="1772816"/>
            <a:ext cx="6768752" cy="3139321"/>
          </a:xfrm>
          <a:prstGeom prst="rect">
            <a:avLst/>
          </a:prstGeom>
        </p:spPr>
        <p:txBody>
          <a:bodyPr wrap="square">
            <a:spAutoFit/>
          </a:bodyPr>
          <a:lstStyle/>
          <a:p>
            <a:pPr algn="ctr"/>
            <a:r>
              <a:rPr lang="es-ES" sz="6600" b="1" i="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Arial" pitchFamily="34" charset="0"/>
              </a:rPr>
              <a:t>Síndrome </a:t>
            </a:r>
            <a:r>
              <a:rPr lang="es-ES" sz="6600" b="1" i="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Arial" pitchFamily="34" charset="0"/>
              </a:rPr>
              <a:t>de </a:t>
            </a:r>
            <a:r>
              <a:rPr lang="es-ES" sz="6600" b="1" i="1" dirty="0" err="1"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Arial" pitchFamily="34" charset="0"/>
              </a:rPr>
              <a:t>Ehlers-Danlos</a:t>
            </a:r>
            <a:r>
              <a:rPr lang="es-ES" sz="6600" b="1" i="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Arial" pitchFamily="34" charset="0"/>
              </a:rPr>
              <a:t> (SED) </a:t>
            </a:r>
            <a:endParaRPr lang="es-ES" sz="6600" b="1" i="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endParaRPr>
          </a:p>
        </p:txBody>
      </p:sp>
    </p:spTree>
  </p:cSld>
  <p:clrMapOvr>
    <a:masterClrMapping/>
  </p:clrMapOvr>
  <p:transition spd="slow" advClick="0" advTm="1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7" descr="illusion-016"/>
          <p:cNvPicPr>
            <a:picLocks noChangeAspect="1" noChangeArrowheads="1"/>
          </p:cNvPicPr>
          <p:nvPr/>
        </p:nvPicPr>
        <p:blipFill>
          <a:blip r:embed="rId2" cstate="print">
            <a:duotone>
              <a:schemeClr val="accent1">
                <a:shade val="45000"/>
                <a:satMod val="135000"/>
              </a:schemeClr>
              <a:prstClr val="white"/>
            </a:duotone>
            <a:lum bright="12000"/>
          </a:blip>
          <a:srcRect/>
          <a:stretch>
            <a:fillRect/>
          </a:stretch>
        </p:blipFill>
        <p:spPr bwMode="auto">
          <a:xfrm>
            <a:off x="0" y="0"/>
            <a:ext cx="9144000" cy="7173416"/>
          </a:xfrm>
          <a:prstGeom prst="rect">
            <a:avLst/>
          </a:prstGeom>
          <a:noFill/>
          <a:ln w="9525">
            <a:noFill/>
            <a:miter lim="800000"/>
            <a:headEnd/>
            <a:tailEnd/>
          </a:ln>
        </p:spPr>
      </p:pic>
      <p:sp>
        <p:nvSpPr>
          <p:cNvPr id="2" name="1 Rectángulo"/>
          <p:cNvSpPr/>
          <p:nvPr/>
        </p:nvSpPr>
        <p:spPr>
          <a:xfrm>
            <a:off x="899592" y="908720"/>
            <a:ext cx="7776864" cy="5632311"/>
          </a:xfrm>
          <a:prstGeom prst="rect">
            <a:avLst/>
          </a:prstGeom>
        </p:spPr>
        <p:txBody>
          <a:bodyPr wrap="square">
            <a:spAutoFit/>
          </a:bodyPr>
          <a:lstStyle/>
          <a:p>
            <a:pPr lvl="0" indent="88900" algn="just" fontAlgn="base">
              <a:spcBef>
                <a:spcPct val="0"/>
              </a:spcBef>
              <a:spcAft>
                <a:spcPct val="0"/>
              </a:spcAft>
            </a:pPr>
            <a:r>
              <a:rPr kumimoji="0" lang="es-ES" sz="2000" b="0" i="1" u="none" strike="noStrike" cap="none" normalizeH="0" baseline="0" dirty="0" smtClean="0">
                <a:ln>
                  <a:noFill/>
                </a:ln>
                <a:solidFill>
                  <a:schemeClr val="tx1"/>
                </a:solidFill>
                <a:effectLst/>
                <a:latin typeface="Arial" pitchFamily="34" charset="0"/>
              </a:rPr>
              <a:t>Síndrome de </a:t>
            </a:r>
            <a:r>
              <a:rPr kumimoji="0" lang="es-ES" sz="2000" b="0" i="1" u="none" strike="noStrike" cap="none" normalizeH="0" baseline="0" dirty="0" err="1" smtClean="0">
                <a:ln>
                  <a:noFill/>
                </a:ln>
                <a:solidFill>
                  <a:schemeClr val="tx1"/>
                </a:solidFill>
                <a:effectLst/>
                <a:latin typeface="Arial" pitchFamily="34" charset="0"/>
              </a:rPr>
              <a:t>Ehlers-Danlos</a:t>
            </a:r>
            <a:r>
              <a:rPr kumimoji="0" lang="es-ES" sz="2000" b="0" i="1" u="none" strike="noStrike" cap="none" normalizeH="0" baseline="0" dirty="0" smtClean="0">
                <a:ln>
                  <a:noFill/>
                </a:ln>
                <a:solidFill>
                  <a:schemeClr val="tx1"/>
                </a:solidFill>
                <a:effectLst/>
                <a:latin typeface="Arial" pitchFamily="34" charset="0"/>
              </a:rPr>
              <a:t> (SED) es el nombre por el que se conocen un grupo heterogéneo de enfermedades hereditarias del tejido conectivo, caracterizadas por </a:t>
            </a:r>
            <a:r>
              <a:rPr kumimoji="0" lang="es-ES" sz="2000" b="0" i="1" u="none" strike="noStrike" cap="none" normalizeH="0" baseline="0" dirty="0" err="1" smtClean="0">
                <a:ln>
                  <a:noFill/>
                </a:ln>
                <a:solidFill>
                  <a:schemeClr val="tx1"/>
                </a:solidFill>
                <a:effectLst/>
                <a:latin typeface="Arial" pitchFamily="34" charset="0"/>
              </a:rPr>
              <a:t>hiperlaxitud</a:t>
            </a:r>
            <a:r>
              <a:rPr kumimoji="0" lang="es-ES" sz="2000" b="0" i="1" u="none" strike="noStrike" cap="none" normalizeH="0" baseline="0" dirty="0" smtClean="0">
                <a:ln>
                  <a:noFill/>
                </a:ln>
                <a:solidFill>
                  <a:schemeClr val="tx1"/>
                </a:solidFill>
                <a:effectLst/>
                <a:latin typeface="Arial" pitchFamily="34" charset="0"/>
              </a:rPr>
              <a:t> articular, </a:t>
            </a:r>
            <a:r>
              <a:rPr kumimoji="0" lang="es-ES" sz="2000" b="0" i="1" u="none" strike="noStrike" cap="none" normalizeH="0" baseline="0" dirty="0" err="1" smtClean="0">
                <a:ln>
                  <a:noFill/>
                </a:ln>
                <a:solidFill>
                  <a:schemeClr val="tx1"/>
                </a:solidFill>
                <a:effectLst/>
                <a:latin typeface="Arial" pitchFamily="34" charset="0"/>
              </a:rPr>
              <a:t>hiperextensibilidad</a:t>
            </a:r>
            <a:r>
              <a:rPr kumimoji="0" lang="es-ES" sz="2000" b="0" i="1" u="none" strike="noStrike" cap="none" normalizeH="0" baseline="0" dirty="0" smtClean="0">
                <a:ln>
                  <a:noFill/>
                </a:ln>
                <a:solidFill>
                  <a:schemeClr val="tx1"/>
                </a:solidFill>
                <a:effectLst/>
                <a:latin typeface="Arial" pitchFamily="34" charset="0"/>
              </a:rPr>
              <a:t> de la piel y fragilidad de los tejidos.</a:t>
            </a:r>
          </a:p>
          <a:p>
            <a:pPr lvl="0" indent="88900" algn="just" eaLnBrk="0" fontAlgn="base" hangingPunct="0">
              <a:spcBef>
                <a:spcPct val="0"/>
              </a:spcBef>
              <a:spcAft>
                <a:spcPct val="0"/>
              </a:spcAft>
            </a:pPr>
            <a:r>
              <a:rPr kumimoji="0" lang="es-ES" sz="2000" b="0" i="1" u="none" strike="noStrike" cap="none" normalizeH="0" baseline="0" dirty="0" smtClean="0">
                <a:ln>
                  <a:noFill/>
                </a:ln>
                <a:solidFill>
                  <a:schemeClr val="tx1"/>
                </a:solidFill>
                <a:effectLst/>
                <a:latin typeface="Arial" pitchFamily="34" charset="0"/>
              </a:rPr>
              <a:t>Las personas que padecen SED tienen un defecto en su tejido conectivo, que es el tejido que mantiene unidos entre sí a los demás tejidos del organismo y proporciona sostén y da apoyo a muchas partes del cuerpo como la piel, las articulaciones, los vasos sanguíneos y los órganos internos. La mayor parte de las anomalías encontradas hasta el momento en las personas con SED se deben a defectos en las enzimas encargadas de la síntesis del colágeno que es una proteína que actúa como la "goma" en el cuerpo, dando fortaleza y elasticidad al tejido conectivo.</a:t>
            </a:r>
          </a:p>
          <a:p>
            <a:pPr lvl="0" indent="88900" algn="just" eaLnBrk="0" fontAlgn="base" hangingPunct="0">
              <a:spcBef>
                <a:spcPct val="0"/>
              </a:spcBef>
              <a:spcAft>
                <a:spcPct val="0"/>
              </a:spcAft>
            </a:pPr>
            <a:r>
              <a:rPr kumimoji="0" lang="es-ES" sz="2000" b="0" i="1" u="none" strike="noStrike" cap="none" normalizeH="0" baseline="0" dirty="0" smtClean="0">
                <a:ln>
                  <a:noFill/>
                </a:ln>
                <a:solidFill>
                  <a:schemeClr val="tx1"/>
                </a:solidFill>
                <a:effectLst/>
                <a:latin typeface="Arial" pitchFamily="34" charset="0"/>
              </a:rPr>
              <a:t>El SED es una enfermedad que a menudo pasa desapercibida y las personas afectadas son tratadas por problemas relacionados con la enfermedad sin que el profesional de la salud tenga en cuenta la patología subyacente, por eso los especialistas creen que el SED es, en la actualidad, una entidad </a:t>
            </a:r>
            <a:r>
              <a:rPr kumimoji="0" lang="es-ES" sz="2000" i="1" u="none" strike="noStrike" cap="none" normalizeH="0" baseline="0" dirty="0" err="1" smtClean="0">
                <a:ln>
                  <a:noFill/>
                </a:ln>
                <a:solidFill>
                  <a:schemeClr val="tx1"/>
                </a:solidFill>
                <a:effectLst/>
                <a:latin typeface="Arial" pitchFamily="34" charset="0"/>
              </a:rPr>
              <a:t>infradiagnosticada</a:t>
            </a:r>
            <a:r>
              <a:rPr kumimoji="0" lang="es-ES" sz="1600" i="1" u="none" strike="noStrike" cap="none" normalizeH="0" baseline="0" dirty="0" smtClean="0">
                <a:ln>
                  <a:noFill/>
                </a:ln>
                <a:solidFill>
                  <a:schemeClr val="tx1"/>
                </a:solidFill>
                <a:effectLst/>
                <a:latin typeface="Arial" pitchFamily="34" charset="0"/>
              </a:rPr>
              <a:t>.</a:t>
            </a:r>
          </a:p>
        </p:txBody>
      </p:sp>
      <p:pic>
        <p:nvPicPr>
          <p:cNvPr id="4"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44053" y="5788150"/>
            <a:ext cx="1567374" cy="997261"/>
          </a:xfrm>
          <a:prstGeom prst="rect">
            <a:avLst/>
          </a:prstGeom>
          <a:noFill/>
          <a:ln w="9525">
            <a:noFill/>
            <a:miter lim="800000"/>
            <a:headEnd/>
            <a:tailEnd/>
          </a:ln>
        </p:spPr>
      </p:pic>
    </p:spTree>
  </p:cSld>
  <p:clrMapOvr>
    <a:masterClrMapping/>
  </p:clrMapOvr>
  <p:transition spd="slow" advClick="0" advTm="7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7" descr="illusion-016"/>
          <p:cNvPicPr>
            <a:picLocks noChangeAspect="1" noChangeArrowheads="1"/>
          </p:cNvPicPr>
          <p:nvPr/>
        </p:nvPicPr>
        <p:blipFill>
          <a:blip r:embed="rId2" cstate="print">
            <a:duotone>
              <a:schemeClr val="accent1">
                <a:shade val="45000"/>
                <a:satMod val="135000"/>
              </a:schemeClr>
              <a:prstClr val="white"/>
            </a:duotone>
            <a:lum bright="12000"/>
          </a:blip>
          <a:srcRect/>
          <a:stretch>
            <a:fillRect/>
          </a:stretch>
        </p:blipFill>
        <p:spPr bwMode="auto">
          <a:xfrm>
            <a:off x="0" y="0"/>
            <a:ext cx="9144000" cy="7173416"/>
          </a:xfrm>
          <a:prstGeom prst="rect">
            <a:avLst/>
          </a:prstGeom>
          <a:noFill/>
          <a:ln w="9525">
            <a:noFill/>
            <a:miter lim="800000"/>
            <a:headEnd/>
            <a:tailEnd/>
          </a:ln>
        </p:spPr>
      </p:pic>
      <p:pic>
        <p:nvPicPr>
          <p:cNvPr id="13314" name="Picture 2" descr="C:\Documents and Settings\Dell\Escritorio\EL HOMBRE DE GOMA\rubber10.jpg"/>
          <p:cNvPicPr>
            <a:picLocks noChangeAspect="1" noChangeArrowheads="1"/>
          </p:cNvPicPr>
          <p:nvPr/>
        </p:nvPicPr>
        <p:blipFill>
          <a:blip r:embed="rId3" cstate="print"/>
          <a:srcRect/>
          <a:stretch>
            <a:fillRect/>
          </a:stretch>
        </p:blipFill>
        <p:spPr bwMode="auto">
          <a:xfrm>
            <a:off x="1619672" y="0"/>
            <a:ext cx="5801868" cy="6858000"/>
          </a:xfrm>
          <a:prstGeom prst="rect">
            <a:avLst/>
          </a:prstGeom>
          <a:noFill/>
        </p:spPr>
      </p:pic>
      <p:pic>
        <p:nvPicPr>
          <p:cNvPr id="4" name="Picture 7" descr="illusion-016"/>
          <p:cNvPicPr>
            <a:picLocks noChangeAspect="1" noChangeArrowheads="1"/>
          </p:cNvPicPr>
          <p:nvPr/>
        </p:nvPicPr>
        <p:blipFill>
          <a:blip r:embed="rId2" cstate="print">
            <a:duotone>
              <a:schemeClr val="accent1">
                <a:shade val="45000"/>
                <a:satMod val="135000"/>
              </a:schemeClr>
              <a:prstClr val="white"/>
            </a:duotone>
            <a:lum bright="12000"/>
          </a:blip>
          <a:srcRect/>
          <a:stretch>
            <a:fillRect/>
          </a:stretch>
        </p:blipFill>
        <p:spPr bwMode="auto">
          <a:xfrm>
            <a:off x="0" y="0"/>
            <a:ext cx="9144000" cy="7173416"/>
          </a:xfrm>
          <a:prstGeom prst="rect">
            <a:avLst/>
          </a:prstGeom>
          <a:noFill/>
          <a:ln w="9525">
            <a:noFill/>
            <a:miter lim="800000"/>
            <a:headEnd/>
            <a:tailEnd/>
          </a:ln>
        </p:spPr>
      </p:pic>
    </p:spTree>
  </p:cSld>
  <p:clrMapOvr>
    <a:masterClrMapping/>
  </p:clrMapOvr>
  <p:transition spd="slow" advClick="0"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4"/>
                                        </p:tgtEl>
                                        <p:attrNameLst>
                                          <p:attrName>style.opacity</p:attrName>
                                        </p:attrNameLst>
                                      </p:cBhvr>
                                      <p:to>
                                        <p:strVal val="0.25"/>
                                      </p:to>
                                    </p:set>
                                    <p:animEffect filter="image" prLst="opacity: 0.25">
                                      <p:cBhvr rctx="IE">
                                        <p:cTn id="11"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EL HOMBRE DE GOMA\rubber12.jpg"/>
          <p:cNvPicPr>
            <a:picLocks noChangeAspect="1" noChangeArrowheads="1"/>
          </p:cNvPicPr>
          <p:nvPr/>
        </p:nvPicPr>
        <p:blipFill>
          <a:blip r:embed="rId2" cstate="print"/>
          <a:srcRect/>
          <a:stretch>
            <a:fillRect/>
          </a:stretch>
        </p:blipFill>
        <p:spPr bwMode="auto">
          <a:xfrm>
            <a:off x="-172408" y="0"/>
            <a:ext cx="9316408" cy="6858000"/>
          </a:xfrm>
          <a:prstGeom prst="rect">
            <a:avLst/>
          </a:prstGeom>
          <a:noFill/>
        </p:spPr>
      </p:pic>
      <p:pic>
        <p:nvPicPr>
          <p:cNvPr id="3" name="Picture 7" descr="illusion-016"/>
          <p:cNvPicPr>
            <a:picLocks noChangeAspect="1" noChangeArrowheads="1"/>
          </p:cNvPicPr>
          <p:nvPr/>
        </p:nvPicPr>
        <p:blipFill>
          <a:blip r:embed="rId3" cstate="print">
            <a:duotone>
              <a:schemeClr val="accent1">
                <a:shade val="45000"/>
                <a:satMod val="135000"/>
              </a:schemeClr>
              <a:prstClr val="white"/>
            </a:duotone>
            <a:lum bright="12000"/>
          </a:blip>
          <a:srcRect/>
          <a:stretch>
            <a:fillRect/>
          </a:stretch>
        </p:blipFill>
        <p:spPr bwMode="auto">
          <a:xfrm>
            <a:off x="0" y="0"/>
            <a:ext cx="9144000" cy="7173416"/>
          </a:xfrm>
          <a:prstGeom prst="rect">
            <a:avLst/>
          </a:prstGeom>
          <a:noFill/>
          <a:ln w="9525">
            <a:noFill/>
            <a:miter lim="800000"/>
            <a:headEnd/>
            <a:tailEnd/>
          </a:ln>
        </p:spPr>
      </p:pic>
    </p:spTree>
  </p:cSld>
  <p:clrMapOvr>
    <a:masterClrMapping/>
  </p:clrMapOvr>
  <p:transition spd="slow" advClick="0"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7" descr="illusion-016"/>
          <p:cNvPicPr>
            <a:picLocks noChangeAspect="1" noChangeArrowheads="1"/>
          </p:cNvPicPr>
          <p:nvPr/>
        </p:nvPicPr>
        <p:blipFill>
          <a:blip r:embed="rId2" cstate="print">
            <a:duotone>
              <a:schemeClr val="accent1">
                <a:shade val="45000"/>
                <a:satMod val="135000"/>
              </a:schemeClr>
              <a:prstClr val="white"/>
            </a:duotone>
            <a:lum bright="12000"/>
          </a:blip>
          <a:srcRect/>
          <a:stretch>
            <a:fillRect/>
          </a:stretch>
        </p:blipFill>
        <p:spPr bwMode="auto">
          <a:xfrm>
            <a:off x="0" y="0"/>
            <a:ext cx="9144000" cy="7173416"/>
          </a:xfrm>
          <a:prstGeom prst="rect">
            <a:avLst/>
          </a:prstGeom>
          <a:noFill/>
          <a:ln w="9525">
            <a:noFill/>
            <a:miter lim="800000"/>
            <a:headEnd/>
            <a:tailEnd/>
          </a:ln>
        </p:spPr>
      </p:pic>
      <p:sp>
        <p:nvSpPr>
          <p:cNvPr id="2" name="1 Rectángulo"/>
          <p:cNvSpPr/>
          <p:nvPr/>
        </p:nvSpPr>
        <p:spPr>
          <a:xfrm>
            <a:off x="683568" y="908720"/>
            <a:ext cx="7956376" cy="5324535"/>
          </a:xfrm>
          <a:prstGeom prst="rect">
            <a:avLst/>
          </a:prstGeom>
        </p:spPr>
        <p:txBody>
          <a:bodyPr wrap="square">
            <a:spAutoFit/>
          </a:bodyPr>
          <a:lstStyle/>
          <a:p>
            <a:pPr lvl="0" indent="88900" algn="just" eaLnBrk="0" fontAlgn="base" hangingPunct="0">
              <a:spcBef>
                <a:spcPct val="0"/>
              </a:spcBef>
              <a:spcAft>
                <a:spcPct val="0"/>
              </a:spcAft>
            </a:pPr>
            <a:r>
              <a:rPr kumimoji="0" lang="es-ES" sz="2000" b="0" i="1" u="none" strike="noStrike" cap="none" normalizeH="0" baseline="0" dirty="0" smtClean="0">
                <a:ln>
                  <a:noFill/>
                </a:ln>
                <a:solidFill>
                  <a:schemeClr val="tx1"/>
                </a:solidFill>
                <a:effectLst/>
                <a:latin typeface="Arial" pitchFamily="34" charset="0"/>
              </a:rPr>
              <a:t>Además, y hasta 1997, el dolor crónico y el cansancio (fatiga crónica) que acompañan con frecuencia al SED no se tenían en cuenta y a muchas personas afectadas se les decía que estaba todo en su mente y/o que se acostumbraran a vivir así. Desgraciadamente, esta actitud todavía prevalece entre muchos miembros de la clase médica. Asimismo se pensaba, y aún se piensa a menudo, que las frecuentes y recurrentes luxaciones y/o subluxaciones, esguinces, roturas de tendones, ligamentos.... y demás consecuencias directas de la </a:t>
            </a:r>
            <a:r>
              <a:rPr kumimoji="0" lang="es-ES" sz="2000" b="0" i="1" u="none" strike="noStrike" cap="none" normalizeH="0" baseline="0" dirty="0" err="1" smtClean="0">
                <a:ln>
                  <a:noFill/>
                </a:ln>
                <a:solidFill>
                  <a:schemeClr val="tx1"/>
                </a:solidFill>
                <a:effectLst/>
                <a:latin typeface="Arial" pitchFamily="34" charset="0"/>
              </a:rPr>
              <a:t>hiperlaxitud</a:t>
            </a:r>
            <a:r>
              <a:rPr kumimoji="0" lang="es-ES" sz="2000" b="0" i="1" u="none" strike="noStrike" cap="none" normalizeH="0" baseline="0" dirty="0" smtClean="0">
                <a:ln>
                  <a:noFill/>
                </a:ln>
                <a:solidFill>
                  <a:schemeClr val="tx1"/>
                </a:solidFill>
                <a:effectLst/>
                <a:latin typeface="Arial" pitchFamily="34" charset="0"/>
              </a:rPr>
              <a:t> articular, son debidas a la torpeza de la persona que las padece.</a:t>
            </a:r>
          </a:p>
          <a:p>
            <a:pPr lvl="0" indent="88900" algn="just" eaLnBrk="0" fontAlgn="base" hangingPunct="0">
              <a:spcBef>
                <a:spcPct val="0"/>
              </a:spcBef>
              <a:spcAft>
                <a:spcPct val="0"/>
              </a:spcAft>
            </a:pPr>
            <a:r>
              <a:rPr kumimoji="0" lang="es-ES" sz="2000" b="0" i="1" u="none" strike="noStrike" cap="none" normalizeH="0" baseline="0" dirty="0" smtClean="0">
                <a:ln>
                  <a:noFill/>
                </a:ln>
                <a:solidFill>
                  <a:schemeClr val="tx1"/>
                </a:solidFill>
                <a:effectLst/>
                <a:latin typeface="Arial" pitchFamily="34" charset="0"/>
              </a:rPr>
              <a:t>También la excesiva fragilidad de la piel, que conduce a lesiones y contusiones muy frecuentes, sobre todo en las personas jóvenes, era, y en ocasiones continúa siendo, achacada a malos tratos por parte de los padres. </a:t>
            </a:r>
          </a:p>
          <a:p>
            <a:pPr lvl="0" indent="88900" algn="just" eaLnBrk="0" fontAlgn="base" hangingPunct="0">
              <a:spcBef>
                <a:spcPct val="0"/>
              </a:spcBef>
              <a:spcAft>
                <a:spcPct val="0"/>
              </a:spcAft>
            </a:pPr>
            <a:r>
              <a:rPr kumimoji="0" lang="es-ES" sz="2000" b="0" i="1" u="none" strike="noStrike" cap="none" normalizeH="0" baseline="0" dirty="0" smtClean="0">
                <a:ln>
                  <a:noFill/>
                </a:ln>
                <a:solidFill>
                  <a:schemeClr val="tx1"/>
                </a:solidFill>
                <a:effectLst/>
                <a:latin typeface="Arial" pitchFamily="34" charset="0"/>
              </a:rPr>
              <a:t>El SED es la base de la enorme movilidad de los llamados "hombres de goma" y de los contorsionistas, y posiblemente también de la excepcional agilidad y virtuosismo del violinista Paganini.</a:t>
            </a:r>
          </a:p>
        </p:txBody>
      </p:sp>
      <p:pic>
        <p:nvPicPr>
          <p:cNvPr id="5"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44054" y="6021870"/>
            <a:ext cx="1567374" cy="997261"/>
          </a:xfrm>
          <a:prstGeom prst="rect">
            <a:avLst/>
          </a:prstGeom>
          <a:noFill/>
          <a:ln w="9525">
            <a:noFill/>
            <a:miter lim="800000"/>
            <a:headEnd/>
            <a:tailEnd/>
          </a:ln>
        </p:spPr>
      </p:pic>
    </p:spTree>
  </p:cSld>
  <p:clrMapOvr>
    <a:masterClrMapping/>
  </p:clrMapOvr>
  <p:transition spd="slow" advClick="0" advTm="6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EL HOMBRE DE GOMA\ehlers-Danlos.jpg"/>
          <p:cNvPicPr>
            <a:picLocks noChangeAspect="1" noChangeArrowheads="1"/>
          </p:cNvPicPr>
          <p:nvPr/>
        </p:nvPicPr>
        <p:blipFill>
          <a:blip r:embed="rId2" cstate="print"/>
          <a:srcRect l="4449" t="3147" r="7262" b="7960"/>
          <a:stretch>
            <a:fillRect/>
          </a:stretch>
        </p:blipFill>
        <p:spPr bwMode="auto">
          <a:xfrm>
            <a:off x="0" y="0"/>
            <a:ext cx="9187392" cy="6858000"/>
          </a:xfrm>
          <a:prstGeom prst="rect">
            <a:avLst/>
          </a:prstGeom>
          <a:noFill/>
        </p:spPr>
      </p:pic>
      <p:pic>
        <p:nvPicPr>
          <p:cNvPr id="3" name="Picture 7" descr="illusion-016"/>
          <p:cNvPicPr>
            <a:picLocks noChangeAspect="1" noChangeArrowheads="1"/>
          </p:cNvPicPr>
          <p:nvPr/>
        </p:nvPicPr>
        <p:blipFill>
          <a:blip r:embed="rId3" cstate="print">
            <a:duotone>
              <a:schemeClr val="accent1">
                <a:shade val="45000"/>
                <a:satMod val="135000"/>
              </a:schemeClr>
              <a:prstClr val="white"/>
            </a:duotone>
            <a:lum bright="12000"/>
          </a:blip>
          <a:srcRect/>
          <a:stretch>
            <a:fillRect/>
          </a:stretch>
        </p:blipFill>
        <p:spPr bwMode="auto">
          <a:xfrm>
            <a:off x="0" y="0"/>
            <a:ext cx="9144000" cy="7173416"/>
          </a:xfrm>
          <a:prstGeom prst="rect">
            <a:avLst/>
          </a:prstGeom>
          <a:noFill/>
          <a:ln w="9525">
            <a:noFill/>
            <a:miter lim="800000"/>
            <a:headEnd/>
            <a:tailEnd/>
          </a:ln>
        </p:spPr>
      </p:pic>
    </p:spTree>
  </p:cSld>
  <p:clrMapOvr>
    <a:masterClrMapping/>
  </p:clrMapOvr>
  <p:transition spd="slow" advClick="0"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EL HOMBRE DE GOMA\gech_0001_0002_0_img0101.jpg"/>
          <p:cNvPicPr>
            <a:picLocks noChangeAspect="1" noChangeArrowheads="1"/>
          </p:cNvPicPr>
          <p:nvPr/>
        </p:nvPicPr>
        <p:blipFill>
          <a:blip r:embed="rId2" cstate="print"/>
          <a:srcRect/>
          <a:stretch>
            <a:fillRect/>
          </a:stretch>
        </p:blipFill>
        <p:spPr bwMode="auto">
          <a:xfrm>
            <a:off x="-324544" y="-531440"/>
            <a:ext cx="10426404" cy="7848872"/>
          </a:xfrm>
          <a:prstGeom prst="rect">
            <a:avLst/>
          </a:prstGeom>
          <a:noFill/>
        </p:spPr>
      </p:pic>
      <p:pic>
        <p:nvPicPr>
          <p:cNvPr id="3" name="Picture 7" descr="illusion-016"/>
          <p:cNvPicPr>
            <a:picLocks noChangeAspect="1" noChangeArrowheads="1"/>
          </p:cNvPicPr>
          <p:nvPr/>
        </p:nvPicPr>
        <p:blipFill>
          <a:blip r:embed="rId3" cstate="print">
            <a:duotone>
              <a:schemeClr val="accent1">
                <a:shade val="45000"/>
                <a:satMod val="135000"/>
              </a:schemeClr>
              <a:prstClr val="white"/>
            </a:duotone>
            <a:lum bright="12000"/>
          </a:blip>
          <a:srcRect/>
          <a:stretch>
            <a:fillRect/>
          </a:stretch>
        </p:blipFill>
        <p:spPr bwMode="auto">
          <a:xfrm>
            <a:off x="0" y="0"/>
            <a:ext cx="9144000" cy="7173416"/>
          </a:xfrm>
          <a:prstGeom prst="rect">
            <a:avLst/>
          </a:prstGeom>
          <a:noFill/>
          <a:ln w="9525">
            <a:noFill/>
            <a:miter lim="800000"/>
            <a:headEnd/>
            <a:tailEnd/>
          </a:ln>
        </p:spPr>
      </p:pic>
    </p:spTree>
  </p:cSld>
  <p:clrMapOvr>
    <a:masterClrMapping/>
  </p:clrMapOvr>
  <p:transition spd="slow" advClick="0"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EL HOMBRE DE GOMA\imagesCAI30DNM.jpg"/>
          <p:cNvPicPr>
            <a:picLocks noChangeAspect="1" noChangeArrowheads="1"/>
          </p:cNvPicPr>
          <p:nvPr/>
        </p:nvPicPr>
        <p:blipFill>
          <a:blip r:embed="rId2" cstate="print"/>
          <a:srcRect/>
          <a:stretch>
            <a:fillRect/>
          </a:stretch>
        </p:blipFill>
        <p:spPr bwMode="auto">
          <a:xfrm>
            <a:off x="-1" y="0"/>
            <a:ext cx="9207647" cy="6858000"/>
          </a:xfrm>
          <a:prstGeom prst="rect">
            <a:avLst/>
          </a:prstGeom>
          <a:noFill/>
        </p:spPr>
      </p:pic>
      <p:pic>
        <p:nvPicPr>
          <p:cNvPr id="3" name="Picture 7" descr="illusion-016"/>
          <p:cNvPicPr>
            <a:picLocks noChangeAspect="1" noChangeArrowheads="1"/>
          </p:cNvPicPr>
          <p:nvPr/>
        </p:nvPicPr>
        <p:blipFill>
          <a:blip r:embed="rId3" cstate="print">
            <a:duotone>
              <a:schemeClr val="accent1">
                <a:shade val="45000"/>
                <a:satMod val="135000"/>
              </a:schemeClr>
              <a:prstClr val="white"/>
            </a:duotone>
            <a:lum bright="12000"/>
          </a:blip>
          <a:srcRect/>
          <a:stretch>
            <a:fillRect/>
          </a:stretch>
        </p:blipFill>
        <p:spPr bwMode="auto">
          <a:xfrm>
            <a:off x="0" y="0"/>
            <a:ext cx="9144000" cy="7173416"/>
          </a:xfrm>
          <a:prstGeom prst="rect">
            <a:avLst/>
          </a:prstGeom>
          <a:noFill/>
          <a:ln w="9525">
            <a:noFill/>
            <a:miter lim="800000"/>
            <a:headEnd/>
            <a:tailEnd/>
          </a:ln>
        </p:spPr>
      </p:pic>
    </p:spTree>
  </p:cSld>
  <p:clrMapOvr>
    <a:masterClrMapping/>
  </p:clrMapOvr>
  <p:transition spd="slow" advClick="0"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EL HOMBRE DE GOMA\img0008.jpg"/>
          <p:cNvPicPr>
            <a:picLocks noChangeAspect="1" noChangeArrowheads="1"/>
          </p:cNvPicPr>
          <p:nvPr/>
        </p:nvPicPr>
        <p:blipFill>
          <a:blip r:embed="rId2" cstate="print"/>
          <a:srcRect/>
          <a:stretch>
            <a:fillRect/>
          </a:stretch>
        </p:blipFill>
        <p:spPr bwMode="auto">
          <a:xfrm>
            <a:off x="-1" y="0"/>
            <a:ext cx="9148697" cy="6858000"/>
          </a:xfrm>
          <a:prstGeom prst="rect">
            <a:avLst/>
          </a:prstGeom>
          <a:noFill/>
        </p:spPr>
      </p:pic>
      <p:pic>
        <p:nvPicPr>
          <p:cNvPr id="3" name="Picture 7" descr="illusion-016"/>
          <p:cNvPicPr>
            <a:picLocks noChangeAspect="1" noChangeArrowheads="1"/>
          </p:cNvPicPr>
          <p:nvPr/>
        </p:nvPicPr>
        <p:blipFill>
          <a:blip r:embed="rId3" cstate="print">
            <a:duotone>
              <a:schemeClr val="accent1">
                <a:shade val="45000"/>
                <a:satMod val="135000"/>
              </a:schemeClr>
              <a:prstClr val="white"/>
            </a:duotone>
            <a:lum bright="12000"/>
          </a:blip>
          <a:srcRect/>
          <a:stretch>
            <a:fillRect/>
          </a:stretch>
        </p:blipFill>
        <p:spPr bwMode="auto">
          <a:xfrm>
            <a:off x="0" y="0"/>
            <a:ext cx="9144000" cy="7173416"/>
          </a:xfrm>
          <a:prstGeom prst="rect">
            <a:avLst/>
          </a:prstGeom>
          <a:noFill/>
          <a:ln w="9525">
            <a:noFill/>
            <a:miter lim="800000"/>
            <a:headEnd/>
            <a:tailEnd/>
          </a:ln>
        </p:spPr>
      </p:pic>
    </p:spTree>
  </p:cSld>
  <p:clrMapOvr>
    <a:masterClrMapping/>
  </p:clrMapOvr>
  <p:transition spd="slow" advClick="0"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EL HOMBRE DE GOMA\Ehlers-Danlos_syndrome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7" descr="illusion-016"/>
          <p:cNvPicPr>
            <a:picLocks noChangeAspect="1" noChangeArrowheads="1"/>
          </p:cNvPicPr>
          <p:nvPr/>
        </p:nvPicPr>
        <p:blipFill>
          <a:blip r:embed="rId3" cstate="print">
            <a:duotone>
              <a:schemeClr val="accent1">
                <a:shade val="45000"/>
                <a:satMod val="135000"/>
              </a:schemeClr>
              <a:prstClr val="white"/>
            </a:duotone>
            <a:lum bright="12000"/>
          </a:blip>
          <a:srcRect/>
          <a:stretch>
            <a:fillRect/>
          </a:stretch>
        </p:blipFill>
        <p:spPr bwMode="auto">
          <a:xfrm>
            <a:off x="0" y="0"/>
            <a:ext cx="9144000" cy="7173416"/>
          </a:xfrm>
          <a:prstGeom prst="rect">
            <a:avLst/>
          </a:prstGeom>
          <a:noFill/>
          <a:ln w="9525">
            <a:noFill/>
            <a:miter lim="800000"/>
            <a:headEnd/>
            <a:tailEnd/>
          </a:ln>
        </p:spPr>
      </p:pic>
    </p:spTree>
  </p:cSld>
  <p:clrMapOvr>
    <a:masterClrMapping/>
  </p:clrMapOvr>
  <p:transition spd="slow" advClick="0"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EL HOMBRE DE GOMA\eds2.jpg"/>
          <p:cNvPicPr>
            <a:picLocks noChangeAspect="1" noChangeArrowheads="1"/>
          </p:cNvPicPr>
          <p:nvPr/>
        </p:nvPicPr>
        <p:blipFill>
          <a:blip r:embed="rId2" cstate="print"/>
          <a:srcRect b="5155"/>
          <a:stretch>
            <a:fillRect/>
          </a:stretch>
        </p:blipFill>
        <p:spPr bwMode="auto">
          <a:xfrm>
            <a:off x="-43800" y="0"/>
            <a:ext cx="9187800" cy="6858000"/>
          </a:xfrm>
          <a:prstGeom prst="rect">
            <a:avLst/>
          </a:prstGeom>
          <a:noFill/>
        </p:spPr>
      </p:pic>
      <p:pic>
        <p:nvPicPr>
          <p:cNvPr id="3" name="Picture 7" descr="illusion-016"/>
          <p:cNvPicPr>
            <a:picLocks noChangeAspect="1" noChangeArrowheads="1"/>
          </p:cNvPicPr>
          <p:nvPr/>
        </p:nvPicPr>
        <p:blipFill>
          <a:blip r:embed="rId3" cstate="print">
            <a:duotone>
              <a:schemeClr val="accent1">
                <a:shade val="45000"/>
                <a:satMod val="135000"/>
              </a:schemeClr>
              <a:prstClr val="white"/>
            </a:duotone>
            <a:lum bright="12000"/>
          </a:blip>
          <a:srcRect/>
          <a:stretch>
            <a:fillRect/>
          </a:stretch>
        </p:blipFill>
        <p:spPr bwMode="auto">
          <a:xfrm>
            <a:off x="0" y="0"/>
            <a:ext cx="9144000" cy="7173416"/>
          </a:xfrm>
          <a:prstGeom prst="rect">
            <a:avLst/>
          </a:prstGeom>
          <a:noFill/>
          <a:ln w="9525">
            <a:noFill/>
            <a:miter lim="800000"/>
            <a:headEnd/>
            <a:tailEnd/>
          </a:ln>
        </p:spPr>
      </p:pic>
    </p:spTree>
  </p:cSld>
  <p:clrMapOvr>
    <a:masterClrMapping/>
  </p:clrMapOvr>
  <p:transition spd="slow" advClick="0"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EL HOMBRE DE GOMA\om1375a.jpg"/>
          <p:cNvPicPr>
            <a:picLocks noChangeAspect="1" noChangeArrowheads="1"/>
          </p:cNvPicPr>
          <p:nvPr/>
        </p:nvPicPr>
        <p:blipFill>
          <a:blip r:embed="rId2" cstate="print"/>
          <a:srcRect/>
          <a:stretch>
            <a:fillRect/>
          </a:stretch>
        </p:blipFill>
        <p:spPr bwMode="auto">
          <a:xfrm>
            <a:off x="-1" y="0"/>
            <a:ext cx="9170771" cy="6858000"/>
          </a:xfrm>
          <a:prstGeom prst="rect">
            <a:avLst/>
          </a:prstGeom>
          <a:noFill/>
        </p:spPr>
      </p:pic>
      <p:pic>
        <p:nvPicPr>
          <p:cNvPr id="3" name="Picture 7" descr="illusion-016"/>
          <p:cNvPicPr>
            <a:picLocks noChangeAspect="1" noChangeArrowheads="1"/>
          </p:cNvPicPr>
          <p:nvPr/>
        </p:nvPicPr>
        <p:blipFill>
          <a:blip r:embed="rId3" cstate="print">
            <a:duotone>
              <a:schemeClr val="accent1">
                <a:shade val="45000"/>
                <a:satMod val="135000"/>
              </a:schemeClr>
              <a:prstClr val="white"/>
            </a:duotone>
            <a:lum bright="12000"/>
          </a:blip>
          <a:srcRect/>
          <a:stretch>
            <a:fillRect/>
          </a:stretch>
        </p:blipFill>
        <p:spPr bwMode="auto">
          <a:xfrm>
            <a:off x="0" y="0"/>
            <a:ext cx="9144000" cy="7173416"/>
          </a:xfrm>
          <a:prstGeom prst="rect">
            <a:avLst/>
          </a:prstGeom>
          <a:noFill/>
          <a:ln w="9525">
            <a:noFill/>
            <a:miter lim="800000"/>
            <a:headEnd/>
            <a:tailEnd/>
          </a:ln>
        </p:spPr>
      </p:pic>
    </p:spTree>
  </p:cSld>
  <p:clrMapOvr>
    <a:masterClrMapping/>
  </p:clrMapOvr>
  <p:transition spd="slow" advClick="0"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EL HOMBRE DE GOMA\2409.jpg"/>
          <p:cNvPicPr>
            <a:picLocks noChangeAspect="1" noChangeArrowheads="1"/>
          </p:cNvPicPr>
          <p:nvPr/>
        </p:nvPicPr>
        <p:blipFill>
          <a:blip r:embed="rId2" cstate="print"/>
          <a:srcRect b="6951"/>
          <a:stretch>
            <a:fillRect/>
          </a:stretch>
        </p:blipFill>
        <p:spPr bwMode="auto">
          <a:xfrm>
            <a:off x="-1" y="0"/>
            <a:ext cx="9285611" cy="6858000"/>
          </a:xfrm>
          <a:prstGeom prst="rect">
            <a:avLst/>
          </a:prstGeom>
          <a:noFill/>
        </p:spPr>
      </p:pic>
      <p:pic>
        <p:nvPicPr>
          <p:cNvPr id="3" name="Picture 7" descr="illusion-016"/>
          <p:cNvPicPr>
            <a:picLocks noChangeAspect="1" noChangeArrowheads="1"/>
          </p:cNvPicPr>
          <p:nvPr/>
        </p:nvPicPr>
        <p:blipFill>
          <a:blip r:embed="rId3" cstate="print">
            <a:duotone>
              <a:schemeClr val="accent1">
                <a:shade val="45000"/>
                <a:satMod val="135000"/>
              </a:schemeClr>
              <a:prstClr val="white"/>
            </a:duotone>
            <a:lum bright="12000"/>
          </a:blip>
          <a:srcRect/>
          <a:stretch>
            <a:fillRect/>
          </a:stretch>
        </p:blipFill>
        <p:spPr bwMode="auto">
          <a:xfrm>
            <a:off x="0" y="0"/>
            <a:ext cx="9144000" cy="7173416"/>
          </a:xfrm>
          <a:prstGeom prst="rect">
            <a:avLst/>
          </a:prstGeom>
          <a:noFill/>
          <a:ln w="9525">
            <a:noFill/>
            <a:miter lim="800000"/>
            <a:headEnd/>
            <a:tailEnd/>
          </a:ln>
        </p:spPr>
      </p:pic>
    </p:spTree>
  </p:cSld>
  <p:clrMapOvr>
    <a:masterClrMapping/>
  </p:clrMapOvr>
  <p:transition spd="slow" advClick="0"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neck-pain-ehlers-danlos-syndrome.jpg"/>
          <p:cNvPicPr>
            <a:picLocks noChangeAspect="1" noChangeArrowheads="1"/>
          </p:cNvPicPr>
          <p:nvPr/>
        </p:nvPicPr>
        <p:blipFill>
          <a:blip r:embed="rId2" cstate="print"/>
          <a:srcRect/>
          <a:stretch>
            <a:fillRect/>
          </a:stretch>
        </p:blipFill>
        <p:spPr bwMode="auto">
          <a:xfrm>
            <a:off x="-1" y="0"/>
            <a:ext cx="9413507" cy="6858000"/>
          </a:xfrm>
          <a:prstGeom prst="rect">
            <a:avLst/>
          </a:prstGeom>
          <a:noFill/>
        </p:spPr>
      </p:pic>
      <p:pic>
        <p:nvPicPr>
          <p:cNvPr id="3" name="Picture 7" descr="illusion-016"/>
          <p:cNvPicPr>
            <a:picLocks noChangeAspect="1" noChangeArrowheads="1"/>
          </p:cNvPicPr>
          <p:nvPr/>
        </p:nvPicPr>
        <p:blipFill>
          <a:blip r:embed="rId3" cstate="print">
            <a:duotone>
              <a:schemeClr val="accent1">
                <a:shade val="45000"/>
                <a:satMod val="135000"/>
              </a:schemeClr>
              <a:prstClr val="white"/>
            </a:duotone>
            <a:lum bright="12000"/>
          </a:blip>
          <a:srcRect/>
          <a:stretch>
            <a:fillRect/>
          </a:stretch>
        </p:blipFill>
        <p:spPr bwMode="auto">
          <a:xfrm>
            <a:off x="0" y="0"/>
            <a:ext cx="9144000" cy="7173416"/>
          </a:xfrm>
          <a:prstGeom prst="rect">
            <a:avLst/>
          </a:prstGeom>
          <a:noFill/>
          <a:ln w="9525">
            <a:noFill/>
            <a:miter lim="800000"/>
            <a:headEnd/>
            <a:tailEnd/>
          </a:ln>
        </p:spPr>
      </p:pic>
    </p:spTree>
  </p:cSld>
  <p:clrMapOvr>
    <a:masterClrMapping/>
  </p:clrMapOvr>
  <p:transition spd="slow" advClick="0"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7" descr="illusion-016"/>
          <p:cNvPicPr>
            <a:picLocks noChangeAspect="1" noChangeArrowheads="1"/>
          </p:cNvPicPr>
          <p:nvPr/>
        </p:nvPicPr>
        <p:blipFill>
          <a:blip r:embed="rId2" cstate="print">
            <a:duotone>
              <a:schemeClr val="accent1">
                <a:shade val="45000"/>
                <a:satMod val="135000"/>
              </a:schemeClr>
              <a:prstClr val="white"/>
            </a:duotone>
            <a:lum bright="12000"/>
          </a:blip>
          <a:srcRect/>
          <a:stretch>
            <a:fillRect/>
          </a:stretch>
        </p:blipFill>
        <p:spPr bwMode="auto">
          <a:xfrm>
            <a:off x="0" y="0"/>
            <a:ext cx="9144000" cy="7173416"/>
          </a:xfrm>
          <a:prstGeom prst="rect">
            <a:avLst/>
          </a:prstGeom>
          <a:noFill/>
          <a:ln w="9525">
            <a:noFill/>
            <a:miter lim="800000"/>
            <a:headEnd/>
            <a:tailEnd/>
          </a:ln>
        </p:spPr>
      </p:pic>
      <p:sp>
        <p:nvSpPr>
          <p:cNvPr id="6" name="5 Rectángulo"/>
          <p:cNvSpPr/>
          <p:nvPr/>
        </p:nvSpPr>
        <p:spPr>
          <a:xfrm>
            <a:off x="1619672" y="1556792"/>
            <a:ext cx="5976664" cy="3046970"/>
          </a:xfrm>
          <a:prstGeom prst="rect">
            <a:avLst/>
          </a:prstGeom>
        </p:spPr>
        <p:txBody>
          <a:bodyPr wrap="square" lIns="91422" tIns="45711" rIns="91422" bIns="45711">
            <a:spAutoFit/>
          </a:bodyPr>
          <a:lstStyle/>
          <a:p>
            <a:pPr lvl="1" algn="ctr">
              <a:defRPr/>
            </a:pP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Ravie" pitchFamily="82" charset="0"/>
                <a:cs typeface="Times New Roman"/>
              </a:rPr>
              <a:t>UN FUERTE ABRAZO </a:t>
            </a:r>
            <a:endPar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Ravie" pitchFamily="82" charset="0"/>
              <a:cs typeface="Times New Roman"/>
            </a:endParaRPr>
          </a:p>
          <a:p>
            <a:pPr lvl="1" algn="ctr">
              <a:defRPr/>
            </a:pP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Ravie" pitchFamily="82" charset="0"/>
                <a:cs typeface="Times New Roman"/>
              </a:rPr>
              <a:t>QUE </a:t>
            </a: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Ravie" pitchFamily="82" charset="0"/>
                <a:cs typeface="Times New Roman"/>
              </a:rPr>
              <a:t>TENGAS </a:t>
            </a: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Ravie" pitchFamily="82" charset="0"/>
                <a:cs typeface="Times New Roman"/>
              </a:rPr>
              <a:t>UN BUEN </a:t>
            </a: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Ravie" pitchFamily="82"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rPr>
              <a:t>LUIS</a:t>
            </a:r>
          </a:p>
        </p:txBody>
      </p:sp>
    </p:spTree>
  </p:cSld>
  <p:clrMapOvr>
    <a:masterClrMapping/>
  </p:clrMapOvr>
  <p:transition spd="slow" advClick="0"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par>
                          <p:cTn id="13" fill="hold">
                            <p:stCondLst>
                              <p:cond delay="5000"/>
                            </p:stCondLst>
                            <p:childTnLst>
                              <p:par>
                                <p:cTn id="14" presetID="23" presetClass="entr" presetSubtype="16" fill="hold" nodeType="afterEffect">
                                  <p:stCondLst>
                                    <p:cond delay="0"/>
                                  </p:stCondLst>
                                  <p:childTnLst>
                                    <p:set>
                                      <p:cBhvr>
                                        <p:cTn id="15" dur="1" fill="hold">
                                          <p:stCondLst>
                                            <p:cond delay="0"/>
                                          </p:stCondLst>
                                        </p:cTn>
                                        <p:tgtEl>
                                          <p:spTgt spid="6">
                                            <p:txEl>
                                              <p:pRg st="1" end="1"/>
                                            </p:txEl>
                                          </p:spTgt>
                                        </p:tgtEl>
                                        <p:attrNameLst>
                                          <p:attrName>style.visibility</p:attrName>
                                        </p:attrNameLst>
                                      </p:cBhvr>
                                      <p:to>
                                        <p:strVal val="visible"/>
                                      </p:to>
                                    </p:set>
                                    <p:anim calcmode="lin" valueType="num">
                                      <p:cBhvr>
                                        <p:cTn id="16" dur="5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7" dur="5000" fill="hold"/>
                                        <p:tgtEl>
                                          <p:spTgt spid="6">
                                            <p:txEl>
                                              <p:pRg st="1" end="1"/>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hombres de go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hombres de goma</Template>
  <TotalTime>90</TotalTime>
  <Words>575</Words>
  <Application>Microsoft Office PowerPoint</Application>
  <PresentationFormat>Presentación en pantalla (4:3)</PresentationFormat>
  <Paragraphs>50</Paragraphs>
  <Slides>35</Slides>
  <Notes>1</Notes>
  <HiddenSlides>0</HiddenSlides>
  <MMClips>0</MMClips>
  <ScaleCrop>false</ScaleCrop>
  <HeadingPairs>
    <vt:vector size="4" baseType="variant">
      <vt:variant>
        <vt:lpstr>Tema</vt:lpstr>
      </vt:variant>
      <vt:variant>
        <vt:i4>2</vt:i4>
      </vt:variant>
      <vt:variant>
        <vt:lpstr>Títulos de diapositiva</vt:lpstr>
      </vt:variant>
      <vt:variant>
        <vt:i4>35</vt:i4>
      </vt:variant>
    </vt:vector>
  </HeadingPairs>
  <TitlesOfParts>
    <vt:vector size="37" baseType="lpstr">
      <vt:lpstr>hombres de goma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2015-01-26T14:34:51Z</dcterms:created>
  <dcterms:modified xsi:type="dcterms:W3CDTF">2015-01-26T16:05:48Z</dcterms:modified>
</cp:coreProperties>
</file>