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Lst>
  <p:sldSz cx="12192000" cy="6858000"/>
  <p:notesSz cx="6858000" cy="9144000"/>
  <p:embeddedFontLst>
    <p:embeddedFont>
      <p:font typeface="Calibri" panose="020F0502020204030204" pitchFamily="34" charset="0"/>
      <p:regular r:id="rId24"/>
      <p:bold r:id="rId25"/>
      <p:italic r:id="rId26"/>
      <p:boldItalic r:id="rId27"/>
    </p:embeddedFont>
    <p:embeddedFont>
      <p:font typeface="Berlin Sans FB Demi" panose="020E0802020502020306" pitchFamily="34" charset="0"/>
      <p:bold r:id="rId28"/>
    </p:embeddedFont>
    <p:embeddedFont>
      <p:font typeface="Arial Rounded MT Bold" panose="020F0704030504030204" pitchFamily="34" charset="0"/>
      <p:regular r:id="rId29"/>
    </p:embeddedFont>
    <p:embeddedFont>
      <p:font typeface="Calibri Light" panose="020F0302020204030204" pitchFamily="34" charset="0"/>
      <p:regular r:id="rId30"/>
      <p:italic r:id="rId31"/>
    </p:embeddedFont>
    <p:embeddedFont>
      <p:font typeface="CoventryGarden" pitchFamily="2" charset="0"/>
      <p:regular r:id="rId32"/>
    </p:embeddedFont>
  </p:embeddedFontLst>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1e3da8sMc9rrb8lZwGZCA==" hashData="ubGl/JjKIHFQE1FMR15nnlvYDcPc7yQbryAEUFi8i0tu1Kjr773oN8dNFvkZLncr9TEW8rSH6tWwA2DSavrDH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3.fntdata"/><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2.fntdata"/><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1.fntdata"/><Relationship Id="rId32" Type="http://schemas.openxmlformats.org/officeDocument/2006/relationships/font" Target="fonts/font9.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font" Target="fonts/font5.fntdata"/><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8.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p>
            <a:fld id="{299E5ACB-4F64-43AF-AA08-2EF7FEEE70DB}" type="datetimeFigureOut">
              <a:rPr lang="es-MX" smtClean="0"/>
              <a:t>16/11/2014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79475BDD-F197-4134-9257-DED6A026D78D}" type="slidenum">
              <a:rPr lang="es-MX" smtClean="0"/>
              <a:t>‹Nº›</a:t>
            </a:fld>
            <a:endParaRPr lang="es-MX"/>
          </a:p>
        </p:txBody>
      </p:sp>
    </p:spTree>
    <p:extLst>
      <p:ext uri="{BB962C8B-B14F-4D97-AF65-F5344CB8AC3E}">
        <p14:creationId xmlns:p14="http://schemas.microsoft.com/office/powerpoint/2010/main" val="7512053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299E5ACB-4F64-43AF-AA08-2EF7FEEE70DB}" type="datetimeFigureOut">
              <a:rPr lang="es-MX" smtClean="0"/>
              <a:t>16/11/2014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79475BDD-F197-4134-9257-DED6A026D78D}" type="slidenum">
              <a:rPr lang="es-MX" smtClean="0"/>
              <a:t>‹Nº›</a:t>
            </a:fld>
            <a:endParaRPr lang="es-MX"/>
          </a:p>
        </p:txBody>
      </p:sp>
    </p:spTree>
    <p:extLst>
      <p:ext uri="{BB962C8B-B14F-4D97-AF65-F5344CB8AC3E}">
        <p14:creationId xmlns:p14="http://schemas.microsoft.com/office/powerpoint/2010/main" val="33299094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299E5ACB-4F64-43AF-AA08-2EF7FEEE70DB}" type="datetimeFigureOut">
              <a:rPr lang="es-MX" smtClean="0"/>
              <a:t>16/11/2014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79475BDD-F197-4134-9257-DED6A026D78D}" type="slidenum">
              <a:rPr lang="es-MX" smtClean="0"/>
              <a:t>‹Nº›</a:t>
            </a:fld>
            <a:endParaRPr lang="es-MX"/>
          </a:p>
        </p:txBody>
      </p:sp>
    </p:spTree>
    <p:extLst>
      <p:ext uri="{BB962C8B-B14F-4D97-AF65-F5344CB8AC3E}">
        <p14:creationId xmlns:p14="http://schemas.microsoft.com/office/powerpoint/2010/main" val="24348099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fecha 4"/>
          <p:cNvSpPr>
            <a:spLocks noGrp="1"/>
          </p:cNvSpPr>
          <p:nvPr>
            <p:ph type="dt" sz="half" idx="10"/>
          </p:nvPr>
        </p:nvSpPr>
        <p:spPr/>
        <p:txBody>
          <a:bodyPr/>
          <a:lstStyle/>
          <a:p>
            <a:fld id="{299E5ACB-4F64-43AF-AA08-2EF7FEEE70DB}" type="datetimeFigureOut">
              <a:rPr lang="es-MX" smtClean="0"/>
              <a:t>16/11/2014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79475BDD-F197-4134-9257-DED6A026D78D}" type="slidenum">
              <a:rPr lang="es-MX" smtClean="0"/>
              <a:t>‹Nº›</a:t>
            </a:fld>
            <a:endParaRPr lang="es-MX"/>
          </a:p>
        </p:txBody>
      </p:sp>
    </p:spTree>
    <p:extLst>
      <p:ext uri="{BB962C8B-B14F-4D97-AF65-F5344CB8AC3E}">
        <p14:creationId xmlns:p14="http://schemas.microsoft.com/office/powerpoint/2010/main" val="12310888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Marcador de fecha 6"/>
          <p:cNvSpPr>
            <a:spLocks noGrp="1"/>
          </p:cNvSpPr>
          <p:nvPr>
            <p:ph type="dt" sz="half" idx="10"/>
          </p:nvPr>
        </p:nvSpPr>
        <p:spPr/>
        <p:txBody>
          <a:bodyPr/>
          <a:lstStyle/>
          <a:p>
            <a:fld id="{299E5ACB-4F64-43AF-AA08-2EF7FEEE70DB}" type="datetimeFigureOut">
              <a:rPr lang="es-MX" smtClean="0"/>
              <a:t>16/11/2014</a:t>
            </a:fld>
            <a:endParaRPr lang="es-MX"/>
          </a:p>
        </p:txBody>
      </p:sp>
      <p:sp>
        <p:nvSpPr>
          <p:cNvPr id="8" name="Marcador de pie de página 7"/>
          <p:cNvSpPr>
            <a:spLocks noGrp="1"/>
          </p:cNvSpPr>
          <p:nvPr>
            <p:ph type="ftr" sz="quarter" idx="11"/>
          </p:nvPr>
        </p:nvSpPr>
        <p:spPr/>
        <p:txBody>
          <a:bodyPr/>
          <a:lstStyle/>
          <a:p>
            <a:endParaRPr lang="es-MX"/>
          </a:p>
        </p:txBody>
      </p:sp>
      <p:sp>
        <p:nvSpPr>
          <p:cNvPr id="9" name="Marcador de número de diapositiva 8"/>
          <p:cNvSpPr>
            <a:spLocks noGrp="1"/>
          </p:cNvSpPr>
          <p:nvPr>
            <p:ph type="sldNum" sz="quarter" idx="12"/>
          </p:nvPr>
        </p:nvSpPr>
        <p:spPr/>
        <p:txBody>
          <a:bodyPr/>
          <a:lstStyle/>
          <a:p>
            <a:fld id="{79475BDD-F197-4134-9257-DED6A026D78D}" type="slidenum">
              <a:rPr lang="es-MX" smtClean="0"/>
              <a:t>‹Nº›</a:t>
            </a:fld>
            <a:endParaRPr lang="es-MX"/>
          </a:p>
        </p:txBody>
      </p:sp>
    </p:spTree>
    <p:extLst>
      <p:ext uri="{BB962C8B-B14F-4D97-AF65-F5344CB8AC3E}">
        <p14:creationId xmlns:p14="http://schemas.microsoft.com/office/powerpoint/2010/main" val="8045792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fecha 2"/>
          <p:cNvSpPr>
            <a:spLocks noGrp="1"/>
          </p:cNvSpPr>
          <p:nvPr>
            <p:ph type="dt" sz="half" idx="10"/>
          </p:nvPr>
        </p:nvSpPr>
        <p:spPr/>
        <p:txBody>
          <a:bodyPr/>
          <a:lstStyle/>
          <a:p>
            <a:fld id="{299E5ACB-4F64-43AF-AA08-2EF7FEEE70DB}" type="datetimeFigureOut">
              <a:rPr lang="es-MX" smtClean="0"/>
              <a:t>16/11/2014</a:t>
            </a:fld>
            <a:endParaRPr lang="es-MX"/>
          </a:p>
        </p:txBody>
      </p:sp>
      <p:sp>
        <p:nvSpPr>
          <p:cNvPr id="4" name="Marcador de pie de página 3"/>
          <p:cNvSpPr>
            <a:spLocks noGrp="1"/>
          </p:cNvSpPr>
          <p:nvPr>
            <p:ph type="ftr" sz="quarter" idx="11"/>
          </p:nvPr>
        </p:nvSpPr>
        <p:spPr/>
        <p:txBody>
          <a:bodyPr/>
          <a:lstStyle/>
          <a:p>
            <a:endParaRPr lang="es-MX"/>
          </a:p>
        </p:txBody>
      </p:sp>
      <p:sp>
        <p:nvSpPr>
          <p:cNvPr id="5" name="Marcador de número de diapositiva 4"/>
          <p:cNvSpPr>
            <a:spLocks noGrp="1"/>
          </p:cNvSpPr>
          <p:nvPr>
            <p:ph type="sldNum" sz="quarter" idx="12"/>
          </p:nvPr>
        </p:nvSpPr>
        <p:spPr/>
        <p:txBody>
          <a:bodyPr/>
          <a:lstStyle/>
          <a:p>
            <a:fld id="{79475BDD-F197-4134-9257-DED6A026D78D}" type="slidenum">
              <a:rPr lang="es-MX" smtClean="0"/>
              <a:t>‹Nº›</a:t>
            </a:fld>
            <a:endParaRPr lang="es-MX"/>
          </a:p>
        </p:txBody>
      </p:sp>
    </p:spTree>
    <p:extLst>
      <p:ext uri="{BB962C8B-B14F-4D97-AF65-F5344CB8AC3E}">
        <p14:creationId xmlns:p14="http://schemas.microsoft.com/office/powerpoint/2010/main" val="8478850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99E5ACB-4F64-43AF-AA08-2EF7FEEE70DB}" type="datetimeFigureOut">
              <a:rPr lang="es-MX" smtClean="0"/>
              <a:t>16/11/2014</a:t>
            </a:fld>
            <a:endParaRPr lang="es-MX"/>
          </a:p>
        </p:txBody>
      </p:sp>
      <p:sp>
        <p:nvSpPr>
          <p:cNvPr id="3" name="Marcador de pie de página 2"/>
          <p:cNvSpPr>
            <a:spLocks noGrp="1"/>
          </p:cNvSpPr>
          <p:nvPr>
            <p:ph type="ftr" sz="quarter" idx="11"/>
          </p:nvPr>
        </p:nvSpPr>
        <p:spPr/>
        <p:txBody>
          <a:bodyPr/>
          <a:lstStyle/>
          <a:p>
            <a:endParaRPr lang="es-MX"/>
          </a:p>
        </p:txBody>
      </p:sp>
      <p:sp>
        <p:nvSpPr>
          <p:cNvPr id="4" name="Marcador de número de diapositiva 3"/>
          <p:cNvSpPr>
            <a:spLocks noGrp="1"/>
          </p:cNvSpPr>
          <p:nvPr>
            <p:ph type="sldNum" sz="quarter" idx="12"/>
          </p:nvPr>
        </p:nvSpPr>
        <p:spPr/>
        <p:txBody>
          <a:bodyPr/>
          <a:lstStyle/>
          <a:p>
            <a:fld id="{79475BDD-F197-4134-9257-DED6A026D78D}" type="slidenum">
              <a:rPr lang="es-MX" smtClean="0"/>
              <a:t>‹Nº›</a:t>
            </a:fld>
            <a:endParaRPr lang="es-MX"/>
          </a:p>
        </p:txBody>
      </p:sp>
    </p:spTree>
    <p:extLst>
      <p:ext uri="{BB962C8B-B14F-4D97-AF65-F5344CB8AC3E}">
        <p14:creationId xmlns:p14="http://schemas.microsoft.com/office/powerpoint/2010/main" val="28976006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299E5ACB-4F64-43AF-AA08-2EF7FEEE70DB}" type="datetimeFigureOut">
              <a:rPr lang="es-MX" smtClean="0"/>
              <a:t>16/11/2014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79475BDD-F197-4134-9257-DED6A026D78D}" type="slidenum">
              <a:rPr lang="es-MX" smtClean="0"/>
              <a:t>‹Nº›</a:t>
            </a:fld>
            <a:endParaRPr lang="es-MX"/>
          </a:p>
        </p:txBody>
      </p:sp>
    </p:spTree>
    <p:extLst>
      <p:ext uri="{BB962C8B-B14F-4D97-AF65-F5344CB8AC3E}">
        <p14:creationId xmlns:p14="http://schemas.microsoft.com/office/powerpoint/2010/main" val="23356318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299E5ACB-4F64-43AF-AA08-2EF7FEEE70DB}" type="datetimeFigureOut">
              <a:rPr lang="es-MX" smtClean="0"/>
              <a:t>16/11/2014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79475BDD-F197-4134-9257-DED6A026D78D}" type="slidenum">
              <a:rPr lang="es-MX" smtClean="0"/>
              <a:t>‹Nº›</a:t>
            </a:fld>
            <a:endParaRPr lang="es-MX"/>
          </a:p>
        </p:txBody>
      </p:sp>
    </p:spTree>
    <p:extLst>
      <p:ext uri="{BB962C8B-B14F-4D97-AF65-F5344CB8AC3E}">
        <p14:creationId xmlns:p14="http://schemas.microsoft.com/office/powerpoint/2010/main" val="11729872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299E5ACB-4F64-43AF-AA08-2EF7FEEE70DB}" type="datetimeFigureOut">
              <a:rPr lang="es-MX" smtClean="0"/>
              <a:t>16/11/2014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79475BDD-F197-4134-9257-DED6A026D78D}" type="slidenum">
              <a:rPr lang="es-MX" smtClean="0"/>
              <a:t>‹Nº›</a:t>
            </a:fld>
            <a:endParaRPr lang="es-MX"/>
          </a:p>
        </p:txBody>
      </p:sp>
    </p:spTree>
    <p:extLst>
      <p:ext uri="{BB962C8B-B14F-4D97-AF65-F5344CB8AC3E}">
        <p14:creationId xmlns:p14="http://schemas.microsoft.com/office/powerpoint/2010/main" val="30820378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299E5ACB-4F64-43AF-AA08-2EF7FEEE70DB}" type="datetimeFigureOut">
              <a:rPr lang="es-MX" smtClean="0"/>
              <a:t>16/11/2014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79475BDD-F197-4134-9257-DED6A026D78D}" type="slidenum">
              <a:rPr lang="es-MX" smtClean="0"/>
              <a:t>‹Nº›</a:t>
            </a:fld>
            <a:endParaRPr lang="es-MX"/>
          </a:p>
        </p:txBody>
      </p:sp>
    </p:spTree>
    <p:extLst>
      <p:ext uri="{BB962C8B-B14F-4D97-AF65-F5344CB8AC3E}">
        <p14:creationId xmlns:p14="http://schemas.microsoft.com/office/powerpoint/2010/main" val="26119388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lvl1pPr>
              <a:defRPr/>
            </a:lvl1pPr>
          </a:lstStyle>
          <a:p>
            <a:endParaRPr lang="es-ES_tradnl">
              <a:solidFill>
                <a:srgbClr val="000000"/>
              </a:solidFill>
            </a:endParaRPr>
          </a:p>
        </p:txBody>
      </p:sp>
      <p:sp>
        <p:nvSpPr>
          <p:cNvPr id="5" name="Marcador de pie de página 4"/>
          <p:cNvSpPr>
            <a:spLocks noGrp="1"/>
          </p:cNvSpPr>
          <p:nvPr>
            <p:ph type="ftr" sz="quarter" idx="11"/>
          </p:nvPr>
        </p:nvSpPr>
        <p:spPr/>
        <p:txBody>
          <a:bodyPr/>
          <a:lstStyle>
            <a:lvl1pPr>
              <a:defRPr/>
            </a:lvl1pPr>
          </a:lstStyle>
          <a:p>
            <a:endParaRPr lang="es-ES_tradnl">
              <a:solidFill>
                <a:srgbClr val="000000"/>
              </a:solidFill>
            </a:endParaRPr>
          </a:p>
        </p:txBody>
      </p:sp>
      <p:sp>
        <p:nvSpPr>
          <p:cNvPr id="6" name="Marcador de número de diapositiva 5"/>
          <p:cNvSpPr>
            <a:spLocks noGrp="1"/>
          </p:cNvSpPr>
          <p:nvPr>
            <p:ph type="sldNum" sz="quarter" idx="12"/>
          </p:nvPr>
        </p:nvSpPr>
        <p:spPr/>
        <p:txBody>
          <a:bodyPr/>
          <a:lstStyle>
            <a:lvl1pPr>
              <a:defRPr/>
            </a:lvl1pPr>
          </a:lstStyle>
          <a:p>
            <a:fld id="{10F3946D-7C9D-4155-B86E-689B54AF0B6C}"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4828733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9E5ACB-4F64-43AF-AA08-2EF7FEEE70DB}" type="datetimeFigureOut">
              <a:rPr lang="es-MX" smtClean="0"/>
              <a:t>16/11/2014</a:t>
            </a:fld>
            <a:endParaRPr lang="es-MX"/>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475BDD-F197-4134-9257-DED6A026D78D}" type="slidenum">
              <a:rPr lang="es-MX" smtClean="0"/>
              <a:t>‹Nº›</a:t>
            </a:fld>
            <a:endParaRPr lang="es-MX"/>
          </a:p>
        </p:txBody>
      </p:sp>
    </p:spTree>
    <p:extLst>
      <p:ext uri="{BB962C8B-B14F-4D97-AF65-F5344CB8AC3E}">
        <p14:creationId xmlns:p14="http://schemas.microsoft.com/office/powerpoint/2010/main" val="38568701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E3409208-9E66-4918-AB6D-D03C69A4B9FF}"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extLst>
      <p:ext uri="{BB962C8B-B14F-4D97-AF65-F5344CB8AC3E}">
        <p14:creationId xmlns:p14="http://schemas.microsoft.com/office/powerpoint/2010/main" val="1599307903"/>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7.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3000" r="-3000"/>
          </a:stretch>
        </a:blipFill>
        <a:effectLst/>
      </p:bgPr>
    </p:bg>
    <p:spTree>
      <p:nvGrpSpPr>
        <p:cNvPr id="1" name=""/>
        <p:cNvGrpSpPr/>
        <p:nvPr/>
      </p:nvGrpSpPr>
      <p:grpSpPr>
        <a:xfrm>
          <a:off x="0" y="0"/>
          <a:ext cx="0" cy="0"/>
          <a:chOff x="0" y="0"/>
          <a:chExt cx="0" cy="0"/>
        </a:xfrm>
      </p:grpSpPr>
      <p:sp>
        <p:nvSpPr>
          <p:cNvPr id="9" name="Rectángulo 8"/>
          <p:cNvSpPr/>
          <p:nvPr/>
        </p:nvSpPr>
        <p:spPr>
          <a:xfrm>
            <a:off x="643944" y="309093"/>
            <a:ext cx="11307650" cy="923330"/>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s-ES" sz="5400" b="1" cap="none" spc="0" dirty="0" smtClean="0">
                <a:ln/>
                <a:solidFill>
                  <a:schemeClr val="accent4"/>
                </a:solidFill>
                <a:effectLst/>
                <a:latin typeface="CoventryGarden" pitchFamily="2" charset="0"/>
              </a:rPr>
              <a:t>          </a:t>
            </a:r>
            <a:endParaRPr lang="es-ES" sz="6000" b="1" cap="none" spc="0" dirty="0">
              <a:solidFill>
                <a:schemeClr val="accent4">
                  <a:lumMod val="20000"/>
                  <a:lumOff val="80000"/>
                </a:schemeClr>
              </a:solidFill>
              <a:effectLst>
                <a:outerShdw blurRad="50800" dist="38100" algn="l" rotWithShape="0">
                  <a:prstClr val="black">
                    <a:alpha val="40000"/>
                  </a:prstClr>
                </a:outerShdw>
              </a:effectLst>
              <a:latin typeface="CoventryGarden" pitchFamily="2" charset="0"/>
            </a:endParaRPr>
          </a:p>
        </p:txBody>
      </p:sp>
      <p:pic>
        <p:nvPicPr>
          <p:cNvPr id="11" name="Imagen 10"/>
          <p:cNvPicPr>
            <a:picLocks noChangeAspect="1"/>
          </p:cNvPicPr>
          <p:nvPr/>
        </p:nvPicPr>
        <p:blipFill rotWithShape="1">
          <a:blip r:embed="rId4"/>
          <a:srcRect t="15028" r="2919" b="36725"/>
          <a:stretch/>
        </p:blipFill>
        <p:spPr>
          <a:xfrm>
            <a:off x="3514340" y="412124"/>
            <a:ext cx="8424376" cy="862884"/>
          </a:xfrm>
          <a:prstGeom prst="rect">
            <a:avLst/>
          </a:prstGeom>
          <a:effectLst>
            <a:outerShdw blurRad="50800" dist="38100" algn="l" rotWithShape="0">
              <a:prstClr val="black">
                <a:alpha val="40000"/>
              </a:prstClr>
            </a:outerShdw>
          </a:effectLst>
        </p:spPr>
      </p:pic>
      <p:pic>
        <p:nvPicPr>
          <p:cNvPr id="12" name="Imagen 11"/>
          <p:cNvPicPr>
            <a:picLocks noChangeAspect="1"/>
          </p:cNvPicPr>
          <p:nvPr/>
        </p:nvPicPr>
        <p:blipFill rotWithShape="1">
          <a:blip r:embed="rId5">
            <a:extLst>
              <a:ext uri="{28A0092B-C50C-407E-A947-70E740481C1C}">
                <a14:useLocalDpi xmlns:a14="http://schemas.microsoft.com/office/drawing/2010/main" val="0"/>
              </a:ext>
            </a:extLst>
          </a:blip>
          <a:srcRect b="51762"/>
          <a:stretch/>
        </p:blipFill>
        <p:spPr>
          <a:xfrm>
            <a:off x="8075054" y="6218768"/>
            <a:ext cx="3863662" cy="413852"/>
          </a:xfrm>
          <a:prstGeom prst="rect">
            <a:avLst/>
          </a:prstGeom>
        </p:spPr>
      </p:pic>
    </p:spTree>
    <p:extLst>
      <p:ext uri="{BB962C8B-B14F-4D97-AF65-F5344CB8AC3E}">
        <p14:creationId xmlns:p14="http://schemas.microsoft.com/office/powerpoint/2010/main" val="84900202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sndAc>
          <p:stSnd loop="1">
            <p:snd r:embed="rId2" name="John Williams - Jaws - Theme (concert version).wav"/>
          </p:stSnd>
        </p:sndAc>
      </p:transition>
    </mc:Choice>
    <mc:Fallback>
      <p:transition spd="slow">
        <p:fade/>
        <p:sndAc>
          <p:stSnd loop="1">
            <p:snd r:embed="rId2" name="John Williams - Jaws - Theme (concert versio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2000" fill="hold"/>
                                        <p:tgtEl>
                                          <p:spTgt spid="11"/>
                                        </p:tgtEl>
                                        <p:attrNameLst>
                                          <p:attrName>ppt_x</p:attrName>
                                        </p:attrNameLst>
                                      </p:cBhvr>
                                      <p:tavLst>
                                        <p:tav tm="0">
                                          <p:val>
                                            <p:strVal val="1+#ppt_w/2"/>
                                          </p:val>
                                        </p:tav>
                                        <p:tav tm="100000">
                                          <p:val>
                                            <p:strVal val="#ppt_x"/>
                                          </p:val>
                                        </p:tav>
                                      </p:tavLst>
                                    </p:anim>
                                    <p:anim calcmode="lin" valueType="num">
                                      <p:cBhvr additive="base">
                                        <p:cTn id="8" dur="2000" fill="hold"/>
                                        <p:tgtEl>
                                          <p:spTgt spid="11"/>
                                        </p:tgtEl>
                                        <p:attrNameLst>
                                          <p:attrName>ppt_y</p:attrName>
                                        </p:attrNameLst>
                                      </p:cBhvr>
                                      <p:tavLst>
                                        <p:tav tm="0">
                                          <p:val>
                                            <p:strVal val="0-#ppt_h/2"/>
                                          </p:val>
                                        </p:tav>
                                        <p:tav tm="100000">
                                          <p:val>
                                            <p:strVal val="#ppt_y"/>
                                          </p:val>
                                        </p:tav>
                                      </p:tavLst>
                                    </p:anim>
                                  </p:childTnLst>
                                </p:cTn>
                              </p:par>
                            </p:childTnLst>
                          </p:cTn>
                        </p:par>
                        <p:par>
                          <p:cTn id="9" fill="hold">
                            <p:stCondLst>
                              <p:cond delay="2000"/>
                            </p:stCondLst>
                            <p:childTnLst>
                              <p:par>
                                <p:cTn id="10" presetID="22" presetClass="entr" presetSubtype="8"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1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CuadroTexto 1"/>
          <p:cNvSpPr txBox="1"/>
          <p:nvPr/>
        </p:nvSpPr>
        <p:spPr>
          <a:xfrm>
            <a:off x="8590208" y="940158"/>
            <a:ext cx="3477296" cy="5047536"/>
          </a:xfrm>
          <a:prstGeom prst="rect">
            <a:avLst/>
          </a:prstGeom>
          <a:noFill/>
        </p:spPr>
        <p:txBody>
          <a:bodyPr wrap="square" rtlCol="0">
            <a:spAutoFit/>
          </a:bodyPr>
          <a:lstStyle/>
          <a:p>
            <a:pPr lvl="0" algn="ctr">
              <a:lnSpc>
                <a:spcPct val="115000"/>
              </a:lnSpc>
              <a:spcAft>
                <a:spcPts val="400"/>
              </a:spcAft>
            </a:pPr>
            <a:r>
              <a:rPr lang="es-MX" sz="2000" kern="1800" dirty="0" smtClean="0">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Desde antes de que en el 2003 se lograra descifrar el Genoma humano (genoma es el conjunto de genes contenidos en el ADN del núcleo de todas las células, como por ejemplo en la yema del huevo), muchos otros genomas de otros seres vivos (como el genoma del chimpancé en el 2006), se han descifrado y comparado.</a:t>
            </a:r>
            <a:endParaRPr lang="es-MX" sz="2000" dirty="0">
              <a:solidFill>
                <a:srgbClr val="FFFF00"/>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353773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96214" y="1970468"/>
            <a:ext cx="4314423" cy="4670381"/>
          </a:xfrm>
          <a:prstGeom prst="rect">
            <a:avLst/>
          </a:prstGeom>
          <a:noFill/>
        </p:spPr>
        <p:txBody>
          <a:bodyPr wrap="square" rtlCol="0">
            <a:spAutoFit/>
          </a:bodyPr>
          <a:lstStyle/>
          <a:p>
            <a:pPr lvl="0" algn="ctr">
              <a:lnSpc>
                <a:spcPct val="115000"/>
              </a:lnSpc>
              <a:spcAft>
                <a:spcPts val="400"/>
              </a:spcAft>
            </a:pPr>
            <a:r>
              <a:rPr lang="es-MX" sz="2000" b="1" kern="1800"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En todos los casos, se han encontrado cada vez más evidencias de que el código genético de cada especie de plantas y animales, es único y sin relación filogenética (parentesco genético), con las demás especies, descartándose así, la teoría de la evolución de todos los seres vivos a partir de un ancestro común de tipo bacteria, a lo largo de unos 530 millones de años.</a:t>
            </a:r>
            <a:endParaRPr lang="es-MX" sz="2000" b="1" dirty="0">
              <a:ln>
                <a:solidFill>
                  <a:schemeClr val="tx1"/>
                </a:solidFill>
              </a:ln>
              <a:solidFill>
                <a:srgbClr val="FFFF00"/>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869984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ircle(out)">
                                      <p:cBhvr>
                                        <p:cTn id="7" dur="2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83336" y="218941"/>
            <a:ext cx="9169758" cy="2215991"/>
          </a:xfrm>
          <a:prstGeom prst="rect">
            <a:avLst/>
          </a:prstGeom>
          <a:noFill/>
        </p:spPr>
        <p:txBody>
          <a:bodyPr wrap="square" rtlCol="0">
            <a:spAutoFit/>
          </a:bodyPr>
          <a:lstStyle/>
          <a:p>
            <a:pPr lvl="0" algn="ctr">
              <a:lnSpc>
                <a:spcPct val="115000"/>
              </a:lnSpc>
              <a:spcAft>
                <a:spcPts val="400"/>
              </a:spcAft>
            </a:pPr>
            <a:r>
              <a:rPr lang="es-MX" sz="2000" b="1" kern="1800"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La evolución dice que a partir de la información genética presente en la primera bacteria, las más de 3 millones de especies conocidas, aparecieron gracias a que esta se fue transformado (evolucionando), por mutaciones sucedidas al azar (adiciones y modificaciones en los nucleótidos o eslabones que forman el ADN), sin control, propósito, ni dirección.</a:t>
            </a:r>
            <a:endParaRPr lang="es-MX" sz="2000" b="1" dirty="0">
              <a:ln>
                <a:solidFill>
                  <a:schemeClr val="tx1"/>
                </a:solidFill>
              </a:ln>
              <a:solidFill>
                <a:srgbClr val="FFFF00"/>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383837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CuadroTexto 1"/>
          <p:cNvSpPr txBox="1"/>
          <p:nvPr/>
        </p:nvSpPr>
        <p:spPr>
          <a:xfrm>
            <a:off x="154547" y="141668"/>
            <a:ext cx="6478074" cy="2923877"/>
          </a:xfrm>
          <a:prstGeom prst="rect">
            <a:avLst/>
          </a:prstGeom>
          <a:noFill/>
        </p:spPr>
        <p:txBody>
          <a:bodyPr wrap="square" rtlCol="0">
            <a:spAutoFit/>
          </a:bodyPr>
          <a:lstStyle/>
          <a:p>
            <a:pPr lvl="0" algn="ctr">
              <a:lnSpc>
                <a:spcPct val="115000"/>
              </a:lnSpc>
              <a:spcAft>
                <a:spcPts val="400"/>
              </a:spcAft>
            </a:pPr>
            <a:r>
              <a:rPr lang="es-MX" sz="2000" b="1" kern="1800"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Pero las nuevas ciencias, como la biología molecular (estudio de la estructura y funcionamiento de las moléculas propias de los seres vivos, como los azúcares, grasas y proteínas), ha demostrado que las proteínas en cada célula y en cada especie, son formadas no por azar, sino por instrucciones enviadas desde el ADN nuclear, a través de ARN mensajeros.</a:t>
            </a:r>
            <a:endParaRPr lang="es-MX" sz="2000" b="1" dirty="0">
              <a:ln>
                <a:solidFill>
                  <a:schemeClr val="tx1"/>
                </a:solidFill>
              </a:ln>
              <a:solidFill>
                <a:srgbClr val="FFFF00"/>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738220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96214" y="4778062"/>
            <a:ext cx="11410682" cy="1838837"/>
          </a:xfrm>
          <a:prstGeom prst="rect">
            <a:avLst/>
          </a:prstGeom>
          <a:noFill/>
        </p:spPr>
        <p:txBody>
          <a:bodyPr wrap="square" rtlCol="0">
            <a:spAutoFit/>
          </a:bodyPr>
          <a:lstStyle/>
          <a:p>
            <a:pPr lvl="0" algn="ctr">
              <a:lnSpc>
                <a:spcPct val="115000"/>
              </a:lnSpc>
              <a:spcAft>
                <a:spcPts val="400"/>
              </a:spcAft>
            </a:pPr>
            <a:r>
              <a:rPr lang="es-MX" sz="2000" b="1" kern="1800"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También se descubrió que aunque muchos seres vivos tienen  proteínas similares, los genes que regulan su producción, no son intercambiables entre las especies, descartándose así la teoría de que los rasgos homólogos (equivalentes), son prueba de evolución, pues a nivel genético, no hay relación filogenética (parentesco) entre las especies.</a:t>
            </a:r>
            <a:endParaRPr lang="es-MX" sz="2000" b="1" dirty="0">
              <a:ln>
                <a:solidFill>
                  <a:schemeClr val="tx1"/>
                </a:solidFill>
              </a:ln>
              <a:solidFill>
                <a:srgbClr val="FFFF00"/>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40388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115911" y="3915178"/>
            <a:ext cx="6375042" cy="2942822"/>
          </a:xfrm>
          <a:prstGeom prst="rect">
            <a:avLst/>
          </a:prstGeom>
          <a:noFill/>
        </p:spPr>
        <p:txBody>
          <a:bodyPr wrap="square" rtlCol="0">
            <a:spAutoFit/>
          </a:bodyPr>
          <a:lstStyle/>
          <a:p>
            <a:pPr lvl="0" algn="ctr">
              <a:lnSpc>
                <a:spcPct val="115000"/>
              </a:lnSpc>
              <a:spcAft>
                <a:spcPts val="400"/>
              </a:spcAft>
            </a:pPr>
            <a:r>
              <a:rPr lang="es-MX" sz="2000" kern="1800" dirty="0" smtClean="0">
                <a:effectLst/>
                <a:latin typeface="Arial Rounded MT Bold" panose="020F0704030504030204" pitchFamily="34" charset="0"/>
                <a:ea typeface="Times New Roman" panose="02020603050405020304" pitchFamily="18" charset="0"/>
                <a:cs typeface="Arial" panose="020B0604020202020204" pitchFamily="34" charset="0"/>
              </a:rPr>
              <a:t>Así, aunque los reptiles, aves, peces y mamíferos son vertebrados, con rasgos homólogos con tener cabeza, tronco y cuatro extremidades, genéticamente no son parientes ni ramas de la evolución a partir de un tronco común; y aunque el pulpo, el humano, y muchos insectos tienen el gen PAX6 que regula la formación del ojo, este no es intercambiable.</a:t>
            </a:r>
            <a:endParaRPr lang="es-MX"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083390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25083" y="239151"/>
            <a:ext cx="8820444" cy="2215991"/>
          </a:xfrm>
          <a:prstGeom prst="rect">
            <a:avLst/>
          </a:prstGeom>
          <a:noFill/>
        </p:spPr>
        <p:txBody>
          <a:bodyPr wrap="square" rtlCol="0">
            <a:spAutoFit/>
          </a:bodyPr>
          <a:lstStyle/>
          <a:p>
            <a:pPr lvl="0" algn="ctr">
              <a:lnSpc>
                <a:spcPct val="115000"/>
              </a:lnSpc>
              <a:spcAft>
                <a:spcPts val="400"/>
              </a:spcAft>
            </a:pPr>
            <a:r>
              <a:rPr lang="es-MX" sz="2000" kern="1800" dirty="0" smtClean="0">
                <a:solidFill>
                  <a:srgbClr val="FFFF00"/>
                </a:solidFill>
                <a:effectLst/>
                <a:latin typeface="Arial Rounded MT Bold" panose="020F0704030504030204" pitchFamily="34" charset="0"/>
                <a:ea typeface="Times New Roman" panose="02020603050405020304" pitchFamily="18" charset="0"/>
                <a:cs typeface="Arial" panose="020B0604020202020204" pitchFamily="34" charset="0"/>
              </a:rPr>
              <a:t>Así, los genes que en las diferentes especies regulan la formación de proteínas similares, no tienen un origen común, pues son específicos (exclusivos de esa especie), y no modificaciones de genes presentes en otras especies supuestamente menos evolucionadas. Pero aún hay más hallazgos en el genoma del Tiburón elefante completado y estudiado en el 2014.</a:t>
            </a:r>
            <a:endParaRPr lang="es-MX" sz="20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385756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141668" y="1584101"/>
            <a:ext cx="3876540" cy="5047536"/>
          </a:xfrm>
          <a:prstGeom prst="rect">
            <a:avLst/>
          </a:prstGeom>
          <a:noFill/>
        </p:spPr>
        <p:txBody>
          <a:bodyPr wrap="square" rtlCol="0">
            <a:spAutoFit/>
          </a:bodyPr>
          <a:lstStyle/>
          <a:p>
            <a:pPr lvl="0" algn="ctr">
              <a:lnSpc>
                <a:spcPct val="115000"/>
              </a:lnSpc>
              <a:spcAft>
                <a:spcPts val="400"/>
              </a:spcAft>
            </a:pPr>
            <a:r>
              <a:rPr lang="es-MX" sz="2000" b="1" kern="1800" dirty="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E</a:t>
            </a:r>
            <a:r>
              <a:rPr lang="es-MX" sz="2000" b="1" kern="1800"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l Dr. Jeffrey </a:t>
            </a:r>
            <a:r>
              <a:rPr lang="es-MX" sz="2000" b="1" kern="1800" dirty="0" err="1"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Tomkins</a:t>
            </a:r>
            <a:r>
              <a:rPr lang="es-MX" sz="2000" b="1" kern="1800"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 </a:t>
            </a:r>
            <a:r>
              <a:rPr lang="es-MX" sz="2000" b="1" kern="1800" dirty="0" err="1"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Ph</a:t>
            </a:r>
            <a:r>
              <a:rPr lang="es-MX" sz="2000" b="1" kern="1800"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 D., con doctorado en genética por la Universidad </a:t>
            </a:r>
            <a:r>
              <a:rPr lang="es-MX" sz="2000" b="1" kern="1800" dirty="0" err="1"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Clemson</a:t>
            </a:r>
            <a:r>
              <a:rPr lang="es-MX" sz="2000" b="1" kern="1800"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 del ICR, (Instituto para la Investigación de la Creación), nos reporta hallazgos que descartan que los vertebrados evolucionaron a lo largo de 450 millones de años, y a partir de peces como los tiburones (</a:t>
            </a:r>
            <a:r>
              <a:rPr lang="es-MX" sz="2000" b="1" i="1" kern="1800"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2014. </a:t>
            </a:r>
            <a:r>
              <a:rPr lang="es-MX" sz="2000" b="1" i="1" u="none" strike="noStrike" kern="1800" dirty="0" err="1"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Shark</a:t>
            </a:r>
            <a:r>
              <a:rPr lang="es-MX" sz="2000" b="1" i="1" u="none" strike="noStrike" kern="1800"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 Genes </a:t>
            </a:r>
            <a:r>
              <a:rPr lang="es-MX" sz="2000" b="1" i="1" u="none" strike="noStrike" kern="1800" dirty="0" err="1"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Devour</a:t>
            </a:r>
            <a:r>
              <a:rPr lang="es-MX" sz="2000" b="1" i="1" u="none" strike="noStrike" kern="1800"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 </a:t>
            </a:r>
            <a:r>
              <a:rPr lang="es-MX" sz="2000" b="1" i="1" u="none" strike="noStrike" kern="1800" dirty="0" err="1"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Evolution</a:t>
            </a:r>
            <a:r>
              <a:rPr lang="es-MX" sz="2000" b="1" i="1" kern="1800"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 </a:t>
            </a:r>
            <a:r>
              <a:rPr lang="es-MX" sz="2000" b="1" i="1" kern="1800" dirty="0" err="1"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Acts</a:t>
            </a:r>
            <a:r>
              <a:rPr lang="es-MX" sz="2000" b="1" i="1" kern="1800"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 &amp; </a:t>
            </a:r>
            <a:r>
              <a:rPr lang="es-MX" sz="2000" b="1" i="1" kern="1800" dirty="0" err="1"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Facts</a:t>
            </a:r>
            <a:r>
              <a:rPr lang="es-MX" sz="2000" b="1" i="1" kern="1800"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 43 (8</a:t>
            </a:r>
            <a:r>
              <a:rPr lang="es-MX" sz="2000" b="1" kern="1800"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a:t>
            </a:r>
            <a:endParaRPr lang="es-MX" sz="2000" b="1" dirty="0">
              <a:ln>
                <a:solidFill>
                  <a:schemeClr val="tx1"/>
                </a:solidFill>
              </a:ln>
              <a:solidFill>
                <a:srgbClr val="FFFF00"/>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832429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8641724" y="386366"/>
            <a:ext cx="3361386" cy="6463308"/>
          </a:xfrm>
          <a:prstGeom prst="rect">
            <a:avLst/>
          </a:prstGeom>
          <a:noFill/>
        </p:spPr>
        <p:txBody>
          <a:bodyPr wrap="square" rtlCol="0">
            <a:spAutoFit/>
          </a:bodyPr>
          <a:lstStyle/>
          <a:p>
            <a:pPr lvl="0" algn="ctr">
              <a:lnSpc>
                <a:spcPct val="115000"/>
              </a:lnSpc>
              <a:spcAft>
                <a:spcPts val="400"/>
              </a:spcAft>
            </a:pPr>
            <a:r>
              <a:rPr lang="es-MX" sz="2000" b="1" kern="1800"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Desde hace apenas unos 150 años (1859), la teoría de la evolución, sin ninguna evidencia fósil (paleontológica), afirma que el primer vertebrado, como los tiburones, tenía esqueleto cartilaginoso, y que este evolucionó hacia los peces, anfibios, reptiles y demás vertebrados (</a:t>
            </a:r>
            <a:r>
              <a:rPr lang="es-MX" sz="2000" b="1" i="1" kern="1800" dirty="0" err="1"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Benton</a:t>
            </a:r>
            <a:r>
              <a:rPr lang="es-MX" sz="2000" b="1" i="1" kern="1800"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 M. J. and P. C. </a:t>
            </a:r>
            <a:r>
              <a:rPr lang="es-MX" sz="2000" b="1" i="1" kern="1800" dirty="0" err="1"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Donoghue</a:t>
            </a:r>
            <a:r>
              <a:rPr lang="es-MX" sz="2000" b="1" i="1" kern="1800"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 </a:t>
            </a:r>
            <a:r>
              <a:rPr lang="en-US" sz="2000" b="1" i="1" kern="1800"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2007. Paleontological Evidence to Date the Tree of Life. Molecular Biology and Evolution. </a:t>
            </a:r>
            <a:r>
              <a:rPr lang="es-MX" sz="2000" b="1" i="1" kern="1800"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24 (1): 26-53).</a:t>
            </a:r>
            <a:endParaRPr lang="es-MX" sz="2000" b="1" dirty="0">
              <a:ln>
                <a:solidFill>
                  <a:schemeClr val="tx1"/>
                </a:solidFill>
              </a:ln>
              <a:solidFill>
                <a:srgbClr val="FFFF00"/>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020134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5383368" y="4056845"/>
            <a:ext cx="6684135" cy="2569934"/>
          </a:xfrm>
          <a:prstGeom prst="rect">
            <a:avLst/>
          </a:prstGeom>
          <a:noFill/>
        </p:spPr>
        <p:txBody>
          <a:bodyPr wrap="square" rtlCol="0">
            <a:spAutoFit/>
          </a:bodyPr>
          <a:lstStyle/>
          <a:p>
            <a:pPr lvl="0" algn="ctr">
              <a:lnSpc>
                <a:spcPct val="115000"/>
              </a:lnSpc>
              <a:spcAft>
                <a:spcPts val="400"/>
              </a:spcAft>
            </a:pPr>
            <a:r>
              <a:rPr lang="es-MX" sz="2000" b="1" kern="1800"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Pero la genómica en varios reportes recientes, descubrió en el genoma del tiburón elefante, que los genes supuestamente más antiguos de los tiburones se parecen más a los de los genes de los mamíferos (vertebrados) actuales, que a los de los genes de los peces que supuestamente son anteriores en la cadena evolutiva de los vertebrados.</a:t>
            </a:r>
            <a:endParaRPr lang="es-MX" sz="2000" b="1" dirty="0">
              <a:ln>
                <a:solidFill>
                  <a:schemeClr val="tx1"/>
                </a:solidFill>
              </a:ln>
              <a:solidFill>
                <a:srgbClr val="FFFF00"/>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203019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70456" y="4919730"/>
            <a:ext cx="11397803" cy="1664110"/>
          </a:xfrm>
          <a:prstGeom prst="rect">
            <a:avLst/>
          </a:prstGeom>
          <a:noFill/>
        </p:spPr>
        <p:txBody>
          <a:bodyPr wrap="square" rtlCol="0">
            <a:spAutoFit/>
          </a:bodyPr>
          <a:lstStyle/>
          <a:p>
            <a:pPr lvl="0" algn="ctr">
              <a:lnSpc>
                <a:spcPct val="115000"/>
              </a:lnSpc>
              <a:spcAft>
                <a:spcPts val="400"/>
              </a:spcAft>
            </a:pPr>
            <a:r>
              <a:rPr lang="es-MX" b="1" kern="1800"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Además, que cientos de genes codificadores de proteínas, presentes tanto en el genoma del tiburón elefante como de muchos animales vertebrados terrestres actuales, se encuentran completamente ausentes en el genoma de los peces. ¿Será que la evolución los desapareció por millones de años? </a:t>
            </a:r>
            <a:r>
              <a:rPr lang="en-US" b="1" kern="1800"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a:t>
            </a:r>
            <a:r>
              <a:rPr lang="en-US" b="1" i="1" kern="1800" dirty="0" err="1"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Venkatesh</a:t>
            </a:r>
            <a:r>
              <a:rPr lang="en-US" b="1" i="1" kern="1800"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 B. et al. 2014. Elephant shark genome provides unique insights into </a:t>
            </a:r>
            <a:r>
              <a:rPr lang="en-US" b="1" i="1" kern="1800" dirty="0" err="1"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gnathostome</a:t>
            </a:r>
            <a:r>
              <a:rPr lang="en-US" b="1" i="1" kern="1800"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 evolution. </a:t>
            </a:r>
            <a:r>
              <a:rPr lang="es-MX" b="1" i="1" kern="1800" dirty="0" err="1"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Nature</a:t>
            </a:r>
            <a:r>
              <a:rPr lang="es-MX" b="1" i="1" kern="1800"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 505 (7482): 174-179</a:t>
            </a:r>
            <a:r>
              <a:rPr lang="es-MX" b="1" kern="1800"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a:t>
            </a:r>
            <a:endParaRPr lang="es-MX" sz="1400" b="1" dirty="0">
              <a:ln>
                <a:solidFill>
                  <a:schemeClr val="tx1"/>
                </a:solidFill>
              </a:ln>
              <a:solidFill>
                <a:srgbClr val="FFFF00"/>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958169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180304" y="5241701"/>
            <a:ext cx="11900079" cy="1508105"/>
          </a:xfrm>
          <a:prstGeom prst="rect">
            <a:avLst/>
          </a:prstGeom>
          <a:noFill/>
        </p:spPr>
        <p:txBody>
          <a:bodyPr wrap="square" rtlCol="0">
            <a:spAutoFit/>
          </a:bodyPr>
          <a:lstStyle/>
          <a:p>
            <a:pPr lvl="0" algn="ctr">
              <a:lnSpc>
                <a:spcPct val="115000"/>
              </a:lnSpc>
              <a:spcAft>
                <a:spcPts val="400"/>
              </a:spcAft>
            </a:pPr>
            <a:r>
              <a:rPr lang="es-MX" sz="2000" b="1" kern="1800"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Otro hallazgo fue que también en los peces, están ausentes cientos de genes codificadores de cadenas de ARN mensajero y transportadores que sí están presentes en el tiburón elefante y otros vertebrados mamíferos; y que cuando tales genes aparecieron en el tiburón elefante y en otros vertebrados terrestres, lo hicieron completos y perfectamente funcionales.</a:t>
            </a:r>
            <a:endParaRPr lang="es-MX" sz="2000" b="1" dirty="0">
              <a:ln>
                <a:solidFill>
                  <a:schemeClr val="tx1"/>
                </a:solidFill>
              </a:ln>
              <a:solidFill>
                <a:srgbClr val="FFFF00"/>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1825" y="-1"/>
            <a:ext cx="2928429" cy="4816761"/>
          </a:xfrm>
          <a:prstGeom prst="rect">
            <a:avLst/>
          </a:prstGeom>
        </p:spPr>
      </p:pic>
    </p:spTree>
    <p:extLst>
      <p:ext uri="{BB962C8B-B14F-4D97-AF65-F5344CB8AC3E}">
        <p14:creationId xmlns:p14="http://schemas.microsoft.com/office/powerpoint/2010/main" val="21284188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86365" y="4778062"/>
            <a:ext cx="11578107" cy="1862048"/>
          </a:xfrm>
          <a:prstGeom prst="rect">
            <a:avLst/>
          </a:prstGeom>
          <a:noFill/>
        </p:spPr>
        <p:txBody>
          <a:bodyPr wrap="square" rtlCol="0">
            <a:spAutoFit/>
          </a:bodyPr>
          <a:lstStyle/>
          <a:p>
            <a:pPr lvl="0" algn="ctr">
              <a:lnSpc>
                <a:spcPct val="115000"/>
              </a:lnSpc>
              <a:spcAft>
                <a:spcPts val="400"/>
              </a:spcAft>
            </a:pPr>
            <a:r>
              <a:rPr lang="es-MX" sz="2000" kern="1800" dirty="0" smtClean="0">
                <a:effectLst>
                  <a:glow rad="228600">
                    <a:schemeClr val="accent6">
                      <a:satMod val="175000"/>
                      <a:alpha val="40000"/>
                    </a:schemeClr>
                  </a:glow>
                </a:effectLst>
                <a:latin typeface="Arial Rounded MT Bold" panose="020F0704030504030204" pitchFamily="34" charset="0"/>
                <a:ea typeface="Times New Roman" panose="02020603050405020304" pitchFamily="18" charset="0"/>
                <a:cs typeface="Arial" panose="020B0604020202020204" pitchFamily="34" charset="0"/>
              </a:rPr>
              <a:t>También se encontró que en los peces están ausentes las secuencias del genoma (nucleótidos) vecinos (previos y posteriores) a tales genes, que funcionan por ejemplo como </a:t>
            </a:r>
            <a:r>
              <a:rPr lang="es-MX" sz="2000" kern="1800" dirty="0" err="1" smtClean="0">
                <a:effectLst>
                  <a:glow rad="228600">
                    <a:schemeClr val="accent6">
                      <a:satMod val="175000"/>
                      <a:alpha val="40000"/>
                    </a:schemeClr>
                  </a:glow>
                </a:effectLst>
                <a:latin typeface="Arial Rounded MT Bold" panose="020F0704030504030204" pitchFamily="34" charset="0"/>
                <a:ea typeface="Times New Roman" panose="02020603050405020304" pitchFamily="18" charset="0"/>
                <a:cs typeface="Arial" panose="020B0604020202020204" pitchFamily="34" charset="0"/>
              </a:rPr>
              <a:t>intrones</a:t>
            </a:r>
            <a:r>
              <a:rPr lang="es-MX" sz="2000" kern="1800" dirty="0" smtClean="0">
                <a:effectLst>
                  <a:glow rad="228600">
                    <a:schemeClr val="accent6">
                      <a:satMod val="175000"/>
                      <a:alpha val="40000"/>
                    </a:schemeClr>
                  </a:glow>
                </a:effectLst>
                <a:latin typeface="Arial Rounded MT Bold" panose="020F0704030504030204" pitchFamily="34" charset="0"/>
                <a:ea typeface="Times New Roman" panose="02020603050405020304" pitchFamily="18" charset="0"/>
                <a:cs typeface="Arial" panose="020B0604020202020204" pitchFamily="34" charset="0"/>
              </a:rPr>
              <a:t> (tripletes de nucleótidos), controlando sucesos como el encendido o inicio, y el apagado o finalización de la formación de una proteína, evitando que se produzca menos o más.</a:t>
            </a:r>
            <a:endParaRPr lang="es-MX" sz="2000" dirty="0">
              <a:effectLst>
                <a:glow rad="228600">
                  <a:schemeClr val="accent6">
                    <a:satMod val="175000"/>
                    <a:alpha val="4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154559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99244" y="360608"/>
            <a:ext cx="11552349" cy="1154162"/>
          </a:xfrm>
          <a:prstGeom prst="rect">
            <a:avLst/>
          </a:prstGeom>
          <a:noFill/>
        </p:spPr>
        <p:txBody>
          <a:bodyPr wrap="square" rtlCol="0">
            <a:spAutoFit/>
          </a:bodyPr>
          <a:lstStyle/>
          <a:p>
            <a:pPr lvl="0" algn="ctr">
              <a:lnSpc>
                <a:spcPct val="115000"/>
              </a:lnSpc>
              <a:spcAft>
                <a:spcPts val="400"/>
              </a:spcAft>
            </a:pPr>
            <a:r>
              <a:rPr lang="es-MX" sz="2000" b="1" kern="1800"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Así, en ninguna ocasión se vio que en alguna especie supuestamente anterior al tiburón elefante, o intermedia entre éste y los vertebrados terrestres, aparecieran “antecedentes menos evolucionados” de los genes y los segmentos mencionados.</a:t>
            </a:r>
            <a:endParaRPr lang="es-MX" sz="2000" b="1" dirty="0">
              <a:ln>
                <a:solidFill>
                  <a:schemeClr val="tx1"/>
                </a:solidFill>
              </a:ln>
              <a:solidFill>
                <a:srgbClr val="FFFF00"/>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698606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5937160" y="3400023"/>
            <a:ext cx="6091707" cy="3277820"/>
          </a:xfrm>
          <a:prstGeom prst="rect">
            <a:avLst/>
          </a:prstGeom>
          <a:noFill/>
        </p:spPr>
        <p:txBody>
          <a:bodyPr wrap="square" rtlCol="0">
            <a:spAutoFit/>
          </a:bodyPr>
          <a:lstStyle/>
          <a:p>
            <a:pPr lvl="0" algn="ctr">
              <a:lnSpc>
                <a:spcPct val="115000"/>
              </a:lnSpc>
              <a:spcAft>
                <a:spcPts val="400"/>
              </a:spcAft>
            </a:pPr>
            <a:r>
              <a:rPr lang="es-MX" sz="2000" b="1" kern="1800" dirty="0" smtClean="0">
                <a:ln>
                  <a:solidFill>
                    <a:schemeClr val="tx1"/>
                  </a:solidFill>
                </a:ln>
                <a:solidFill>
                  <a:srgbClr val="FFFF00"/>
                </a:solidFill>
                <a:effectLst/>
                <a:latin typeface="Arial Rounded MT Bold" panose="020F0704030504030204" pitchFamily="34" charset="0"/>
                <a:ea typeface="Times New Roman" panose="02020603050405020304" pitchFamily="18" charset="0"/>
                <a:cs typeface="Arial" panose="020B0604020202020204" pitchFamily="34" charset="0"/>
              </a:rPr>
              <a:t>Los investigadores que concentraron sus estudios en una familia de secuencias codificadoras de proteínas del ADN del genoma del tiburón elefante, llamada los genes </a:t>
            </a:r>
            <a:r>
              <a:rPr lang="es-MX" sz="2000" b="1" i="1" kern="1800" dirty="0" err="1" smtClean="0">
                <a:ln>
                  <a:solidFill>
                    <a:schemeClr val="tx1"/>
                  </a:solidFill>
                </a:ln>
                <a:solidFill>
                  <a:srgbClr val="FFFF00"/>
                </a:solidFill>
                <a:effectLst/>
                <a:latin typeface="Arial Rounded MT Bold" panose="020F0704030504030204" pitchFamily="34" charset="0"/>
                <a:ea typeface="Times New Roman" panose="02020603050405020304" pitchFamily="18" charset="0"/>
                <a:cs typeface="Arial" panose="020B0604020202020204" pitchFamily="34" charset="0"/>
              </a:rPr>
              <a:t>Runx</a:t>
            </a:r>
            <a:r>
              <a:rPr lang="es-MX" sz="2000" b="1" kern="1800" dirty="0" smtClean="0">
                <a:ln>
                  <a:solidFill>
                    <a:schemeClr val="tx1"/>
                  </a:solidFill>
                </a:ln>
                <a:solidFill>
                  <a:srgbClr val="FFFF00"/>
                </a:solidFill>
                <a:effectLst/>
                <a:latin typeface="Arial Rounded MT Bold" panose="020F0704030504030204" pitchFamily="34" charset="0"/>
                <a:ea typeface="Times New Roman" panose="02020603050405020304" pitchFamily="18" charset="0"/>
                <a:cs typeface="Arial" panose="020B0604020202020204" pitchFamily="34" charset="0"/>
              </a:rPr>
              <a:t>, que son clave para el control del desarrollo del esqueleto y el sistema nervioso, también reportaron que aunque presentes en los vertebrados terrestres, están ausentes en los peces.</a:t>
            </a:r>
            <a:endParaRPr lang="es-MX" sz="2000" b="1" dirty="0">
              <a:ln>
                <a:solidFill>
                  <a:schemeClr val="tx1"/>
                </a:solidFill>
              </a:ln>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303084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8667481" y="296215"/>
            <a:ext cx="3296991" cy="6109365"/>
          </a:xfrm>
          <a:prstGeom prst="rect">
            <a:avLst/>
          </a:prstGeom>
          <a:noFill/>
        </p:spPr>
        <p:txBody>
          <a:bodyPr wrap="square" rtlCol="0">
            <a:spAutoFit/>
          </a:bodyPr>
          <a:lstStyle/>
          <a:p>
            <a:pPr lvl="0" algn="ctr">
              <a:lnSpc>
                <a:spcPct val="115000"/>
              </a:lnSpc>
              <a:spcAft>
                <a:spcPts val="400"/>
              </a:spcAft>
            </a:pPr>
            <a:r>
              <a:rPr lang="es-MX" sz="2000" kern="1800" dirty="0" smtClean="0">
                <a:effectLst/>
                <a:latin typeface="Arial Rounded MT Bold" panose="020F0704030504030204" pitchFamily="34" charset="0"/>
                <a:ea typeface="Times New Roman" panose="02020603050405020304" pitchFamily="18" charset="0"/>
                <a:cs typeface="Arial" panose="020B0604020202020204" pitchFamily="34" charset="0"/>
              </a:rPr>
              <a:t>¿</a:t>
            </a:r>
            <a:r>
              <a:rPr lang="es-MX" sz="2000" b="1" kern="1800"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Que de acuerdo con el mítico paradigma de la evolución, no deberían estos importantes genes, estar presentes en los peces, y haber evolucionado gradualmente en todos los vertebrados desde el tiburón elefante hasta los humanos? </a:t>
            </a:r>
            <a:r>
              <a:rPr lang="en-US" sz="2000" b="1" kern="1800"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a:t>
            </a:r>
            <a:r>
              <a:rPr lang="en-US" sz="2000" b="1" i="1" kern="1800"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Nah, G. S. S. et al. 2014. </a:t>
            </a:r>
            <a:r>
              <a:rPr lang="en-US" sz="2000" b="1" i="1" u="none" strike="noStrike" kern="1800" dirty="0" err="1"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Runx</a:t>
            </a:r>
            <a:r>
              <a:rPr lang="en-US" sz="2000" b="1" i="1" u="none" strike="noStrike" kern="1800"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 Family Genes in a Cartilaginous Fish, the Elephant Shark (</a:t>
            </a:r>
            <a:r>
              <a:rPr lang="en-US" sz="2000" b="1" i="1" u="none" strike="noStrike" kern="1800" dirty="0" err="1"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Callorhinchus</a:t>
            </a:r>
            <a:r>
              <a:rPr lang="en-US" sz="2000" b="1" i="1" u="none" strike="noStrike" kern="1800"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 </a:t>
            </a:r>
            <a:r>
              <a:rPr lang="en-US" sz="2000" b="1" i="1" u="none" strike="noStrike" kern="1800" dirty="0" err="1"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milii</a:t>
            </a:r>
            <a:r>
              <a:rPr lang="en-US" sz="2000" b="1" i="1" u="none" strike="noStrike" kern="1800"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a:t>
            </a:r>
            <a:r>
              <a:rPr lang="en-US" sz="2000" b="1" i="1" kern="1800"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 </a:t>
            </a:r>
            <a:r>
              <a:rPr lang="en-US" sz="2000" b="1" i="1" kern="1800" dirty="0" err="1"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PLoS</a:t>
            </a:r>
            <a:r>
              <a:rPr lang="en-US" sz="2000" b="1" i="1" kern="1800"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 One. 9 (4): e93816</a:t>
            </a:r>
            <a:r>
              <a:rPr lang="en-US" sz="2000" b="1" kern="1800"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ea typeface="Times New Roman" panose="02020603050405020304" pitchFamily="18" charset="0"/>
                <a:cs typeface="Arial" panose="020B0604020202020204" pitchFamily="34" charset="0"/>
              </a:rPr>
              <a:t>).</a:t>
            </a:r>
            <a:endParaRPr lang="es-MX" sz="2000" b="1" dirty="0">
              <a:ln>
                <a:solidFill>
                  <a:schemeClr val="tx1"/>
                </a:solidFill>
              </a:ln>
              <a:solidFill>
                <a:srgbClr val="FFFF00"/>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49262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34851" y="5254580"/>
            <a:ext cx="11397803" cy="1508105"/>
          </a:xfrm>
          <a:prstGeom prst="rect">
            <a:avLst/>
          </a:prstGeom>
          <a:noFill/>
        </p:spPr>
        <p:txBody>
          <a:bodyPr wrap="square" rtlCol="0">
            <a:spAutoFit/>
          </a:bodyPr>
          <a:lstStyle/>
          <a:p>
            <a:pPr lvl="0" algn="ctr">
              <a:lnSpc>
                <a:spcPct val="115000"/>
              </a:lnSpc>
              <a:spcAft>
                <a:spcPts val="400"/>
              </a:spcAft>
            </a:pPr>
            <a:r>
              <a:rPr lang="es-MX" sz="2000" b="1" kern="1800" dirty="0" smtClean="0">
                <a:ln>
                  <a:solidFill>
                    <a:schemeClr val="tx1"/>
                  </a:solidFill>
                </a:ln>
                <a:solidFill>
                  <a:srgbClr val="FFFF00"/>
                </a:solidFill>
                <a:effectLst/>
                <a:latin typeface="Arial Rounded MT Bold" panose="020F0704030504030204" pitchFamily="34" charset="0"/>
                <a:ea typeface="Times New Roman" panose="02020603050405020304" pitchFamily="18" charset="0"/>
                <a:cs typeface="Arial" panose="020B0604020202020204" pitchFamily="34" charset="0"/>
              </a:rPr>
              <a:t>La realidad es que los genes </a:t>
            </a:r>
            <a:r>
              <a:rPr lang="es-MX" sz="2000" b="1" i="1" kern="1800" dirty="0" err="1" smtClean="0">
                <a:ln>
                  <a:solidFill>
                    <a:schemeClr val="tx1"/>
                  </a:solidFill>
                </a:ln>
                <a:solidFill>
                  <a:srgbClr val="FFFF00"/>
                </a:solidFill>
                <a:effectLst/>
                <a:latin typeface="Arial Rounded MT Bold" panose="020F0704030504030204" pitchFamily="34" charset="0"/>
                <a:ea typeface="Times New Roman" panose="02020603050405020304" pitchFamily="18" charset="0"/>
                <a:cs typeface="Arial" panose="020B0604020202020204" pitchFamily="34" charset="0"/>
              </a:rPr>
              <a:t>Runx</a:t>
            </a:r>
            <a:r>
              <a:rPr lang="es-MX" sz="2000" b="1" kern="1800" dirty="0" smtClean="0">
                <a:ln>
                  <a:solidFill>
                    <a:schemeClr val="tx1"/>
                  </a:solidFill>
                </a:ln>
                <a:solidFill>
                  <a:srgbClr val="FFFF00"/>
                </a:solidFill>
                <a:effectLst/>
                <a:latin typeface="Arial Rounded MT Bold" panose="020F0704030504030204" pitchFamily="34" charset="0"/>
                <a:ea typeface="Times New Roman" panose="02020603050405020304" pitchFamily="18" charset="0"/>
                <a:cs typeface="Arial" panose="020B0604020202020204" pitchFamily="34" charset="0"/>
              </a:rPr>
              <a:t> del tiburón elefante son más similares en su estructura a la de genes humanos (también vertebrados), que a la de los peces con esqueleto óseo, y que su brusca desaparición en los peces, junto con los segmentos de ADN vecinos a esos genes, habla a favor de la súbita supresión de genes, lo cual es contrario a la evolución.</a:t>
            </a:r>
            <a:endParaRPr lang="es-MX" sz="2000" b="1" dirty="0">
              <a:ln>
                <a:solidFill>
                  <a:schemeClr val="tx1"/>
                </a:solidFill>
              </a:ln>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976146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86366" y="5009882"/>
            <a:ext cx="11346288" cy="1484894"/>
          </a:xfrm>
          <a:prstGeom prst="rect">
            <a:avLst/>
          </a:prstGeom>
          <a:noFill/>
        </p:spPr>
        <p:txBody>
          <a:bodyPr wrap="square" rtlCol="0">
            <a:spAutoFit/>
          </a:bodyPr>
          <a:lstStyle/>
          <a:p>
            <a:pPr lvl="0" algn="ctr">
              <a:lnSpc>
                <a:spcPct val="115000"/>
              </a:lnSpc>
              <a:spcAft>
                <a:spcPts val="400"/>
              </a:spcAft>
            </a:pPr>
            <a:r>
              <a:rPr lang="es-MX" sz="2000" b="1" kern="1800" dirty="0" smtClean="0">
                <a:ln>
                  <a:solidFill>
                    <a:schemeClr val="tx1"/>
                  </a:solidFill>
                </a:ln>
                <a:solidFill>
                  <a:srgbClr val="FFFF00"/>
                </a:solidFill>
                <a:effectLst/>
                <a:latin typeface="Arial Rounded MT Bold" panose="020F0704030504030204" pitchFamily="34" charset="0"/>
                <a:ea typeface="Times New Roman" panose="02020603050405020304" pitchFamily="18" charset="0"/>
                <a:cs typeface="Arial" panose="020B0604020202020204" pitchFamily="34" charset="0"/>
              </a:rPr>
              <a:t>También en el genoma del tiburón elefante, se encontraron características genómicas y genes que son únicos y sin ningún antecedente de estructuras similares o supuestamente menos evolucionadas, en alguna creatura que se considerara supuestamente más antigua en la llamada cadena evolutiva, ni en los vertebrados supuestamente más evolucionados.</a:t>
            </a:r>
            <a:endParaRPr lang="es-MX" sz="2000" b="1" dirty="0">
              <a:ln>
                <a:solidFill>
                  <a:schemeClr val="tx1"/>
                </a:solidFill>
              </a:ln>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095874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6439437" y="128790"/>
            <a:ext cx="5537915" cy="3608552"/>
          </a:xfrm>
          <a:prstGeom prst="rect">
            <a:avLst/>
          </a:prstGeom>
          <a:noFill/>
        </p:spPr>
        <p:txBody>
          <a:bodyPr wrap="square" rtlCol="0">
            <a:spAutoFit/>
          </a:bodyPr>
          <a:lstStyle/>
          <a:p>
            <a:pPr lvl="0" algn="ctr">
              <a:lnSpc>
                <a:spcPct val="115000"/>
              </a:lnSpc>
              <a:spcAft>
                <a:spcPts val="400"/>
              </a:spcAft>
            </a:pPr>
            <a:r>
              <a:rPr lang="es-MX" sz="2000" kern="1800" dirty="0" smtClean="0">
                <a:effectLst>
                  <a:glow rad="228600">
                    <a:schemeClr val="accent1">
                      <a:satMod val="175000"/>
                      <a:alpha val="40000"/>
                    </a:schemeClr>
                  </a:glow>
                </a:effectLst>
                <a:latin typeface="Arial Rounded MT Bold" panose="020F0704030504030204" pitchFamily="34" charset="0"/>
                <a:ea typeface="Times New Roman" panose="02020603050405020304" pitchFamily="18" charset="0"/>
                <a:cs typeface="Arial" panose="020B0604020202020204" pitchFamily="34" charset="0"/>
              </a:rPr>
              <a:t>La pregunta es: ¿Qué modelo científico o teoría explica mejor las discrepancias entre los genomas de especies muy diferentes como plantas y animales, o muy similares como los vertebrados? Tales discrepancias descartan la teoría de la evolución y apoyan la teoría de que las especies son producto de un Diseño inteligente, y de un omnisciente y omnipotente Creador.</a:t>
            </a:r>
            <a:r>
              <a:rPr lang="es-MX" sz="2000" dirty="0" smtClean="0">
                <a:effectLst>
                  <a:glow rad="228600">
                    <a:schemeClr val="accent1">
                      <a:satMod val="175000"/>
                      <a:alpha val="40000"/>
                    </a:schemeClr>
                  </a:glow>
                </a:effectLst>
                <a:latin typeface="Arial Rounded MT Bold" panose="020F0704030504030204" pitchFamily="34" charset="0"/>
                <a:ea typeface="Calibri" panose="020F0502020204030204" pitchFamily="34" charset="0"/>
                <a:cs typeface="Arial" panose="020B0604020202020204" pitchFamily="34" charset="0"/>
              </a:rPr>
              <a:t> </a:t>
            </a:r>
            <a:endParaRPr lang="es-MX" sz="2000" dirty="0">
              <a:effectLst>
                <a:glow rad="228600">
                  <a:schemeClr val="accent1">
                    <a:satMod val="175000"/>
                    <a:alpha val="4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Imagen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5764" y="6370061"/>
            <a:ext cx="875763" cy="372665"/>
          </a:xfrm>
          <a:prstGeom prst="rect">
            <a:avLst/>
          </a:prstGeom>
        </p:spPr>
      </p:pic>
    </p:spTree>
    <p:extLst>
      <p:ext uri="{BB962C8B-B14F-4D97-AF65-F5344CB8AC3E}">
        <p14:creationId xmlns:p14="http://schemas.microsoft.com/office/powerpoint/2010/main" val="1915606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par>
                          <p:cTn id="8" fill="hold">
                            <p:stCondLst>
                              <p:cond delay="2000"/>
                            </p:stCondLst>
                            <p:childTnLst>
                              <p:par>
                                <p:cTn id="9" presetID="22" presetClass="entr" presetSubtype="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1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152400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67" name="Rectangle 3"/>
          <p:cNvSpPr>
            <a:spLocks noChangeArrowheads="1"/>
          </p:cNvSpPr>
          <p:nvPr/>
        </p:nvSpPr>
        <p:spPr bwMode="auto">
          <a:xfrm>
            <a:off x="1676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68" name="Rectangle 4"/>
          <p:cNvSpPr>
            <a:spLocks noChangeArrowheads="1"/>
          </p:cNvSpPr>
          <p:nvPr/>
        </p:nvSpPr>
        <p:spPr bwMode="auto">
          <a:xfrm>
            <a:off x="1828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70" name="AutoShape 6" descr="postit"/>
          <p:cNvSpPr>
            <a:spLocks noChangeAspect="1" noChangeArrowheads="1"/>
          </p:cNvSpPr>
          <p:nvPr/>
        </p:nvSpPr>
        <p:spPr bwMode="auto">
          <a:xfrm>
            <a:off x="5715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es-MX">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152400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sz="1200" b="1">
                <a:solidFill>
                  <a:srgbClr val="04265C"/>
                </a:solidFill>
                <a:latin typeface="Berlin Sans FB Demi" panose="020E0802020502020306"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95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2438400" y="2590801"/>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es-ES">
              <a:solidFill>
                <a:srgbClr val="000000"/>
              </a:solidFill>
            </a:endParaRPr>
          </a:p>
        </p:txBody>
      </p:sp>
      <p:graphicFrame>
        <p:nvGraphicFramePr>
          <p:cNvPr id="11701" name="Group 437"/>
          <p:cNvGraphicFramePr>
            <a:graphicFrameLocks noGrp="1"/>
          </p:cNvGraphicFramePr>
          <p:nvPr/>
        </p:nvGraphicFramePr>
        <p:xfrm>
          <a:off x="6553200" y="3352800"/>
          <a:ext cx="3200400" cy="1536383"/>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6"/>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7"/>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8"/>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9"/>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0"/>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1"/>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3"/>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4"/>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5"/>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6"/>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7"/>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24384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Propia Creación</a:t>
            </a:r>
          </a:p>
        </p:txBody>
      </p:sp>
      <p:sp>
        <p:nvSpPr>
          <p:cNvPr id="11651" name="Text Box 387"/>
          <p:cNvSpPr txBox="1">
            <a:spLocks noChangeArrowheads="1"/>
          </p:cNvSpPr>
          <p:nvPr/>
        </p:nvSpPr>
        <p:spPr bwMode="auto">
          <a:xfrm>
            <a:off x="65532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De la Red</a:t>
            </a:r>
          </a:p>
        </p:txBody>
      </p:sp>
      <p:graphicFrame>
        <p:nvGraphicFramePr>
          <p:cNvPr id="11698" name="Group 434"/>
          <p:cNvGraphicFramePr>
            <a:graphicFrameLocks noGrp="1"/>
          </p:cNvGraphicFramePr>
          <p:nvPr/>
        </p:nvGraphicFramePr>
        <p:xfrm>
          <a:off x="2438400" y="3352801"/>
          <a:ext cx="3200400" cy="1517904"/>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18"/>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9"/>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0"/>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1"/>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2"/>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3"/>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5"/>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6"/>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7"/>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8"/>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9"/>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2133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676400" y="2362201"/>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4265C"/>
                </a:solidFill>
                <a:latin typeface="Berlin Sans FB Demi" panose="020E0802020502020306"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700</TotalTime>
  <Words>1303</Words>
  <Application>Microsoft Office PowerPoint</Application>
  <PresentationFormat>Panorámica</PresentationFormat>
  <Paragraphs>48</Paragraphs>
  <Slides>21</Slides>
  <Notes>0</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21</vt:i4>
      </vt:variant>
    </vt:vector>
  </HeadingPairs>
  <TitlesOfParts>
    <vt:vector size="30" baseType="lpstr">
      <vt:lpstr>Calibri</vt:lpstr>
      <vt:lpstr>Times New Roman</vt:lpstr>
      <vt:lpstr>Berlin Sans FB Demi</vt:lpstr>
      <vt:lpstr>Arial Rounded MT Bold</vt:lpstr>
      <vt:lpstr>Calibri Light</vt:lpstr>
      <vt:lpstr>Arial</vt:lpstr>
      <vt:lpstr>CoventryGarden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angélica garcía</dc:creator>
  <cp:lastModifiedBy>angélica garcía</cp:lastModifiedBy>
  <cp:revision>40</cp:revision>
  <dcterms:created xsi:type="dcterms:W3CDTF">2014-11-06T18:45:36Z</dcterms:created>
  <dcterms:modified xsi:type="dcterms:W3CDTF">2014-11-17T04:26:32Z</dcterms:modified>
</cp:coreProperties>
</file>