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1"/>
  </p:notesMasterIdLst>
  <p:sldIdLst>
    <p:sldId id="316" r:id="rId3"/>
    <p:sldId id="472" r:id="rId4"/>
    <p:sldId id="455" r:id="rId5"/>
    <p:sldId id="459" r:id="rId6"/>
    <p:sldId id="402" r:id="rId7"/>
    <p:sldId id="456" r:id="rId8"/>
    <p:sldId id="457" r:id="rId9"/>
    <p:sldId id="458" r:id="rId10"/>
    <p:sldId id="460" r:id="rId11"/>
    <p:sldId id="461" r:id="rId12"/>
    <p:sldId id="462" r:id="rId13"/>
    <p:sldId id="463" r:id="rId14"/>
    <p:sldId id="501" r:id="rId15"/>
    <p:sldId id="465" r:id="rId16"/>
    <p:sldId id="491" r:id="rId17"/>
    <p:sldId id="466" r:id="rId18"/>
    <p:sldId id="467" r:id="rId19"/>
    <p:sldId id="468" r:id="rId20"/>
    <p:sldId id="469" r:id="rId21"/>
    <p:sldId id="470" r:id="rId22"/>
    <p:sldId id="471" r:id="rId23"/>
    <p:sldId id="473" r:id="rId24"/>
    <p:sldId id="474" r:id="rId25"/>
    <p:sldId id="475" r:id="rId26"/>
    <p:sldId id="492" r:id="rId27"/>
    <p:sldId id="494" r:id="rId28"/>
    <p:sldId id="476" r:id="rId29"/>
    <p:sldId id="477" r:id="rId30"/>
    <p:sldId id="496" r:id="rId31"/>
    <p:sldId id="479" r:id="rId32"/>
    <p:sldId id="480" r:id="rId33"/>
    <p:sldId id="481" r:id="rId34"/>
    <p:sldId id="500" r:id="rId35"/>
    <p:sldId id="504" r:id="rId36"/>
    <p:sldId id="478" r:id="rId37"/>
    <p:sldId id="493" r:id="rId38"/>
    <p:sldId id="482" r:id="rId39"/>
    <p:sldId id="503" r:id="rId40"/>
    <p:sldId id="484" r:id="rId41"/>
    <p:sldId id="487" r:id="rId42"/>
    <p:sldId id="483" r:id="rId43"/>
    <p:sldId id="488" r:id="rId44"/>
    <p:sldId id="489" r:id="rId45"/>
    <p:sldId id="490" r:id="rId46"/>
    <p:sldId id="495" r:id="rId47"/>
    <p:sldId id="499" r:id="rId48"/>
    <p:sldId id="317" r:id="rId49"/>
    <p:sldId id="498" r:id="rId50"/>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uJeSeRYXLRUSUme+3+dXww==" hashData="KTNSMPE+hyZyG6Wqwp4FyWGruTQ="/>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66"/>
    <a:srgbClr val="6F3505"/>
    <a:srgbClr val="0000FF"/>
    <a:srgbClr val="9933FF"/>
    <a:srgbClr val="6600FF"/>
    <a:srgbClr val="3B32EE"/>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70" d="100"/>
          <a:sy n="70" d="100"/>
        </p:scale>
        <p:origin x="-792" y="-396"/>
      </p:cViewPr>
      <p:guideLst>
        <p:guide orient="horz" pos="2160"/>
        <p:guide pos="317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06/10/2021</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34"/>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06/10/2021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06/10/2021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09"/>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06/10/2021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06/10/2021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06/10/2021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06/10/2021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06/10/2021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59"/>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06/10/2021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06/10/2021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06/10/2021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47"/>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5" y="274647"/>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06/10/2021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9536126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6F3505"/>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59"/>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06/10/2021</a:t>
            </a:fld>
            <a:endParaRPr lang="es-ES"/>
          </a:p>
        </p:txBody>
      </p:sp>
      <p:sp>
        <p:nvSpPr>
          <p:cNvPr id="5" name="4 Marcador de pie de página"/>
          <p:cNvSpPr>
            <a:spLocks noGrp="1"/>
          </p:cNvSpPr>
          <p:nvPr>
            <p:ph type="ftr" sz="quarter" idx="3"/>
          </p:nvPr>
        </p:nvSpPr>
        <p:spPr>
          <a:xfrm>
            <a:off x="3444215" y="6356359"/>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59"/>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8.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audio" Target="../media/audio3.wav"/></Relationships>
</file>

<file path=ppt/slides/_rels/slide36.xml.rels><?xml version="1.0" encoding="UTF-8" standalone="yes"?>
<Relationships xmlns="http://schemas.openxmlformats.org/package/2006/relationships"><Relationship Id="rId2" Type="http://schemas.openxmlformats.org/officeDocument/2006/relationships/image" Target="../media/image41.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3.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2.gif"/><Relationship Id="rId2" Type="http://schemas.openxmlformats.org/officeDocument/2006/relationships/image" Target="../media/image51.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53.jpeg"/><Relationship Id="rId4" Type="http://schemas.openxmlformats.org/officeDocument/2006/relationships/image" Target="../media/image3.gif"/></Relationships>
</file>

<file path=ppt/slides/_rels/slide48.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hyperlink" Target="https://vk.com/mispps" TargetMode="External"/><Relationship Id="rId3" Type="http://schemas.openxmlformats.org/officeDocument/2006/relationships/image" Target="../media/image54.png"/><Relationship Id="rId7" Type="http://schemas.openxmlformats.org/officeDocument/2006/relationships/hyperlink" Target="https://www.facebook.com/mispps" TargetMode="External"/><Relationship Id="rId12" Type="http://schemas.openxmlformats.org/officeDocument/2006/relationships/image" Target="../media/image5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6.png"/><Relationship Id="rId11" Type="http://schemas.openxmlformats.org/officeDocument/2006/relationships/hyperlink" Target="https://plus.google.com/+Mispps/" TargetMode="External"/><Relationship Id="rId5" Type="http://schemas.openxmlformats.org/officeDocument/2006/relationships/image" Target="../media/image55.png"/><Relationship Id="rId10" Type="http://schemas.openxmlformats.org/officeDocument/2006/relationships/image" Target="../media/image5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Obelisco de Barquisimet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24" y="-34405"/>
            <a:ext cx="10109349" cy="693412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Imagen relacionada"/>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22448"/>
            <a:ext cx="10296896"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0800000">
            <a:off x="7"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0800000">
            <a:off x="7"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49" y="5857908"/>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393746" y="5715019"/>
            <a:ext cx="770703" cy="766986"/>
          </a:xfrm>
          <a:prstGeom prst="rect">
            <a:avLst/>
          </a:prstGeom>
          <a:noFill/>
          <a:ln w="38100">
            <a:solidFill>
              <a:srgbClr val="1CDEF8"/>
            </a:solidFill>
            <a:miter lim="800000"/>
            <a:headEnd/>
            <a:tailEnd/>
          </a:ln>
        </p:spPr>
      </p:pic>
      <p:sp>
        <p:nvSpPr>
          <p:cNvPr id="19" name="18 Rectángulo"/>
          <p:cNvSpPr/>
          <p:nvPr/>
        </p:nvSpPr>
        <p:spPr>
          <a:xfrm>
            <a:off x="2183207" y="4572025"/>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727944" y="1628800"/>
            <a:ext cx="7252860" cy="2361444"/>
          </a:xfrm>
          <a:prstGeom prst="rect">
            <a:avLst/>
          </a:prstGeom>
        </p:spPr>
        <p:txBody>
          <a:bodyPr wrap="none" lIns="81272" tIns="40636" rIns="81272" bIns="40636" fromWordArt="1">
            <a:prstTxWarp prst="textPlain">
              <a:avLst>
                <a:gd name="adj" fmla="val 50000"/>
              </a:avLst>
            </a:prstTxWarp>
          </a:bodyPr>
          <a:lstStyle/>
          <a:p>
            <a:pPr algn="ctr"/>
            <a:r>
              <a:rPr lang="es-ES" sz="3200" kern="1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EL CREPUSCULO</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6" name="Picture 6" descr="http://www.nombres-animados.net/Letra-J/Jose-Luis/Nombre-animado-Jose-Luis-04.gif"/>
          <p:cNvPicPr>
            <a:picLocks noChangeAspect="1" noChangeArrowheads="1" noCrop="1"/>
          </p:cNvPicPr>
          <p:nvPr/>
        </p:nvPicPr>
        <p:blipFill>
          <a:blip r:embed="rId7" cstate="email">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397975" y="5611366"/>
            <a:ext cx="2214601" cy="934064"/>
          </a:xfrm>
          <a:prstGeom prst="rect">
            <a:avLst/>
          </a:prstGeom>
          <a:noFill/>
        </p:spPr>
      </p:pic>
      <p:sp>
        <p:nvSpPr>
          <p:cNvPr id="13" name="12 Rectángulo"/>
          <p:cNvSpPr/>
          <p:nvPr/>
        </p:nvSpPr>
        <p:spPr>
          <a:xfrm>
            <a:off x="-5040312" y="-642966"/>
            <a:ext cx="5040313"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xmlns:p14="http://schemas.microsoft.com/office/powerpoint/2010/main">
    <mc:Choice Requires="p14">
      <p:transition spd="slow" p14:dur="3000" advTm="14000">
        <p14:shred/>
        <p:sndAc>
          <p:stSnd loop="1">
            <p:snd r:embed="rId2" name="JIglesiasElamor.wav"/>
          </p:stSnd>
        </p:sndAc>
      </p:transition>
    </mc:Choice>
    <mc:Fallback xmlns="">
      <p:transition spd="slow" advTm="14000">
        <p:fade/>
        <p:sndAc>
          <p:stSnd loop="1">
            <p:snd r:embed="rId8" name="JIglesiasElamo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 1" descr="http-__hdd1.service-webmaster.fr_media_reel_nature_paysages_ciel_nuages_ciel_nuages_2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106877"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304935"/>
      </p:ext>
    </p:extLst>
  </p:cSld>
  <p:clrMapOvr>
    <a:masterClrMapping/>
  </p:clrMapOvr>
  <p:transition spd="slow" advClick="0" advTm="5000">
    <p:blinds/>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Image 1" descr="http-__hdd1.service-webmaster.fr_media_reel_nature_paysages_couchers_soleil_couchers_soleil_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15413978"/>
      </p:ext>
    </p:extLst>
  </p:cSld>
  <p:clrMapOvr>
    <a:masterClrMapping/>
  </p:clrMapOvr>
  <p:transition spd="slow" advClick="0" advTm="5000">
    <p:randomBa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Image 1" descr="IMG_039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33344893"/>
      </p:ext>
    </p:extLst>
  </p:cSld>
  <p:clrMapOvr>
    <a:masterClrMapping/>
  </p:clrMapOvr>
  <p:transition spd="slow" advClick="0" advTm="5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120395519_q1weig7z_17decembersunset.gif (768×512) | Sunset images, Good  night gif, Sun 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286998" cy="6858000"/>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5976416" y="404664"/>
            <a:ext cx="3816424"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r" fontAlgn="base">
              <a:spcBef>
                <a:spcPct val="0"/>
              </a:spcBef>
              <a:spcAft>
                <a:spcPct val="0"/>
              </a:spcAft>
            </a:pPr>
            <a:r>
              <a:rPr lang="es-ES" altLang="es-ES" sz="2400" b="1" i="1" dirty="0">
                <a:solidFill>
                  <a:srgbClr val="FFFF00"/>
                </a:solidFill>
                <a:latin typeface="+mj-lt"/>
              </a:rPr>
              <a:t>Un astro, en particular el Sol, está en el ocaso cuando, por efecto de el movimiento del sol, atraviesa el plano del horizonte y pasa del hemisferio visible al no visible. Es decir, cuando su altura es cero, pasando de positiva a negativa. En el caso del Sol, ello determina el fin del día.</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617286571"/>
      </p:ext>
    </p:extLst>
  </p:cSld>
  <p:clrMapOvr>
    <a:masterClrMapping/>
  </p:clrMapOvr>
  <mc:AlternateContent xmlns:mc="http://schemas.openxmlformats.org/markup-compatibility/2006" xmlns:p14="http://schemas.microsoft.com/office/powerpoint/2010/main">
    <mc:Choice Requires="p14">
      <p:transition spd="slow" p14:dur="3000" advTm="24000">
        <p14:shred/>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 1" descr="FINEAR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106877"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04281768"/>
      </p:ext>
    </p:extLst>
  </p:cSld>
  <p:clrMapOvr>
    <a:masterClrMapping/>
  </p:clrMapOvr>
  <p:transition spd="slow" advClick="0" advTm="5000">
    <p:randomBa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Image 2" descr="http-__hdd1.service-webmaster.fr_media_reel_nature_paysages_ciel_nuages_ciel_nuages_2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106877"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6693969"/>
      </p:ext>
    </p:extLst>
  </p:cSld>
  <p:clrMapOvr>
    <a:masterClrMapping/>
  </p:clrMapOvr>
  <p:transition spd="slow" advClick="0" advTm="5000">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 1" descr="http-__hdd1.service-webmaster.fr_media_reel_nature_paysages_couchers_soleil_couchers_soleil_9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04647489"/>
      </p:ext>
    </p:extLst>
  </p:cSld>
  <p:clrMapOvr>
    <a:masterClrMapping/>
  </p:clrMapOvr>
  <p:transition spd="slow" advClick="0" advTm="5000">
    <p:circl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Image 1" descr="http-__hdd1.service-webmaster.fr_media_reel_nature_paysages_ciel_nuages_ciel_nuages_2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106877"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416519"/>
      </p:ext>
    </p:extLst>
  </p:cSld>
  <p:clrMapOvr>
    <a:masterClrMapping/>
  </p:clrMapOvr>
  <p:transition spd="slow" advClick="0" advTm="5000">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Image 1" descr="http-__hdd1.service-webmaster.fr_media_reel_nature_paysages_ciel_nuages_ciel_nuages_3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106877"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498670"/>
      </p:ext>
    </p:extLst>
  </p:cSld>
  <p:clrMapOvr>
    <a:masterClrMapping/>
  </p:clrMapOvr>
  <p:transition spd="slow" advClick="0" advTm="5000">
    <p:spli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Image 1" descr="http-__hdd1.service-webmaster.fr_media_reel_nature_paysages_ciel_nuages_ciel_nuages_3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106877"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57094419"/>
      </p:ext>
    </p:extLst>
  </p:cSld>
  <p:clrMapOvr>
    <a:masterClrMapping/>
  </p:clrMapOvr>
  <p:transition spd="slow" advClick="0" advTm="5000">
    <p:spli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Image 1" descr="http-__hdd1.service-webmaster.fr_media_reel_nature_paysages_ciel_nuages_ciel_nuages_2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52692768"/>
      </p:ext>
    </p:extLst>
  </p:cSld>
  <p:clrMapOvr>
    <a:masterClrMapping/>
  </p:clrMapOvr>
  <p:transition spd="slow" advClick="0" advTm="5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16 Gifs del ocaso en el mar | Gifmaniacos.e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266587" cy="7245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239549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Image 1" descr="http-__hdd1.service-webmaster.fr_media_reel_nature_paysages_couchers_soleil_couchers_soleil_3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106877"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2396742"/>
      </p:ext>
    </p:extLst>
  </p:cSld>
  <p:clrMapOvr>
    <a:masterClrMapping/>
  </p:clrMapOvr>
  <p:transition spd="slow" advClick="0" advTm="5000">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1" descr="http-__hdd1.service-webmaster.fr_media_reel_nature_paysages_couchers_soleil_couchers_soleil_18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359793" y="332656"/>
            <a:ext cx="6408711"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fontAlgn="base">
              <a:spcBef>
                <a:spcPct val="0"/>
              </a:spcBef>
              <a:spcAft>
                <a:spcPct val="0"/>
              </a:spcAft>
            </a:pPr>
            <a:r>
              <a:rPr lang="es-ES" altLang="es-ES" sz="2000" b="1" i="1" dirty="0">
                <a:solidFill>
                  <a:srgbClr val="0000FF"/>
                </a:solidFill>
                <a:latin typeface="+mj-lt"/>
              </a:rPr>
              <a:t>Se llama crepúsculo a cierto intervalo antes de la salida o después de la puesta del Sol, durante el cual el cielo se presenta iluminado. El crepúsculo se produce porque la luz del Sol ilumina las capas altas de la atmósfera. La luz se difunde en todas direcciones por las moléculas del aire, llega al observador e ilumina todo su entorno.</a:t>
            </a:r>
          </a:p>
          <a:p>
            <a:pPr algn="ctr" fontAlgn="base">
              <a:spcBef>
                <a:spcPct val="0"/>
              </a:spcBef>
              <a:spcAft>
                <a:spcPct val="0"/>
              </a:spcAft>
            </a:pPr>
            <a:endParaRPr lang="es-ES" altLang="es-ES" sz="2000" b="1" i="1" dirty="0">
              <a:solidFill>
                <a:srgbClr val="FFFF0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1702354221"/>
      </p:ext>
    </p:extLst>
  </p:cSld>
  <p:clrMapOvr>
    <a:masterClrMapping/>
  </p:clrMapOvr>
  <mc:AlternateContent xmlns:mc="http://schemas.openxmlformats.org/markup-compatibility/2006" xmlns:p14="http://schemas.microsoft.com/office/powerpoint/2010/main">
    <mc:Choice Requires="p14">
      <p:transition spd="slow" p14:dur="3000" advTm="23000">
        <p14:shred/>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mage 1" descr="http-__hdd1.service-webmaster.fr_media_reel_nature_paysages_couchers_soleil_couchers_soleil_36.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0106877"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26406246"/>
      </p:ext>
    </p:extLst>
  </p:cSld>
  <p:clrMapOvr>
    <a:masterClrMapping/>
  </p:clrMapOvr>
  <p:transition spd="slow" advClick="0" advTm="5000">
    <p:plus/>
    <p:sndAc>
      <p:stSnd>
        <p:snd r:embed="rId2" name="RocioComohanpasdolosannos (1).wav"/>
      </p:stSnd>
    </p:sndAc>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Image 1" descr="http-__hdd1.service-webmaster.fr_media_reel_nature_paysages_couchers_soleil_couchers_soleil_5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38905327"/>
      </p:ext>
    </p:extLst>
  </p:cSld>
  <p:clrMapOvr>
    <a:masterClrMapping/>
  </p:clrMapOvr>
  <p:transition spd="slow" advClick="0" advTm="5000">
    <p:randomBa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Image 1" descr="http-__hdd1.service-webmaster.fr_media_reel_nature_paysages_couchers_soleil_couchers_soleil_2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106877"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56254436"/>
      </p:ext>
    </p:extLst>
  </p:cSld>
  <p:clrMapOvr>
    <a:masterClrMapping/>
  </p:clrMapOvr>
  <p:transition spd="slow" advClick="0" advTm="5000">
    <p:diamon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Image 1" descr="http-__hdd1.service-webmaster.fr_media_reel_nature_paysages_couchers_soleil_couchers_soleil_15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1676194"/>
      </p:ext>
    </p:extLst>
  </p:cSld>
  <p:clrMapOvr>
    <a:masterClrMapping/>
  </p:clrMapOvr>
  <p:transition spd="slow" advClick="0" advTm="5000">
    <p:blinds/>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Image 1" descr="http-__hdd1.service-webmaster.fr_media_reel_nature_paysages_couchers_soleil_couchers_soleil_5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40791277"/>
      </p:ext>
    </p:extLst>
  </p:cSld>
  <p:clrMapOvr>
    <a:masterClrMapping/>
  </p:clrMapOvr>
  <p:transition spd="slow" advClick="0" advTm="5000">
    <p:pull dir="l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Image 2" descr="http-__hdd1.service-webmaster.fr_media_reel_nature_paysages_couchers_soleil_couchers_soleil_5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3841410"/>
      </p:ext>
    </p:extLst>
  </p:cSld>
  <p:clrMapOvr>
    <a:masterClrMapping/>
  </p:clrMapOvr>
  <p:transition spd="slow" advClick="0" advTm="5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p:cNvSpPr txBox="1"/>
          <p:nvPr/>
        </p:nvSpPr>
        <p:spPr>
          <a:xfrm>
            <a:off x="6468401" y="6334126"/>
            <a:ext cx="1715534" cy="523220"/>
          </a:xfrm>
          <a:prstGeom prst="rect">
            <a:avLst/>
          </a:prstGeom>
          <a:noFill/>
        </p:spPr>
        <p:txBody>
          <a:bodyPr wrap="none">
            <a:spAutoFit/>
          </a:bodyPr>
          <a:lstStyle/>
          <a:p>
            <a:pPr fontAlgn="auto">
              <a:spcBef>
                <a:spcPts val="0"/>
              </a:spcBef>
              <a:spcAft>
                <a:spcPts val="0"/>
              </a:spcAft>
              <a:defRPr/>
            </a:pPr>
            <a:r>
              <a:rPr lang="fr-CA" sz="2800" dirty="0">
                <a:solidFill>
                  <a:schemeClr val="accent2">
                    <a:lumMod val="20000"/>
                    <a:lumOff val="80000"/>
                  </a:schemeClr>
                </a:solidFill>
                <a:latin typeface="You Rook Marbelous" pitchFamily="2" charset="0"/>
              </a:rPr>
              <a:t>CAMERAFAN</a:t>
            </a:r>
          </a:p>
        </p:txBody>
      </p:sp>
      <p:pic>
        <p:nvPicPr>
          <p:cNvPr id="2051" name="Image 6" descr="CREPUSCULE.jpg"/>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bwMode="auto">
          <a:xfrm>
            <a:off x="-32417" y="-9645"/>
            <a:ext cx="10080625" cy="6867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23631953"/>
      </p:ext>
    </p:extLst>
  </p:cSld>
  <p:clrMapOvr>
    <a:masterClrMapping/>
  </p:clrMapOvr>
  <p:transition spd="slow" advClick="0" advTm="5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Image 1" descr="RL-12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98198702"/>
      </p:ext>
    </p:extLst>
  </p:cSld>
  <p:clrMapOvr>
    <a:masterClrMapping/>
  </p:clrMapOvr>
  <p:transition spd="slow" advClick="0" advTm="5000">
    <p:wheel spokes="2"/>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Image 1" descr="http-__hdd1.service-webmaster.fr_media_reel_nature_paysages_couchers_soleil_couchers_soleil_10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96316002"/>
      </p:ext>
    </p:extLst>
  </p:cSld>
  <p:clrMapOvr>
    <a:masterClrMapping/>
  </p:clrMapOvr>
  <p:transition spd="slow" advClick="0" advTm="5000">
    <p:wipe di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1" descr="http-__hdd1.service-webmaster.fr_media_reel_nature_paysages_couchers_soleil_couchers_soleil_1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106877"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4176216" y="0"/>
            <a:ext cx="5544616" cy="3908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r" fontAlgn="base">
              <a:spcBef>
                <a:spcPct val="0"/>
              </a:spcBef>
              <a:spcAft>
                <a:spcPct val="0"/>
              </a:spcAft>
            </a:pPr>
            <a:endParaRPr lang="es-ES" altLang="es-ES" sz="2800" b="1" i="1" dirty="0">
              <a:solidFill>
                <a:srgbClr val="C00000"/>
              </a:solidFill>
              <a:latin typeface="+mj-lt"/>
            </a:endParaRPr>
          </a:p>
          <a:p>
            <a:pPr algn="r" fontAlgn="base">
              <a:spcBef>
                <a:spcPct val="0"/>
              </a:spcBef>
              <a:spcAft>
                <a:spcPct val="0"/>
              </a:spcAft>
            </a:pPr>
            <a:r>
              <a:rPr lang="es-ES" altLang="es-ES" sz="2000" b="1" i="1" dirty="0">
                <a:solidFill>
                  <a:srgbClr val="0000FF"/>
                </a:solidFill>
                <a:latin typeface="+mj-lt"/>
              </a:rPr>
              <a:t>Crepúsculo matutino: ocurre antes de la salida del Sol y se llama también amanecer, aurora, alba, dilúculo, o </a:t>
            </a:r>
            <a:r>
              <a:rPr lang="es-ES" altLang="es-ES" sz="2000" b="1" i="1" dirty="0" smtClean="0">
                <a:solidFill>
                  <a:srgbClr val="0000FF"/>
                </a:solidFill>
                <a:latin typeface="+mj-lt"/>
              </a:rPr>
              <a:t>lubricán. Crepúsculo </a:t>
            </a:r>
            <a:r>
              <a:rPr lang="es-ES" altLang="es-ES" sz="2000" b="1" i="1" dirty="0">
                <a:solidFill>
                  <a:srgbClr val="0000FF"/>
                </a:solidFill>
                <a:latin typeface="+mj-lt"/>
              </a:rPr>
              <a:t>vespertino: ocurre tras la puesta del Sol, también llamada atardecer, ocaso, anochecer o arrebol</a:t>
            </a:r>
            <a:r>
              <a:rPr lang="es-ES" altLang="es-ES" sz="2000" b="1" i="1" dirty="0" smtClean="0">
                <a:solidFill>
                  <a:srgbClr val="0000FF"/>
                </a:solidFill>
                <a:latin typeface="+mj-lt"/>
              </a:rPr>
              <a:t>. astro</a:t>
            </a:r>
            <a:r>
              <a:rPr lang="es-ES" altLang="es-ES" sz="2000" b="1" i="1" dirty="0">
                <a:solidFill>
                  <a:srgbClr val="0000FF"/>
                </a:solidFill>
                <a:latin typeface="+mj-lt"/>
              </a:rPr>
              <a:t>, en particular el Sol, está en el ocaso cuando, por efecto de el movimiento del sol, atraviesa el plano del horizonte y pasa del hemisferio visible al no visible. Es decir, cuando su altura es cero, pasando de positiva </a:t>
            </a:r>
            <a:r>
              <a:rPr lang="es-ES" altLang="es-ES" sz="2000" b="1" i="1" dirty="0" smtClean="0">
                <a:solidFill>
                  <a:srgbClr val="0000FF"/>
                </a:solidFill>
                <a:latin typeface="+mj-lt"/>
              </a:rPr>
              <a:t>a negativa</a:t>
            </a:r>
            <a:r>
              <a:rPr lang="es-ES" altLang="es-ES" sz="2000" b="1" i="1" dirty="0">
                <a:solidFill>
                  <a:srgbClr val="0000FF"/>
                </a:solidFill>
                <a:latin typeface="+mj-lt"/>
              </a:rPr>
              <a:t>. En el caso del Sol, </a:t>
            </a:r>
            <a:r>
              <a:rPr lang="es-ES" altLang="es-ES" sz="2000" b="1" i="1" dirty="0" smtClean="0">
                <a:solidFill>
                  <a:srgbClr val="0000FF"/>
                </a:solidFill>
                <a:latin typeface="+mj-lt"/>
              </a:rPr>
              <a:t>ello determina </a:t>
            </a:r>
            <a:r>
              <a:rPr lang="es-ES" altLang="es-ES" sz="2000" b="1" i="1" dirty="0">
                <a:solidFill>
                  <a:srgbClr val="0000FF"/>
                </a:solidFill>
                <a:latin typeface="+mj-lt"/>
              </a:rPr>
              <a:t>el fin del día.</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1916229003"/>
      </p:ext>
    </p:extLst>
  </p:cSld>
  <p:clrMapOvr>
    <a:masterClrMapping/>
  </p:clrMapOvr>
  <mc:AlternateContent xmlns:mc="http://schemas.openxmlformats.org/markup-compatibility/2006" xmlns:p14="http://schemas.microsoft.com/office/powerpoint/2010/main">
    <mc:Choice Requires="p14">
      <p:transition spd="slow" p14:dur="3000" advTm="43000">
        <p14:shred/>
      </p:transition>
    </mc:Choice>
    <mc:Fallback xmlns="">
      <p:transition spd="slow" advTm="4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1" descr="http-__hdd1.service-webmaster.fr_media_reel_nature_paysages_couchers_soleil_couchers_soleil_17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2159992" y="3284984"/>
            <a:ext cx="7704856"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r" fontAlgn="base">
              <a:spcBef>
                <a:spcPct val="0"/>
              </a:spcBef>
              <a:spcAft>
                <a:spcPct val="0"/>
              </a:spcAft>
            </a:pPr>
            <a:r>
              <a:rPr lang="es-ES" altLang="es-ES" sz="2400" b="1" i="1" dirty="0">
                <a:solidFill>
                  <a:srgbClr val="FFFF00"/>
                </a:solidFill>
                <a:latin typeface="+mj-lt"/>
              </a:rPr>
              <a:t>La duración del crepúsculo, cualquiera sea, depende del día del año y de la latitud del observador. Para un observador situado en el ecuador, la duración es casi la misma en todo el año. Si el observador se encuentra en un polo terrestre, el cálculo de la duración deberá tener en cuenta que el día y la noche duran 6 meses aproximadamente. Para latitudes intermedias, un valor típico de la duración del crepúsculo civil es de media hora.</a:t>
            </a:r>
            <a:r>
              <a:rPr lang="es-ES" altLang="es-ES" sz="2400" b="1" i="1" dirty="0" smtClean="0">
                <a:solidFill>
                  <a:srgbClr val="FFFF00"/>
                </a:solidFill>
                <a:latin typeface="+mj-lt"/>
              </a:rPr>
              <a:t>.</a:t>
            </a:r>
            <a:endParaRPr lang="es-ES" altLang="es-ES" sz="2400" b="1" i="1" dirty="0">
              <a:solidFill>
                <a:srgbClr val="FFFF0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929811960"/>
      </p:ext>
    </p:extLst>
  </p:cSld>
  <p:clrMapOvr>
    <a:masterClrMapping/>
  </p:clrMapOvr>
  <mc:AlternateContent xmlns:mc="http://schemas.openxmlformats.org/markup-compatibility/2006" xmlns:p14="http://schemas.microsoft.com/office/powerpoint/2010/main">
    <mc:Choice Requires="p14">
      <p:transition spd="slow" p14:dur="3000" advTm="26000">
        <p14:shred/>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Image 1" descr="http-__hdd1.service-webmaster.fr_media_reel_nature_paysages_couchers_soleil_couchers_soleil_11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3544330"/>
      </p:ext>
    </p:extLst>
  </p:cSld>
  <p:clrMapOvr>
    <a:masterClrMapping/>
  </p:clrMapOvr>
  <p:transition spd="slow" advClick="0" advTm="5000">
    <p:cover dir="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Image 1" descr="http-__hdd1.service-webmaster.fr_media_reel_nature_paysages_couchers_soleil_couchers_soleil_13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72867360"/>
      </p:ext>
    </p:extLst>
  </p:cSld>
  <p:clrMapOvr>
    <a:masterClrMapping/>
  </p:clrMapOvr>
  <p:transition spd="slow" advClick="0" advTm="5000">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upload.wikimedia.org/wikipedia/commons/thumb/6/63/Puestaparis20160713.jpg/800px-Puestaparis201607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292" y="-33887"/>
            <a:ext cx="10097917" cy="69795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134265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Image 1" descr="http-__hdd1.service-webmaster.fr_media_reel_nature_paysages_couchers_soleil_couchers_soleil_15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1321098"/>
      </p:ext>
    </p:extLst>
  </p:cSld>
  <p:clrMapOvr>
    <a:masterClrMapping/>
  </p:clrMapOvr>
  <p:transition spd="slow" advClick="0" advTm="5000">
    <p:spli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Image 1" descr="http-__hdd1.service-webmaster.fr_media_reel_nature_paysages_couchers_soleil_couchers_soleil_15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106877"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0669878"/>
      </p:ext>
    </p:extLst>
  </p:cSld>
  <p:clrMapOvr>
    <a:masterClrMapping/>
  </p:clrMapOvr>
  <p:transition spd="slow" advClick="0" advTm="5000">
    <p:diamon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Image 1" descr="http-__hdd1.service-webmaster.fr_media_reel_nature_paysages_couchers_soleil_couchers_soleil_16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1125887"/>
      </p:ext>
    </p:extLst>
  </p:cSld>
  <p:clrMapOvr>
    <a:masterClrMapping/>
  </p:clrMapOvr>
  <p:transition spd="slow" advClick="0" advTm="5000">
    <p:strips/>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16 Gifs del ocaso en el mar | Gifmaniacos.e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37857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650692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s://upload.wikimedia.org/wikipedia/commons/b/bc/Redskyatnigh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5" cy="6917673"/>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359793" y="332656"/>
            <a:ext cx="6408711"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fontAlgn="base">
              <a:spcBef>
                <a:spcPct val="0"/>
              </a:spcBef>
              <a:spcAft>
                <a:spcPct val="0"/>
              </a:spcAft>
            </a:pPr>
            <a:r>
              <a:rPr lang="es-ES" altLang="es-ES" sz="2000" b="1" i="1" dirty="0">
                <a:solidFill>
                  <a:srgbClr val="FFFF00"/>
                </a:solidFill>
                <a:latin typeface="+mj-lt"/>
              </a:rPr>
              <a:t> El color rojo se debe a la dispersión de la luz producida por la atmósfera. Los colores violeta, celeste, etc., son dispersados con mayor eficiencia, y casi no llegan al observador. El enrojecimiento es notorio en las horas del crepúsculo, porque la luz recorre mayores distancias dentro de la atmósfera.</a:t>
            </a:r>
          </a:p>
          <a:p>
            <a:pPr algn="ctr" fontAlgn="base">
              <a:spcBef>
                <a:spcPct val="0"/>
              </a:spcBef>
              <a:spcAft>
                <a:spcPct val="0"/>
              </a:spcAft>
            </a:pPr>
            <a:endParaRPr lang="es-ES" altLang="es-ES" sz="2000" b="1" i="1" dirty="0">
              <a:solidFill>
                <a:srgbClr val="FFFF0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708804981"/>
      </p:ext>
    </p:extLst>
  </p:cSld>
  <p:clrMapOvr>
    <a:masterClrMapping/>
  </p:clrMapOvr>
  <mc:AlternateContent xmlns:mc="http://schemas.openxmlformats.org/markup-compatibility/2006" xmlns:p14="http://schemas.microsoft.com/office/powerpoint/2010/main">
    <mc:Choice Requires="p14">
      <p:transition spd="slow" p14:dur="3000" advTm="23000">
        <p14:shred/>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Image 1" descr="http-__hdd1.service-webmaster.fr_media_reel_nature_paysages_couchers_soleil_couchers_soleil_6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4307172"/>
      </p:ext>
    </p:extLst>
  </p:cSld>
  <p:clrMapOvr>
    <a:masterClrMapping/>
  </p:clrMapOvr>
  <mc:AlternateContent xmlns:mc="http://schemas.openxmlformats.org/markup-compatibility/2006" xmlns:p14="http://schemas.microsoft.com/office/powerpoint/2010/main">
    <mc:Choice Requires="p14">
      <p:transition p14:dur="10" advClick="0" advTm="5000">
        <p:sndAc>
          <p:stSnd>
            <p:snd r:embed="rId2" name="lennon  9.wav"/>
          </p:stSnd>
        </p:sndAc>
      </p:transition>
    </mc:Choice>
    <mc:Fallback xmlns="">
      <p:transition advClick="0" advTm="5000">
        <p:sndAc>
          <p:stSnd>
            <p:snd r:embed="rId4" name="lennon  9.wav"/>
          </p:stSnd>
        </p:sndAc>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1.bp.blogspot.com/-MfUARedPPUE/VrEhPZJth6I/AAAAAAAAj-k/RrtSyqzMsiM/s1600/fmfqxohipm3.gif  | Gif, Animation, Landscape"/>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0420" y="-130939"/>
            <a:ext cx="10111045" cy="69889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615624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Image 1" descr="http-__hdd1.service-webmaster.fr_media_reel_nature_paysages_couchers_soleil_couchers_soleil_16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37081143"/>
      </p:ext>
    </p:extLst>
  </p:cSld>
  <p:clrMapOvr>
    <a:masterClrMapping/>
  </p:clrMapOvr>
  <p:transition spd="slow" advClick="0" advTm="5000">
    <p:fade thruBlk="1"/>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GIFs de sol - Amaneceres, atardeceres, disparos desde el espacio"/>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32734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225617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Image 1" descr="http-__hdd1.service-webmaster.fr_media_reel_nature_paysages_couchers_soleil_couchers_soleil_16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71054100"/>
      </p:ext>
    </p:extLst>
  </p:cSld>
  <p:clrMapOvr>
    <a:masterClrMapping/>
  </p:clrMapOvr>
  <p:transition spd="slow" advClick="0" advTm="5000">
    <p:randomBa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Image 1" descr="http-__hdd1.service-webmaster.fr_media_reel_nature_paysages_ciel_nuages_ciel_nuages_5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106877"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60379805"/>
      </p:ext>
    </p:extLst>
  </p:cSld>
  <p:clrMapOvr>
    <a:masterClrMapping/>
  </p:clrMapOvr>
  <p:transition spd="slow" advClick="0" advTm="5000">
    <p:fade thruBlk="1"/>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Image 1" descr="http-__hdd1.service-webmaster.fr_media_reel_nature_paysages_couchers_soleil_couchers_soleil_16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8141982"/>
      </p:ext>
    </p:extLst>
  </p:cSld>
  <p:clrMapOvr>
    <a:masterClrMapping/>
  </p:clrMapOvr>
  <p:transition spd="slow" advClick="0" advTm="5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Image 3" descr="IMG_101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0980543"/>
      </p:ext>
    </p:extLst>
  </p:cSld>
  <p:clrMapOvr>
    <a:masterClrMapping/>
  </p:clrMapOvr>
  <p:transition spd="slow" advClick="0" advTm="5000">
    <p:fade thruBlk="1"/>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Image 1" descr="http-__hdd1.service-webmaster.fr_media_reel_nature_paysages_couchers_soleil_couchers_soleil_18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106877"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01492831"/>
      </p:ext>
    </p:extLst>
  </p:cSld>
  <p:clrMapOvr>
    <a:masterClrMapping/>
  </p:clrMapOvr>
  <p:transition spd="slow" advClick="0" advTm="5000">
    <p:randomBa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Image 1" descr="RL-8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71377053"/>
      </p:ext>
    </p:extLst>
  </p:cSld>
  <p:clrMapOvr>
    <a:masterClrMapping/>
  </p:clrMapOvr>
  <p:transition spd="slow" advClick="0" advTm="5000">
    <p:fade thruBlk="1"/>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Obelisco de Barquisime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24" y="-34405"/>
            <a:ext cx="10109349" cy="6934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55727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Archivo:Progreso (Santa Fe)-Campo crepúsculo-20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29343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99959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 y="0"/>
            <a:ext cx="101196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val="0"/>
              </a:ext>
            </a:extLst>
          </a:blip>
          <a:srcRect/>
          <a:stretch>
            <a:fillRect/>
          </a:stretch>
        </p:blipFill>
        <p:spPr bwMode="auto">
          <a:xfrm>
            <a:off x="19514" y="49543"/>
            <a:ext cx="1008062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9"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9"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626707" y="5464909"/>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66776" y="1067209"/>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8344" y="1067209"/>
            <a:ext cx="3856521"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miércoles, 06 de octubre de 2021</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20:28</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397975" y="5210969"/>
            <a:ext cx="2214601"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email">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email">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email">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email">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L CREPUSCUL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CREPUSCULO</Template>
  <TotalTime>2</TotalTime>
  <Words>424</Words>
  <Application>Microsoft Office PowerPoint</Application>
  <PresentationFormat>Personalizado</PresentationFormat>
  <Paragraphs>18</Paragraphs>
  <Slides>48</Slides>
  <Notes>0</Notes>
  <HiddenSlides>0</HiddenSlides>
  <MMClips>0</MMClips>
  <ScaleCrop>false</ScaleCrop>
  <HeadingPairs>
    <vt:vector size="4" baseType="variant">
      <vt:variant>
        <vt:lpstr>Tema</vt:lpstr>
      </vt:variant>
      <vt:variant>
        <vt:i4>2</vt:i4>
      </vt:variant>
      <vt:variant>
        <vt:lpstr>Títulos de diapositiva</vt:lpstr>
      </vt:variant>
      <vt:variant>
        <vt:i4>48</vt:i4>
      </vt:variant>
    </vt:vector>
  </HeadingPairs>
  <TitlesOfParts>
    <vt:vector size="50" baseType="lpstr">
      <vt:lpstr>EL CREPUSCULO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cp:revision>
  <dcterms:created xsi:type="dcterms:W3CDTF">2021-10-06T18:28:14Z</dcterms:created>
  <dcterms:modified xsi:type="dcterms:W3CDTF">2021-10-06T18:30:45Z</dcterms:modified>
</cp:coreProperties>
</file>