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  <p:sldMasterId id="2147483666" r:id="rId3"/>
  </p:sldMasterIdLst>
  <p:notesMasterIdLst>
    <p:notesMasterId r:id="rId62"/>
  </p:notesMasterIdLst>
  <p:sldIdLst>
    <p:sldId id="316" r:id="rId4"/>
    <p:sldId id="510" r:id="rId5"/>
    <p:sldId id="457" r:id="rId6"/>
    <p:sldId id="439" r:id="rId7"/>
    <p:sldId id="455" r:id="rId8"/>
    <p:sldId id="479" r:id="rId9"/>
    <p:sldId id="464" r:id="rId10"/>
    <p:sldId id="453" r:id="rId11"/>
    <p:sldId id="514" r:id="rId12"/>
    <p:sldId id="465" r:id="rId13"/>
    <p:sldId id="467" r:id="rId14"/>
    <p:sldId id="492" r:id="rId15"/>
    <p:sldId id="466" r:id="rId16"/>
    <p:sldId id="500" r:id="rId17"/>
    <p:sldId id="495" r:id="rId18"/>
    <p:sldId id="456" r:id="rId19"/>
    <p:sldId id="459" r:id="rId20"/>
    <p:sldId id="460" r:id="rId21"/>
    <p:sldId id="502" r:id="rId22"/>
    <p:sldId id="469" r:id="rId23"/>
    <p:sldId id="458" r:id="rId24"/>
    <p:sldId id="461" r:id="rId25"/>
    <p:sldId id="462" r:id="rId26"/>
    <p:sldId id="475" r:id="rId27"/>
    <p:sldId id="468" r:id="rId28"/>
    <p:sldId id="470" r:id="rId29"/>
    <p:sldId id="501" r:id="rId30"/>
    <p:sldId id="471" r:id="rId31"/>
    <p:sldId id="477" r:id="rId32"/>
    <p:sldId id="478" r:id="rId33"/>
    <p:sldId id="483" r:id="rId34"/>
    <p:sldId id="503" r:id="rId35"/>
    <p:sldId id="476" r:id="rId36"/>
    <p:sldId id="480" r:id="rId37"/>
    <p:sldId id="481" r:id="rId38"/>
    <p:sldId id="473" r:id="rId39"/>
    <p:sldId id="482" r:id="rId40"/>
    <p:sldId id="504" r:id="rId41"/>
    <p:sldId id="484" r:id="rId42"/>
    <p:sldId id="509" r:id="rId43"/>
    <p:sldId id="485" r:id="rId44"/>
    <p:sldId id="498" r:id="rId45"/>
    <p:sldId id="488" r:id="rId46"/>
    <p:sldId id="507" r:id="rId47"/>
    <p:sldId id="489" r:id="rId48"/>
    <p:sldId id="512" r:id="rId49"/>
    <p:sldId id="496" r:id="rId50"/>
    <p:sldId id="497" r:id="rId51"/>
    <p:sldId id="508" r:id="rId52"/>
    <p:sldId id="491" r:id="rId53"/>
    <p:sldId id="493" r:id="rId54"/>
    <p:sldId id="487" r:id="rId55"/>
    <p:sldId id="494" r:id="rId56"/>
    <p:sldId id="486" r:id="rId57"/>
    <p:sldId id="490" r:id="rId58"/>
    <p:sldId id="513" r:id="rId59"/>
    <p:sldId id="317" r:id="rId60"/>
    <p:sldId id="515" r:id="rId61"/>
  </p:sldIdLst>
  <p:sldSz cx="105854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/lBPCDYZxXiCuV3YHRubQ==" hashData="Jn/i+neaUN13s9lHTFfq29P5Jw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00FF"/>
    <a:srgbClr val="9933FF"/>
    <a:srgbClr val="0000FF"/>
    <a:srgbClr val="CCFF66"/>
    <a:srgbClr val="00FFFF"/>
    <a:srgbClr val="6600FF"/>
    <a:srgbClr val="3B32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30" d="100"/>
          <a:sy n="30" d="100"/>
        </p:scale>
        <p:origin x="-1998" y="-1032"/>
      </p:cViewPr>
      <p:guideLst>
        <p:guide orient="horz" pos="2160"/>
        <p:guide pos="333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82638" y="685800"/>
            <a:ext cx="5292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3911" y="2130437"/>
            <a:ext cx="8997633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87818" y="3886200"/>
            <a:ext cx="7409816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6179" y="4406912"/>
            <a:ext cx="899763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6179" y="2906713"/>
            <a:ext cx="899763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9273" y="1600206"/>
            <a:ext cx="46752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80938" y="1600206"/>
            <a:ext cx="46752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9277" y="1535113"/>
            <a:ext cx="467707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277" y="2174875"/>
            <a:ext cx="467707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77267" y="1535113"/>
            <a:ext cx="467891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77267" y="2174875"/>
            <a:ext cx="467891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9277" y="273050"/>
            <a:ext cx="348254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38618" y="273062"/>
            <a:ext cx="591756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9277" y="1435103"/>
            <a:ext cx="348254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74825" y="4800600"/>
            <a:ext cx="635127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74825" y="612775"/>
            <a:ext cx="635127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74825" y="5367338"/>
            <a:ext cx="635127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74454" y="274650"/>
            <a:ext cx="238172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9278" y="274650"/>
            <a:ext cx="6968753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616698" y="6356362"/>
            <a:ext cx="3352059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6241" y="6356362"/>
            <a:ext cx="2469939" cy="365125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52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93910" y="2130428"/>
            <a:ext cx="899763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87819" y="3886200"/>
            <a:ext cx="740981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1540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9273" y="274638"/>
            <a:ext cx="952690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9273" y="1600206"/>
            <a:ext cx="952690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9276" y="6356362"/>
            <a:ext cx="2469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11/03/2021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16698" y="6356362"/>
            <a:ext cx="3352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6241" y="6356362"/>
            <a:ext cx="2469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9273" y="6245225"/>
            <a:ext cx="246993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9273" y="6245225"/>
            <a:ext cx="246993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gif"/><Relationship Id="rId4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5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62" y="3"/>
            <a:ext cx="10812552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8713" y="3388714"/>
            <a:ext cx="6858000" cy="80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116163" y="3388714"/>
            <a:ext cx="6858000" cy="80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5854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783312"/>
            <a:ext cx="105854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13469" y="585791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466" y="5715019"/>
            <a:ext cx="80930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92540" y="4572028"/>
            <a:ext cx="31166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96961" y="1268760"/>
            <a:ext cx="8139468" cy="401762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COLOR EN LA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NATURALEZA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7986" y="5611366"/>
            <a:ext cx="2325506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292723" y="-642966"/>
            <a:ext cx="5292726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097" y="285750"/>
            <a:ext cx="1187188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000">
        <p14:gallery dir="l"/>
        <p:sndAc>
          <p:stSnd loop="1">
            <p:snd r:embed="rId2" name="isreal kamamawiwo - 50 first dates - somewhere over the rainbow.wav"/>
          </p:stSnd>
        </p:sndAc>
      </p:transition>
    </mc:Choice>
    <mc:Fallback xmlns="">
      <p:transition spd="slow" advTm="12000">
        <p:fade/>
        <p:sndAc>
          <p:stSnd loop="1">
            <p:snd r:embed="rId8" name="isreal kamamawiwo - 50 first dates - somewhere over the rainb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l Día Mundial del agua encuentra a RD agonizando en grave sequía |  Periodico Oficial del PR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7" y="-1"/>
            <a:ext cx="1055239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41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32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690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adrage étoilé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9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03600" y="1735080"/>
            <a:ext cx="7477557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C00000"/>
                </a:solidFill>
                <a:latin typeface="+mj-lt"/>
              </a:rPr>
              <a:t>La naturaleza nos rodea y nos cuida. Sin embargo, los seres humanos no estamos cuidándola como merece, y provocamos que nuestro planeta sea cada vez más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j-lt"/>
              </a:rPr>
              <a:t>inhabitable. El </a:t>
            </a:r>
            <a:r>
              <a:rPr lang="es-ES" altLang="es-ES" sz="2400" b="1" i="1" dirty="0">
                <a:solidFill>
                  <a:srgbClr val="C00000"/>
                </a:solidFill>
                <a:latin typeface="+mj-lt"/>
              </a:rPr>
              <a:t>respeto por el medio ambiente ha ganado adeptos desde que datos científicos han demostrado que la acción del ser humano está causando un grave perjuicio en la calidad del aire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j-lt"/>
              </a:rPr>
              <a:t>..</a:t>
            </a:r>
            <a:endParaRPr lang="es-ES" altLang="es-ES" sz="2400" b="1" i="1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48" y="5522157"/>
            <a:ext cx="1667852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0213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4000">
        <p14:gallery dir="l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3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962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36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918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36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409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OTOIMAGENES_sinPALABRAS: FLORES PARA TI, GIF, COLOR, NATURALEZ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585451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adrage étoilé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63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37101" y="2058383"/>
            <a:ext cx="7911249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 smtClean="0">
                <a:solidFill>
                  <a:srgbClr val="C00000"/>
                </a:solidFill>
                <a:latin typeface="+mj-lt"/>
              </a:rPr>
              <a:t>El </a:t>
            </a:r>
            <a:r>
              <a:rPr lang="es-ES" altLang="es-ES" sz="2800" b="1" i="1" dirty="0">
                <a:solidFill>
                  <a:srgbClr val="C00000"/>
                </a:solidFill>
                <a:latin typeface="+mj-lt"/>
              </a:rPr>
              <a:t>agujero en la capa de ozono causa también descompensaciones en el clima de varios continentes, lo que a la postre genera un efecto de incremento de la </a:t>
            </a:r>
            <a:r>
              <a:rPr lang="es-ES" altLang="es-ES" sz="2800" b="1" i="1" dirty="0" smtClean="0">
                <a:solidFill>
                  <a:srgbClr val="C00000"/>
                </a:solidFill>
                <a:latin typeface="+mj-lt"/>
              </a:rPr>
              <a:t>temperatura </a:t>
            </a:r>
            <a:r>
              <a:rPr lang="es-ES" altLang="es-ES" sz="2800" b="1" i="1" dirty="0">
                <a:solidFill>
                  <a:srgbClr val="C00000"/>
                </a:solidFill>
                <a:latin typeface="+mj-lt"/>
              </a:rPr>
              <a:t>global, provocando deshielo y problemas medioambientales que requieren soluciones inmediatas</a:t>
            </a:r>
            <a:r>
              <a:rPr lang="es-ES" altLang="es-ES" sz="2400" b="1" i="1" dirty="0">
                <a:solidFill>
                  <a:srgbClr val="C00000"/>
                </a:solidFill>
                <a:latin typeface="+mj-lt"/>
              </a:rPr>
              <a:t>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48" y="5522157"/>
            <a:ext cx="1667852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13395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3000">
        <p14:gallery dir="l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29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3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748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37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490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29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697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1" descr="36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7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adrage étoil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9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04694" y="951523"/>
            <a:ext cx="457264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800" b="1" dirty="0"/>
              <a:t>Mantén tu amor hacia la naturaleza, porque es la verdadera forma de entender el arte más y más. </a:t>
            </a:r>
            <a:endParaRPr lang="es-ES" sz="2800" b="1" dirty="0" smtClean="0"/>
          </a:p>
          <a:p>
            <a:pPr algn="r"/>
            <a:r>
              <a:rPr lang="es-ES" sz="2800" b="1" dirty="0" smtClean="0"/>
              <a:t>(</a:t>
            </a:r>
            <a:r>
              <a:rPr lang="es-ES" sz="2800" b="1" dirty="0" err="1" smtClean="0"/>
              <a:t>Vincent</a:t>
            </a:r>
            <a:r>
              <a:rPr lang="es-ES" sz="2800" b="1" dirty="0" smtClean="0"/>
              <a:t> Van </a:t>
            </a:r>
            <a:r>
              <a:rPr lang="es-ES" sz="2800" b="1" dirty="0"/>
              <a:t>Gogh)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101" y="5306266"/>
            <a:ext cx="1667852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49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000">
        <p14:gallery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lores fondo de pantalla de la naturaleza fondo de pantalla 2 fondos de  pantalla grat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115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39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30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070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31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565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31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759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3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adrage étoilé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28630" y="764704"/>
            <a:ext cx="52927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sz="2400" b="1" dirty="0"/>
              <a:t>La naturaleza no es un lujo, sino una necesidad del espíritu humano, tan vital como el agua o el buen pan. </a:t>
            </a:r>
            <a:endParaRPr lang="es-ES" sz="2400" b="1" dirty="0" smtClean="0"/>
          </a:p>
          <a:p>
            <a:pPr algn="r"/>
            <a:r>
              <a:rPr lang="es-ES" sz="2400" b="1" dirty="0" smtClean="0"/>
              <a:t>(</a:t>
            </a:r>
            <a:r>
              <a:rPr lang="es-ES" sz="2400" b="1" dirty="0"/>
              <a:t>Edward </a:t>
            </a:r>
            <a:r>
              <a:rPr lang="es-ES" sz="2400" b="1" dirty="0" err="1"/>
              <a:t>Abbey</a:t>
            </a:r>
            <a:r>
              <a:rPr lang="es-ES" sz="2400" b="1" dirty="0"/>
              <a:t>)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101" y="5306266"/>
            <a:ext cx="1667852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654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000">
        <p14:gallery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326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31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3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326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31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91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 descr="39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037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37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Cadrage étoil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9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29697" y="908721"/>
            <a:ext cx="2462828" cy="147732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Los árboles son los esfuerzos de la tierra para hablar con el cielo que escucha. </a:t>
            </a:r>
            <a:endParaRPr lang="es-ES" b="1" dirty="0" smtClean="0"/>
          </a:p>
          <a:p>
            <a:pPr algn="ctr"/>
            <a:r>
              <a:rPr lang="es-ES" b="1" dirty="0" smtClean="0"/>
              <a:t>(</a:t>
            </a:r>
            <a:r>
              <a:rPr lang="es-ES" b="1" dirty="0"/>
              <a:t>Rabindranath Tagore)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101" y="5306266"/>
            <a:ext cx="1667852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125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000">
        <p14:gallery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32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466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32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63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 descr="35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adrage étoil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9" y="4323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32686" y="692696"/>
            <a:ext cx="47886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/>
              <a:t>Mira profundamente en la naturaleza y entonces comprenderás todo mejor. </a:t>
            </a:r>
            <a:endParaRPr lang="es-ES" sz="2400" b="1" dirty="0" smtClean="0"/>
          </a:p>
          <a:p>
            <a:pPr algn="r"/>
            <a:r>
              <a:rPr lang="es-ES" sz="2400" b="1" dirty="0" smtClean="0"/>
              <a:t>(</a:t>
            </a:r>
            <a:r>
              <a:rPr lang="es-ES" sz="2400" b="1" dirty="0"/>
              <a:t>Albert Einstein)</a:t>
            </a: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101" y="5306266"/>
            <a:ext cx="1667852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2548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000">
        <p14:gallery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3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097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36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694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36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057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325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533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000">
        <p14:gallery dir="l"/>
        <p:sndAc>
          <p:stSnd loop="1">
            <p:snd r:embed="rId2" name="isreal kamamawiwo - 50 first dates - somewhere over the rainbow.wav"/>
          </p:stSnd>
        </p:sndAc>
      </p:transition>
    </mc:Choice>
    <mc:Fallback>
      <p:transition spd="slow" advTm="6000">
        <p:fade/>
        <p:sndAc>
          <p:stSnd loop="1">
            <p:snd r:embed="rId2" name="isreal kamamawiwo - 50 first dates - somewhere over the rainb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33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0" y="-18168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adrage étoilé"/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0" y="-51506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00238" y="692696"/>
            <a:ext cx="4032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/>
              <a:t>Olvidar cómo excavar la tierra y cuidar el suelo es olvidarnos de nosotros mismos. </a:t>
            </a:r>
            <a:endParaRPr lang="es-ES" sz="2400" b="1" dirty="0" smtClean="0"/>
          </a:p>
          <a:p>
            <a:r>
              <a:rPr lang="es-ES" sz="2400" b="1" dirty="0" smtClean="0"/>
              <a:t>(</a:t>
            </a:r>
            <a:r>
              <a:rPr lang="es-ES" sz="2400" b="1" dirty="0"/>
              <a:t>Mahatma Gandhi)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101" y="5306266"/>
            <a:ext cx="1667852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3672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000">
        <p14:gallery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35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634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ntura arte naturaleza colores wallpaper | 1920x1200 | 693680 | Wallpaper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7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73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36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460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a52d37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04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39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59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Créatio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0"/>
          <a:stretch/>
        </p:blipFill>
        <p:spPr bwMode="auto">
          <a:xfrm>
            <a:off x="-3992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adrage étoilé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03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70" y="-16669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6262" y="764706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/>
              <a:t>La naturaleza no hace nada incompleto ni nada en vano. (Aristóteles)</a:t>
            </a:r>
          </a:p>
        </p:txBody>
      </p:sp>
      <p:pic>
        <p:nvPicPr>
          <p:cNvPr id="6" name="Image 2" descr="oiseaux-34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021" y="1124746"/>
            <a:ext cx="1653977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16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14:gallery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39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05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n de Rosario Nanetti en ANIMATED GIF - GIF ANIMADO - GIF ANIMÉ |  Cascadas, Paisajes naturales de colombia, Cascadas en movimient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32" y="2"/>
            <a:ext cx="10609881" cy="775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867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Création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0"/>
          <a:stretch/>
        </p:blipFill>
        <p:spPr bwMode="auto">
          <a:xfrm>
            <a:off x="-3992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Image 2" descr="oiseaux-3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621" y="620717"/>
            <a:ext cx="1653977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729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ombra 3 cosas en la naturaleza que te parecen más hermosas? - Quo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85450" cy="689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adrage étoilé"/>
          <p:cNvPicPr>
            <a:picLocks noChangeAspect="1" noChangeArrowheads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70" y="-16669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12557" y="5013178"/>
            <a:ext cx="33664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00FF00"/>
                </a:solidFill>
              </a:rPr>
              <a:t>Verde es el color principal del mundo, y a partir del cual surge su hermosura. </a:t>
            </a:r>
            <a:endParaRPr lang="es-ES" b="1" dirty="0" smtClean="0">
              <a:solidFill>
                <a:srgbClr val="00FF00"/>
              </a:solidFill>
            </a:endParaRPr>
          </a:p>
          <a:p>
            <a:pPr algn="ctr"/>
            <a:r>
              <a:rPr lang="es-ES" b="1" dirty="0" smtClean="0">
                <a:solidFill>
                  <a:srgbClr val="00FF00"/>
                </a:solidFill>
              </a:rPr>
              <a:t>(</a:t>
            </a:r>
            <a:r>
              <a:rPr lang="es-ES" b="1" dirty="0">
                <a:solidFill>
                  <a:srgbClr val="00FF00"/>
                </a:solidFill>
              </a:rPr>
              <a:t>Pedro Calderón de la Barca)</a:t>
            </a:r>
          </a:p>
        </p:txBody>
      </p:sp>
    </p:spTree>
    <p:extLst>
      <p:ext uri="{BB962C8B-B14F-4D97-AF65-F5344CB8AC3E}">
        <p14:creationId xmlns:p14="http://schemas.microsoft.com/office/powerpoint/2010/main" val="64188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4000">
        <p14:gallery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37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600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es más bonitas de rosas animadas con movimiento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206" y="0"/>
            <a:ext cx="9397181" cy="731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04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37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531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anpo Bri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764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2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naturaleza del color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83" y="0"/>
            <a:ext cx="10765333" cy="718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09144" y="836713"/>
            <a:ext cx="45185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La tierra ofrece lo suficiente para satisfacer las necesidades de cada hombre, pero no la codicia de cada hombre. </a:t>
            </a:r>
            <a:endParaRPr lang="es-ES" b="1" dirty="0" smtClean="0"/>
          </a:p>
          <a:p>
            <a:pPr algn="ctr"/>
            <a:r>
              <a:rPr lang="es-ES" b="1" dirty="0" smtClean="0"/>
              <a:t>(</a:t>
            </a:r>
            <a:r>
              <a:rPr lang="es-ES" b="1" dirty="0"/>
              <a:t>Mahatma Gandhi)</a:t>
            </a:r>
          </a:p>
        </p:txBody>
      </p:sp>
      <p:pic>
        <p:nvPicPr>
          <p:cNvPr id="4" name="Picture 4" descr="Cadrage étoilé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70" y="-16669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60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000">
        <p14:gallery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l color en la naturale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10585450" cy="7055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6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gifmania.com.pt/Gifs-Animados-Paisagens/Imagens-Animadas-Praias/Praias-67796.gif  | Nature gif, Nature, Amazing ar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10585450" cy="735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12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37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2129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37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713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3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60277" y="836713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El agua y la tierra, los dos fluidos esenciales de los que depende la vida, se han convertido en latas globales de basura. </a:t>
            </a:r>
            <a:endParaRPr lang="es-ES" b="1" dirty="0" smtClean="0"/>
          </a:p>
          <a:p>
            <a:pPr algn="ctr"/>
            <a:r>
              <a:rPr lang="es-ES" b="1" dirty="0" smtClean="0"/>
              <a:t>(</a:t>
            </a:r>
            <a:r>
              <a:rPr lang="es-ES" b="1" dirty="0"/>
              <a:t>Jacques-Yves </a:t>
            </a:r>
            <a:r>
              <a:rPr lang="es-ES" b="1" dirty="0" err="1"/>
              <a:t>Cousteau</a:t>
            </a:r>
            <a:r>
              <a:rPr lang="es-ES" b="1" dirty="0"/>
              <a:t>)</a:t>
            </a:r>
          </a:p>
        </p:txBody>
      </p:sp>
      <p:pic>
        <p:nvPicPr>
          <p:cNvPr id="5" name="Picture 4" descr="Cadrage étoil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9" y="4323"/>
            <a:ext cx="10585450" cy="689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2506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6000">
        <p14:gallery dir="l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37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395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36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61301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800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q91di6l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585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587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gallery dir="l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i.pinimg.com/originals/4c/23/51/4c2351ce24d281ef5ee041a93c92ced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51" y="16906"/>
            <a:ext cx="5529400" cy="7372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Pin de Everything &amp; Anything en gif | Hermosa fotografía de paisaje,  Cascadas bonitas, Hermosos paisaj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050" y="16904"/>
            <a:ext cx="5078195" cy="684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56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14:gallery dir="l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olorspiralillusion-in-color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20444" y="-2907704"/>
            <a:ext cx="17982533" cy="126014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88712" y="3388724"/>
            <a:ext cx="6858000" cy="80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116163" y="3388724"/>
            <a:ext cx="6858000" cy="80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5854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783316"/>
            <a:ext cx="105854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092" y="5464912"/>
            <a:ext cx="697538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8093" y="489222"/>
            <a:ext cx="4634643" cy="4721749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12806" y="489221"/>
            <a:ext cx="4049651" cy="580755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11 de marzo de 2021</a:t>
            </a:fld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09:38</a:t>
            </a:fld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7986" y="5210969"/>
            <a:ext cx="2325506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000">
        <p14:gallery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854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8545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514" y="0"/>
            <a:ext cx="564557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854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23181" y="4724402"/>
            <a:ext cx="3087423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694" y="4191000"/>
            <a:ext cx="2734575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242" y="4876800"/>
            <a:ext cx="141139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748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748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748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748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COLOR EN LA NATURALE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COLOR EN LA NATURALEZA</Template>
  <TotalTime>43</TotalTime>
  <Words>347</Words>
  <Application>Microsoft Office PowerPoint</Application>
  <PresentationFormat>Personalizado</PresentationFormat>
  <Paragraphs>31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58</vt:i4>
      </vt:variant>
    </vt:vector>
  </HeadingPairs>
  <TitlesOfParts>
    <vt:vector size="61" baseType="lpstr">
      <vt:lpstr>EL COLOR EN LA NATURALEZA</vt:lpstr>
      <vt:lpstr>1_Diseño predeterminado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16</cp:revision>
  <dcterms:created xsi:type="dcterms:W3CDTF">2021-03-11T08:38:59Z</dcterms:created>
  <dcterms:modified xsi:type="dcterms:W3CDTF">2021-03-11T09:22:31Z</dcterms:modified>
</cp:coreProperties>
</file>