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92" r:id="rId3"/>
    <p:sldId id="272" r:id="rId4"/>
    <p:sldId id="259" r:id="rId5"/>
    <p:sldId id="270" r:id="rId6"/>
    <p:sldId id="279" r:id="rId7"/>
    <p:sldId id="277" r:id="rId8"/>
    <p:sldId id="276" r:id="rId9"/>
    <p:sldId id="280" r:id="rId10"/>
    <p:sldId id="273" r:id="rId11"/>
    <p:sldId id="278" r:id="rId12"/>
    <p:sldId id="287" r:id="rId13"/>
    <p:sldId id="281" r:id="rId14"/>
    <p:sldId id="275" r:id="rId15"/>
    <p:sldId id="274" r:id="rId16"/>
    <p:sldId id="256" r:id="rId17"/>
    <p:sldId id="260" r:id="rId18"/>
    <p:sldId id="258" r:id="rId19"/>
    <p:sldId id="261" r:id="rId20"/>
    <p:sldId id="257" r:id="rId21"/>
    <p:sldId id="262" r:id="rId22"/>
    <p:sldId id="263" r:id="rId23"/>
    <p:sldId id="264" r:id="rId24"/>
    <p:sldId id="265" r:id="rId25"/>
    <p:sldId id="266" r:id="rId26"/>
    <p:sldId id="269" r:id="rId27"/>
    <p:sldId id="267" r:id="rId28"/>
    <p:sldId id="268" r:id="rId29"/>
    <p:sldId id="283" r:id="rId30"/>
    <p:sldId id="285" r:id="rId31"/>
    <p:sldId id="286" r:id="rId32"/>
    <p:sldId id="284" r:id="rId33"/>
    <p:sldId id="291" r:id="rId34"/>
    <p:sldId id="293" r:id="rId35"/>
  </p:sldIdLst>
  <p:sldSz cx="11269663" cy="6858000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2EaeyZEyDvECNslf2x46w" hashData="90/otrIUV7XBLUEStQtmW0GmaX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33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881" autoAdjust="0"/>
  </p:normalViewPr>
  <p:slideViewPr>
    <p:cSldViewPr>
      <p:cViewPr varScale="1">
        <p:scale>
          <a:sx n="86" d="100"/>
          <a:sy n="86" d="100"/>
        </p:scale>
        <p:origin x="-312" y="-96"/>
      </p:cViewPr>
      <p:guideLst>
        <p:guide orient="horz" pos="2160"/>
        <p:guide pos="355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12775" y="685800"/>
            <a:ext cx="563245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BBC6EC8-7312-487D-8FA5-C73C50D9BA58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109278-5F4E-4918-BCED-930C4475072E}" type="slidenum">
              <a:rPr lang="fr-FR"/>
              <a:pPr/>
              <a:t>3</a:t>
            </a:fld>
            <a:endParaRPr lang="fr-FR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2775" y="685800"/>
            <a:ext cx="5632450" cy="3429000"/>
          </a:xfrm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97B8D9-9187-435A-A369-4F92E5B65512}" type="slidenum">
              <a:rPr lang="fr-FR"/>
              <a:pPr/>
              <a:t>15</a:t>
            </a:fld>
            <a:endParaRPr lang="fr-FR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2775" y="685800"/>
            <a:ext cx="5632450" cy="3429000"/>
          </a:xfrm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2AE819-DFE3-44D2-86F2-7932F823BE00}" type="slidenum">
              <a:rPr lang="fr-FR"/>
              <a:pPr/>
              <a:t>16</a:t>
            </a:fld>
            <a:endParaRPr lang="fr-FR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2775" y="685800"/>
            <a:ext cx="5632450" cy="3429000"/>
          </a:xfrm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15D6BA-3945-47DA-B1CA-07403324FCA7}" type="slidenum">
              <a:rPr lang="fr-FR"/>
              <a:pPr/>
              <a:t>17</a:t>
            </a:fld>
            <a:endParaRPr lang="fr-FR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2775" y="685800"/>
            <a:ext cx="5632450" cy="3429000"/>
          </a:xfrm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963D33-F2FB-4A54-9DF9-D508927ACD3B}" type="slidenum">
              <a:rPr lang="fr-FR"/>
              <a:pPr/>
              <a:t>18</a:t>
            </a:fld>
            <a:endParaRPr lang="fr-FR"/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2775" y="685800"/>
            <a:ext cx="5632450" cy="3429000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EE560D-2AAF-4C2D-891B-60995AE83D8F}" type="slidenum">
              <a:rPr lang="fr-FR"/>
              <a:pPr/>
              <a:t>19</a:t>
            </a:fld>
            <a:endParaRPr lang="fr-FR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2775" y="685800"/>
            <a:ext cx="5632450" cy="3429000"/>
          </a:xfrm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7F1E66-5AE4-478A-8490-BE2DD076580C}" type="slidenum">
              <a:rPr lang="fr-FR"/>
              <a:pPr/>
              <a:t>20</a:t>
            </a:fld>
            <a:endParaRPr lang="fr-FR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2775" y="685800"/>
            <a:ext cx="5632450" cy="3429000"/>
          </a:xfrm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20F0E5-65A8-49AA-A932-8CC9B7075220}" type="slidenum">
              <a:rPr lang="fr-FR"/>
              <a:pPr/>
              <a:t>21</a:t>
            </a:fld>
            <a:endParaRPr lang="fr-FR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2775" y="685800"/>
            <a:ext cx="5632450" cy="3429000"/>
          </a:xfrm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E205CC-078D-4E64-9009-A5E97C18C470}" type="slidenum">
              <a:rPr lang="fr-FR"/>
              <a:pPr/>
              <a:t>22</a:t>
            </a:fld>
            <a:endParaRPr lang="fr-FR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2775" y="685800"/>
            <a:ext cx="5632450" cy="3429000"/>
          </a:xfrm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910E76-C31D-4A6B-97E2-30FDA0D303A2}" type="slidenum">
              <a:rPr lang="fr-FR"/>
              <a:pPr/>
              <a:t>23</a:t>
            </a:fld>
            <a:endParaRPr lang="fr-FR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2775" y="685800"/>
            <a:ext cx="5632450" cy="3429000"/>
          </a:xfrm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3C9862-8A94-4C56-992E-050BC0FA6FAA}" type="slidenum">
              <a:rPr lang="fr-FR"/>
              <a:pPr/>
              <a:t>24</a:t>
            </a:fld>
            <a:endParaRPr lang="fr-FR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2775" y="685800"/>
            <a:ext cx="5632450" cy="3429000"/>
          </a:xfrm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2F38E3-B5A7-4958-90B8-E4321EE9912A}" type="slidenum">
              <a:rPr lang="fr-FR"/>
              <a:pPr/>
              <a:t>25</a:t>
            </a:fld>
            <a:endParaRPr lang="fr-FR"/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2775" y="685800"/>
            <a:ext cx="5632450" cy="3429000"/>
          </a:xfrm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97FF2C-F796-45AB-9597-EB9E6A7F3C44}" type="slidenum">
              <a:rPr lang="fr-FR"/>
              <a:pPr/>
              <a:t>26</a:t>
            </a:fld>
            <a:endParaRPr lang="fr-FR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2775" y="685800"/>
            <a:ext cx="5632450" cy="3429000"/>
          </a:xfrm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B3F507-187F-4D3C-AB69-3B6C0858003C}" type="slidenum">
              <a:rPr lang="fr-FR"/>
              <a:pPr/>
              <a:t>27</a:t>
            </a:fld>
            <a:endParaRPr lang="fr-FR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2775" y="685800"/>
            <a:ext cx="5632450" cy="3429000"/>
          </a:xfrm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130427"/>
            <a:ext cx="9579214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49" y="3886200"/>
            <a:ext cx="7888765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482AD-B01C-495A-BFA6-A021E07DE1E7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7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133374-73AF-48C9-AD9A-5362214B399C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7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5" y="4406902"/>
            <a:ext cx="9579214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5" y="2906713"/>
            <a:ext cx="9579214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F937D1-4696-4F62-8A31-8A9C21D1FF46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7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4" y="1600202"/>
            <a:ext cx="497743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600202"/>
            <a:ext cx="497743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683471-B280-421F-9B8C-94FF32352F65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7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3" y="1535113"/>
            <a:ext cx="497939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3" y="2174875"/>
            <a:ext cx="497939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2" y="1535113"/>
            <a:ext cx="498134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2" y="2174875"/>
            <a:ext cx="498134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DDA471-D745-44C7-A3F6-9926BBDB2F3C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7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87CEB5-38F1-48AD-A891-6F2C683242F1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7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3909A7-57B1-4CAC-A991-9D3FFFD47FBE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7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5" y="273050"/>
            <a:ext cx="370764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25" y="273052"/>
            <a:ext cx="630005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5" y="1435102"/>
            <a:ext cx="370764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DD76D8-C55A-499A-B538-058E2CC8935C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7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4" y="4800600"/>
            <a:ext cx="676179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4" y="612775"/>
            <a:ext cx="676179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4" y="5367338"/>
            <a:ext cx="676179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D68F1B-259D-4D3D-81A8-AAE85E8F2E4B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7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26F69C-22E7-4E5E-A385-0022B54AEA96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7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05" y="274640"/>
            <a:ext cx="2535674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274640"/>
            <a:ext cx="7419194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5BADC0-7172-4869-928D-31B1A9119A55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7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130428"/>
            <a:ext cx="9579214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886200"/>
            <a:ext cx="7888764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63485" y="274638"/>
            <a:ext cx="10142696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3485" y="1600202"/>
            <a:ext cx="1014269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245225"/>
            <a:ext cx="262958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50469" y="6245225"/>
            <a:ext cx="356872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6592" y="6245225"/>
            <a:ext cx="262958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B2B3C7B-B23B-4D15-A7AA-3F21FE42AC4C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245225"/>
            <a:ext cx="262958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google.es/url?sa=i&amp;rct=j&amp;q=&amp;esrc=s&amp;source=images&amp;cd=&amp;cad=rja&amp;uact=8&amp;ved=0ahUKEwi_-Kytl9XLAhVCbBoKHYk9D48QjRwIBw&amp;url=http://www.forojovenes.com/artes-visuales/imagenes-de-barcos-33984-2.html&amp;psig=AFQjCNH8-u1CNZLFPsfAk2BDTC4jvkucMQ&amp;ust=1458764337717735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40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static.latercera.com/20130826/180814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472214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0" y="0"/>
            <a:ext cx="1126966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6107" y="3386107"/>
            <a:ext cx="6858000" cy="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97770" y="3386107"/>
            <a:ext cx="6858000" cy="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1126966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3312"/>
            <a:ext cx="1126966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095" y="285728"/>
            <a:ext cx="1263472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440185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40185" y="5857892"/>
            <a:ext cx="14086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40185" y="5500702"/>
            <a:ext cx="848115" cy="98130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4870059" y="2500307"/>
            <a:ext cx="33180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024992" y="1643050"/>
            <a:ext cx="7307723" cy="328614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El barco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más grande</a:t>
            </a:r>
          </a:p>
          <a:p>
            <a:pPr algn="ctr"/>
            <a:r>
              <a:rPr lang="es-ES" sz="3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</a:t>
            </a:r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el  </a:t>
            </a:r>
            <a:r>
              <a:rPr lang="es-ES" sz="3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M</a:t>
            </a:r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undo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496723" y="6072207"/>
            <a:ext cx="1714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8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2000">
    <p:zoom/>
    <p:sndAc>
      <p:stSnd>
        <p:snd r:embed="rId2" name="modern talking - cheri lad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info.elcorreo.com/graficos/2013/barco-grande/barcocopi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950" y="857232"/>
            <a:ext cx="11286613" cy="4714884"/>
          </a:xfrm>
          <a:prstGeom prst="rect">
            <a:avLst/>
          </a:prstGeom>
          <a:noFill/>
        </p:spPr>
      </p:pic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543" y="5899150"/>
            <a:ext cx="972399" cy="95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ATT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6894513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0" y="6400800"/>
            <a:ext cx="11269663" cy="457200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 dirty="0" err="1">
                <a:solidFill>
                  <a:srgbClr val="0000FF"/>
                </a:solidFill>
              </a:rPr>
              <a:t>Fué</a:t>
            </a:r>
            <a:r>
              <a:rPr lang="pt-BR" sz="2400" b="1" dirty="0">
                <a:solidFill>
                  <a:srgbClr val="0000FF"/>
                </a:solidFill>
              </a:rPr>
              <a:t> construído </a:t>
            </a:r>
            <a:r>
              <a:rPr lang="pt-BR" sz="2400" b="1" dirty="0" err="1">
                <a:solidFill>
                  <a:srgbClr val="0000FF"/>
                </a:solidFill>
              </a:rPr>
              <a:t>en</a:t>
            </a:r>
            <a:r>
              <a:rPr lang="pt-BR" sz="2400" b="1" dirty="0">
                <a:solidFill>
                  <a:srgbClr val="0000FF"/>
                </a:solidFill>
              </a:rPr>
              <a:t> 5 secciones </a:t>
            </a:r>
            <a:r>
              <a:rPr lang="pt-BR" sz="2400" b="1" dirty="0" err="1">
                <a:solidFill>
                  <a:srgbClr val="0000FF"/>
                </a:solidFill>
              </a:rPr>
              <a:t>flotantes</a:t>
            </a:r>
            <a:r>
              <a:rPr lang="pt-BR" sz="2400" b="1" dirty="0">
                <a:solidFill>
                  <a:srgbClr val="0000FF"/>
                </a:solidFill>
              </a:rPr>
              <a:t> y montado </a:t>
            </a:r>
            <a:r>
              <a:rPr lang="pt-BR" sz="2400" b="1" dirty="0" err="1">
                <a:solidFill>
                  <a:srgbClr val="0000FF"/>
                </a:solidFill>
              </a:rPr>
              <a:t>después</a:t>
            </a:r>
            <a:endParaRPr lang="pt-BR" sz="2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navymar.com/imagenes/Emma%20Maersk%20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blogs.lainformacion.com/futuretech/files/2013/09/maersk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blogs.lainformacion.com/futuretech/files/2013/09/caden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68780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blogs.lainformacion.com/futuretech/files/2013/09/helic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641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blogs.lainformacion.com/futuretech/files/2013/09/montaj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0303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www.nuestromar.org/imagenes/noticias/2011/JUL/2707011_PreludeFL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98726" cy="6858000"/>
          </a:xfrm>
          <a:prstGeom prst="rect">
            <a:avLst/>
          </a:prstGeom>
          <a:noFill/>
        </p:spPr>
      </p:pic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0451" y="5899150"/>
            <a:ext cx="972399" cy="95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blogs.lainformacion.com/futuretech/files/2013/09/dique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www.arkhos.com.ar/wp-content/uploads/2009/01/barquito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img.microsiervos.com/eco/mayorbuque_mu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0002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ww.diginota.com/wp-content/uploads/2013/04/triple-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0384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k25.kn3.net/775E99C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69315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ATT1"/>
          <p:cNvPicPr>
            <a:picLocks noChangeAspect="1" noChangeArrowheads="1"/>
          </p:cNvPicPr>
          <p:nvPr/>
        </p:nvPicPr>
        <p:blipFill>
          <a:blip r:embed="rId3"/>
          <a:srcRect b="3112"/>
          <a:stretch>
            <a:fillRect/>
          </a:stretch>
        </p:blipFill>
        <p:spPr bwMode="auto">
          <a:xfrm>
            <a:off x="0" y="-28575"/>
            <a:ext cx="11269663" cy="68865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ATT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91348" y="0"/>
            <a:ext cx="6378316" cy="6858000"/>
          </a:xfrm>
          <a:prstGeom prst="rect">
            <a:avLst/>
          </a:prstGeom>
          <a:noFill/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48419" y="3071810"/>
            <a:ext cx="4228831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fr-CA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La cabina de </a:t>
            </a:r>
            <a:r>
              <a:rPr lang="fr-CA" sz="4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mando</a:t>
            </a:r>
            <a:r>
              <a:rPr lang="fr-CA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fr-CA" sz="4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está</a:t>
            </a:r>
            <a:r>
              <a:rPr lang="fr-CA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 a </a:t>
            </a:r>
            <a:r>
              <a:rPr lang="fr-CA" sz="4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más</a:t>
            </a:r>
            <a:r>
              <a:rPr lang="fr-CA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 de 10 </a:t>
            </a:r>
            <a:r>
              <a:rPr lang="fr-CA" sz="4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pisos</a:t>
            </a:r>
            <a:r>
              <a:rPr lang="fr-CA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 de </a:t>
            </a:r>
            <a:r>
              <a:rPr lang="fr-CA" sz="4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altura</a:t>
            </a:r>
            <a:endParaRPr lang="fr-CA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ATT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6894513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-1" y="6396335"/>
            <a:ext cx="11269663" cy="461665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400" b="1" dirty="0" err="1">
                <a:solidFill>
                  <a:srgbClr val="FF0000"/>
                </a:solidFill>
              </a:rPr>
              <a:t>Contruido</a:t>
            </a:r>
            <a:r>
              <a:rPr lang="fr-CA" sz="2400" b="1" dirty="0">
                <a:solidFill>
                  <a:srgbClr val="FF0000"/>
                </a:solidFill>
              </a:rPr>
              <a:t> solo para </a:t>
            </a:r>
            <a:r>
              <a:rPr lang="fr-CA" sz="2400" b="1" dirty="0" err="1">
                <a:solidFill>
                  <a:srgbClr val="FF0000"/>
                </a:solidFill>
              </a:rPr>
              <a:t>alta</a:t>
            </a:r>
            <a:r>
              <a:rPr lang="fr-CA" sz="2400" b="1" dirty="0">
                <a:solidFill>
                  <a:srgbClr val="FF0000"/>
                </a:solidFill>
              </a:rPr>
              <a:t> </a:t>
            </a:r>
            <a:r>
              <a:rPr lang="fr-CA" sz="2400" b="1" dirty="0" err="1" smtClean="0">
                <a:solidFill>
                  <a:srgbClr val="FF0000"/>
                </a:solidFill>
              </a:rPr>
              <a:t>mar</a:t>
            </a:r>
            <a:r>
              <a:rPr lang="fr-CA" sz="2400" b="1" dirty="0" smtClean="0">
                <a:solidFill>
                  <a:srgbClr val="FF0000"/>
                </a:solidFill>
              </a:rPr>
              <a:t> no </a:t>
            </a:r>
            <a:r>
              <a:rPr lang="fr-CA" sz="2400" b="1" dirty="0" err="1">
                <a:solidFill>
                  <a:srgbClr val="FF0000"/>
                </a:solidFill>
              </a:rPr>
              <a:t>pasa</a:t>
            </a:r>
            <a:r>
              <a:rPr lang="fr-CA" sz="2400" b="1" dirty="0">
                <a:solidFill>
                  <a:srgbClr val="FF0000"/>
                </a:solidFill>
              </a:rPr>
              <a:t> el canal de Suez ni el canal de Panamá</a:t>
            </a:r>
            <a:r>
              <a:rPr lang="fr-CA" dirty="0">
                <a:solidFill>
                  <a:srgbClr val="FF0000"/>
                </a:solidFill>
              </a:rPr>
              <a:t>               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ATT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6894513"/>
          </a:xfrm>
          <a:prstGeom prst="rect">
            <a:avLst/>
          </a:prstGeom>
          <a:noFill/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0" y="5991227"/>
            <a:ext cx="11269663" cy="830997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 dirty="0">
                <a:solidFill>
                  <a:srgbClr val="0000FF"/>
                </a:solidFill>
              </a:rPr>
              <a:t>Navega a 31 </a:t>
            </a:r>
            <a:r>
              <a:rPr lang="pt-BR" sz="2400" b="1" dirty="0" err="1">
                <a:solidFill>
                  <a:srgbClr val="0000FF"/>
                </a:solidFill>
              </a:rPr>
              <a:t>nudos</a:t>
            </a:r>
            <a:r>
              <a:rPr lang="pt-BR" sz="2400" b="1" dirty="0">
                <a:solidFill>
                  <a:srgbClr val="0000FF"/>
                </a:solidFill>
              </a:rPr>
              <a:t>, 20 </a:t>
            </a:r>
            <a:r>
              <a:rPr lang="pt-BR" sz="2400" b="1" dirty="0" err="1">
                <a:solidFill>
                  <a:srgbClr val="0000FF"/>
                </a:solidFill>
              </a:rPr>
              <a:t>veces</a:t>
            </a:r>
            <a:r>
              <a:rPr lang="pt-BR" sz="2400" b="1" dirty="0">
                <a:solidFill>
                  <a:srgbClr val="0000FF"/>
                </a:solidFill>
              </a:rPr>
              <a:t> más que </a:t>
            </a:r>
            <a:r>
              <a:rPr lang="pt-BR" sz="2400" b="1" dirty="0" err="1">
                <a:solidFill>
                  <a:srgbClr val="0000FF"/>
                </a:solidFill>
              </a:rPr>
              <a:t>otras</a:t>
            </a:r>
            <a:r>
              <a:rPr lang="pt-BR" sz="2400" b="1" dirty="0">
                <a:solidFill>
                  <a:srgbClr val="0000FF"/>
                </a:solidFill>
              </a:rPr>
              <a:t> </a:t>
            </a:r>
            <a:r>
              <a:rPr lang="pt-BR" sz="2400" b="1" dirty="0" err="1">
                <a:solidFill>
                  <a:srgbClr val="0000FF"/>
                </a:solidFill>
              </a:rPr>
              <a:t>embarcaciones</a:t>
            </a:r>
            <a:r>
              <a:rPr lang="pt-BR" sz="2400" b="1" dirty="0">
                <a:solidFill>
                  <a:srgbClr val="0000FF"/>
                </a:solidFill>
              </a:rPr>
              <a:t>, </a:t>
            </a:r>
            <a:r>
              <a:rPr lang="pt-BR" sz="2400" b="1" dirty="0" err="1">
                <a:solidFill>
                  <a:srgbClr val="0000FF"/>
                </a:solidFill>
              </a:rPr>
              <a:t>permitiendo</a:t>
            </a:r>
            <a:r>
              <a:rPr lang="pt-BR" sz="2400" b="1" dirty="0">
                <a:solidFill>
                  <a:srgbClr val="0000FF"/>
                </a:solidFill>
              </a:rPr>
              <a:t> </a:t>
            </a:r>
            <a:r>
              <a:rPr lang="pt-BR" sz="2400" b="1" dirty="0" err="1">
                <a:solidFill>
                  <a:srgbClr val="0000FF"/>
                </a:solidFill>
              </a:rPr>
              <a:t>llegar</a:t>
            </a:r>
            <a:r>
              <a:rPr lang="pt-BR" sz="2400" b="1" dirty="0">
                <a:solidFill>
                  <a:srgbClr val="0000FF"/>
                </a:solidFill>
              </a:rPr>
              <a:t> de China a </a:t>
            </a:r>
            <a:r>
              <a:rPr lang="pt-BR" sz="2400" b="1" dirty="0" err="1">
                <a:solidFill>
                  <a:srgbClr val="0000FF"/>
                </a:solidFill>
              </a:rPr>
              <a:t>California</a:t>
            </a:r>
            <a:r>
              <a:rPr lang="pt-BR" sz="2400" b="1" dirty="0">
                <a:solidFill>
                  <a:srgbClr val="0000FF"/>
                </a:solidFill>
              </a:rPr>
              <a:t> </a:t>
            </a:r>
            <a:r>
              <a:rPr lang="pt-BR" sz="2400" b="1" dirty="0" err="1">
                <a:solidFill>
                  <a:srgbClr val="0000FF"/>
                </a:solidFill>
              </a:rPr>
              <a:t>en</a:t>
            </a:r>
            <a:r>
              <a:rPr lang="pt-BR" sz="2400" b="1" dirty="0">
                <a:solidFill>
                  <a:srgbClr val="0000FF"/>
                </a:solidFill>
              </a:rPr>
              <a:t> 4 dias.</a:t>
            </a: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ATT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7072338"/>
          </a:xfrm>
          <a:prstGeom prst="rect">
            <a:avLst/>
          </a:prstGeom>
          <a:noFill/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0" y="5876925"/>
            <a:ext cx="112696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400" b="1" dirty="0" err="1">
                <a:solidFill>
                  <a:srgbClr val="FFFF00"/>
                </a:solidFill>
              </a:rPr>
              <a:t>Carga</a:t>
            </a:r>
            <a:r>
              <a:rPr lang="fr-CA" sz="2400" b="1" dirty="0">
                <a:solidFill>
                  <a:srgbClr val="FFFF00"/>
                </a:solidFill>
              </a:rPr>
              <a:t> </a:t>
            </a:r>
            <a:r>
              <a:rPr lang="fr-CA" sz="2400" b="1" dirty="0" err="1">
                <a:solidFill>
                  <a:srgbClr val="FFFF00"/>
                </a:solidFill>
              </a:rPr>
              <a:t>hasta</a:t>
            </a:r>
            <a:r>
              <a:rPr lang="fr-CA" sz="2400" b="1" dirty="0">
                <a:solidFill>
                  <a:srgbClr val="FFFF00"/>
                </a:solidFill>
              </a:rPr>
              <a:t> 15.000 </a:t>
            </a:r>
            <a:r>
              <a:rPr lang="fr-CA" sz="2400" b="1" dirty="0" err="1">
                <a:solidFill>
                  <a:srgbClr val="FFFF00"/>
                </a:solidFill>
              </a:rPr>
              <a:t>contenedores</a:t>
            </a:r>
            <a:endParaRPr lang="fr-CA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0" y="6308725"/>
            <a:ext cx="112696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 dirty="0">
                <a:solidFill>
                  <a:srgbClr val="FFFF00"/>
                </a:solidFill>
              </a:rPr>
              <a:t>11 gruas </a:t>
            </a:r>
            <a:r>
              <a:rPr lang="pt-BR" sz="2400" b="1" dirty="0" err="1">
                <a:solidFill>
                  <a:srgbClr val="FFFF00"/>
                </a:solidFill>
              </a:rPr>
              <a:t>operan</a:t>
            </a:r>
            <a:r>
              <a:rPr lang="pt-BR" sz="2400" b="1" dirty="0">
                <a:solidFill>
                  <a:srgbClr val="FFFF00"/>
                </a:solidFill>
              </a:rPr>
              <a:t> simultaneamente para </a:t>
            </a:r>
            <a:r>
              <a:rPr lang="pt-BR" sz="2400" b="1" dirty="0" err="1">
                <a:solidFill>
                  <a:srgbClr val="FFFF00"/>
                </a:solidFill>
              </a:rPr>
              <a:t>la</a:t>
            </a:r>
            <a:r>
              <a:rPr lang="pt-BR" sz="2400" b="1" dirty="0">
                <a:solidFill>
                  <a:srgbClr val="FFFF00"/>
                </a:solidFill>
              </a:rPr>
              <a:t> carga y descarga</a:t>
            </a:r>
            <a:r>
              <a:rPr lang="pt-BR" sz="2400" b="1" dirty="0"/>
              <a:t>.</a:t>
            </a:r>
          </a:p>
        </p:txBody>
      </p:sp>
      <p:pic>
        <p:nvPicPr>
          <p:cNvPr id="8198" name="Picture 6" descr="Image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6237288"/>
          </a:xfrm>
          <a:prstGeom prst="rect">
            <a:avLst/>
          </a:prstGeom>
          <a:noFill/>
        </p:spPr>
      </p:pic>
      <p:pic>
        <p:nvPicPr>
          <p:cNvPr id="6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543" y="5899150"/>
            <a:ext cx="972399" cy="95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Image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269663" cy="6858000"/>
          </a:xfrm>
          <a:prstGeom prst="rect">
            <a:avLst/>
          </a:prstGeom>
          <a:noFill/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634171" y="428604"/>
            <a:ext cx="5500726" cy="187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CA" b="1" dirty="0" err="1">
                <a:solidFill>
                  <a:srgbClr val="0000FF"/>
                </a:solidFill>
                <a:latin typeface="Arial Narrow" pitchFamily="34" charset="0"/>
              </a:rPr>
              <a:t>Fabricado</a:t>
            </a:r>
            <a:r>
              <a:rPr lang="fr-CA" b="1" dirty="0">
                <a:solidFill>
                  <a:srgbClr val="0000FF"/>
                </a:solidFill>
                <a:latin typeface="Arial Narrow" pitchFamily="34" charset="0"/>
              </a:rPr>
              <a:t> en:    </a:t>
            </a:r>
            <a:r>
              <a:rPr lang="fr-CA" b="1" dirty="0" err="1">
                <a:solidFill>
                  <a:srgbClr val="0000FF"/>
                </a:solidFill>
                <a:latin typeface="Arial Narrow" pitchFamily="34" charset="0"/>
              </a:rPr>
              <a:t>Dinamarca</a:t>
            </a:r>
            <a:endParaRPr lang="fr-CA" b="1" dirty="0">
              <a:solidFill>
                <a:srgbClr val="0000FF"/>
              </a:solidFill>
              <a:latin typeface="Arial Narrow" pitchFamily="34" charset="0"/>
            </a:endParaRPr>
          </a:p>
          <a:p>
            <a:pPr>
              <a:spcBef>
                <a:spcPct val="50000"/>
              </a:spcBef>
            </a:pPr>
            <a:r>
              <a:rPr lang="fr-CA" b="1" dirty="0" err="1">
                <a:solidFill>
                  <a:srgbClr val="0000FF"/>
                </a:solidFill>
                <a:latin typeface="Arial Narrow" pitchFamily="34" charset="0"/>
              </a:rPr>
              <a:t>Destino</a:t>
            </a:r>
            <a:r>
              <a:rPr lang="fr-CA" b="1" dirty="0">
                <a:solidFill>
                  <a:srgbClr val="0000FF"/>
                </a:solidFill>
                <a:latin typeface="Arial Narrow" pitchFamily="34" charset="0"/>
              </a:rPr>
              <a:t>:              China</a:t>
            </a:r>
            <a:br>
              <a:rPr lang="fr-CA" b="1" dirty="0">
                <a:solidFill>
                  <a:srgbClr val="0000FF"/>
                </a:solidFill>
                <a:latin typeface="Arial Narrow" pitchFamily="34" charset="0"/>
              </a:rPr>
            </a:br>
            <a:r>
              <a:rPr lang="fr-CA" b="1" dirty="0" err="1">
                <a:solidFill>
                  <a:srgbClr val="0000FF"/>
                </a:solidFill>
                <a:latin typeface="Arial Narrow" pitchFamily="34" charset="0"/>
              </a:rPr>
              <a:t>Longitud</a:t>
            </a:r>
            <a:r>
              <a:rPr lang="fr-CA" b="1" dirty="0">
                <a:solidFill>
                  <a:srgbClr val="0000FF"/>
                </a:solidFill>
                <a:latin typeface="Arial Narrow" pitchFamily="34" charset="0"/>
              </a:rPr>
              <a:t>:	396,84 </a:t>
            </a:r>
            <a:r>
              <a:rPr lang="fr-CA" b="1" dirty="0" err="1">
                <a:solidFill>
                  <a:srgbClr val="0000FF"/>
                </a:solidFill>
                <a:latin typeface="Arial Narrow" pitchFamily="34" charset="0"/>
              </a:rPr>
              <a:t>metros</a:t>
            </a:r>
            <a:r>
              <a:rPr lang="fr-CA" b="1" dirty="0">
                <a:solidFill>
                  <a:srgbClr val="0000FF"/>
                </a:solidFill>
                <a:latin typeface="Arial Narrow" pitchFamily="34" charset="0"/>
              </a:rPr>
              <a:t> </a:t>
            </a:r>
            <a:br>
              <a:rPr lang="fr-CA" b="1" dirty="0">
                <a:solidFill>
                  <a:srgbClr val="0000FF"/>
                </a:solidFill>
                <a:latin typeface="Arial Narrow" pitchFamily="34" charset="0"/>
              </a:rPr>
            </a:br>
            <a:r>
              <a:rPr lang="fr-CA" b="1" dirty="0" err="1">
                <a:solidFill>
                  <a:srgbClr val="0000FF"/>
                </a:solidFill>
                <a:latin typeface="Arial Narrow" pitchFamily="34" charset="0"/>
              </a:rPr>
              <a:t>Anchura</a:t>
            </a:r>
            <a:r>
              <a:rPr lang="fr-CA" b="1" dirty="0">
                <a:solidFill>
                  <a:srgbClr val="0000FF"/>
                </a:solidFill>
                <a:latin typeface="Arial Narrow" pitchFamily="34" charset="0"/>
              </a:rPr>
              <a:t>:	63,1 </a:t>
            </a:r>
            <a:r>
              <a:rPr lang="fr-CA" b="1" dirty="0" err="1">
                <a:solidFill>
                  <a:srgbClr val="0000FF"/>
                </a:solidFill>
                <a:latin typeface="Arial Narrow" pitchFamily="34" charset="0"/>
              </a:rPr>
              <a:t>metros</a:t>
            </a:r>
            <a:r>
              <a:rPr lang="fr-CA" b="1" dirty="0">
                <a:solidFill>
                  <a:srgbClr val="0000FF"/>
                </a:solidFill>
                <a:latin typeface="Arial Narrow" pitchFamily="34" charset="0"/>
              </a:rPr>
              <a:t> </a:t>
            </a:r>
            <a:br>
              <a:rPr lang="fr-CA" b="1" dirty="0">
                <a:solidFill>
                  <a:srgbClr val="0000FF"/>
                </a:solidFill>
                <a:latin typeface="Arial Narrow" pitchFamily="34" charset="0"/>
              </a:rPr>
            </a:br>
            <a:r>
              <a:rPr lang="fr-CA" b="1" dirty="0" err="1">
                <a:solidFill>
                  <a:srgbClr val="0000FF"/>
                </a:solidFill>
                <a:latin typeface="Arial Narrow" pitchFamily="34" charset="0"/>
              </a:rPr>
              <a:t>Carga</a:t>
            </a:r>
            <a:r>
              <a:rPr lang="fr-CA" b="1" dirty="0">
                <a:solidFill>
                  <a:srgbClr val="0000FF"/>
                </a:solidFill>
                <a:latin typeface="Arial Narrow" pitchFamily="34" charset="0"/>
              </a:rPr>
              <a:t> </a:t>
            </a:r>
            <a:r>
              <a:rPr lang="fr-CA" b="1" dirty="0" err="1">
                <a:solidFill>
                  <a:srgbClr val="0000FF"/>
                </a:solidFill>
                <a:latin typeface="Arial Narrow" pitchFamily="34" charset="0"/>
              </a:rPr>
              <a:t>neta</a:t>
            </a:r>
            <a:r>
              <a:rPr lang="fr-CA" b="1" dirty="0">
                <a:solidFill>
                  <a:srgbClr val="0000FF"/>
                </a:solidFill>
                <a:latin typeface="Arial Narrow" pitchFamily="34" charset="0"/>
              </a:rPr>
              <a:t>:	123.200 </a:t>
            </a:r>
            <a:r>
              <a:rPr lang="fr-CA" b="1" dirty="0" err="1">
                <a:solidFill>
                  <a:srgbClr val="0000FF"/>
                </a:solidFill>
                <a:latin typeface="Arial Narrow" pitchFamily="34" charset="0"/>
              </a:rPr>
              <a:t>toneladas</a:t>
            </a:r>
            <a:r>
              <a:rPr lang="fr-CA" b="1" dirty="0">
                <a:solidFill>
                  <a:srgbClr val="0000FF"/>
                </a:solidFill>
                <a:latin typeface="Arial Narrow" pitchFamily="34" charset="0"/>
              </a:rPr>
              <a:t> </a:t>
            </a:r>
            <a:br>
              <a:rPr lang="fr-CA" b="1" dirty="0">
                <a:solidFill>
                  <a:srgbClr val="0000FF"/>
                </a:solidFill>
                <a:latin typeface="Arial Narrow" pitchFamily="34" charset="0"/>
              </a:rPr>
            </a:br>
            <a:r>
              <a:rPr lang="fr-CA" b="1" dirty="0" err="1">
                <a:solidFill>
                  <a:srgbClr val="0000FF"/>
                </a:solidFill>
                <a:latin typeface="Arial Narrow" pitchFamily="34" charset="0"/>
              </a:rPr>
              <a:t>Motor</a:t>
            </a:r>
            <a:r>
              <a:rPr lang="fr-CA" b="1" dirty="0">
                <a:solidFill>
                  <a:srgbClr val="0000FF"/>
                </a:solidFill>
                <a:latin typeface="Arial Narrow" pitchFamily="34" charset="0"/>
              </a:rPr>
              <a:t> diesel de 14 </a:t>
            </a:r>
            <a:r>
              <a:rPr lang="fr-CA" b="1" dirty="0" err="1">
                <a:solidFill>
                  <a:srgbClr val="0000FF"/>
                </a:solidFill>
                <a:latin typeface="Arial Narrow" pitchFamily="34" charset="0"/>
              </a:rPr>
              <a:t>cilindros</a:t>
            </a:r>
            <a:r>
              <a:rPr lang="fr-CA" b="1" dirty="0">
                <a:solidFill>
                  <a:srgbClr val="0000FF"/>
                </a:solidFill>
                <a:latin typeface="Arial Narrow" pitchFamily="34" charset="0"/>
              </a:rPr>
              <a:t> en </a:t>
            </a:r>
            <a:r>
              <a:rPr lang="fr-CA" b="1" dirty="0" err="1">
                <a:solidFill>
                  <a:srgbClr val="0000FF"/>
                </a:solidFill>
                <a:latin typeface="Arial Narrow" pitchFamily="34" charset="0"/>
              </a:rPr>
              <a:t>linea</a:t>
            </a:r>
            <a:r>
              <a:rPr lang="fr-CA" b="1" dirty="0">
                <a:solidFill>
                  <a:srgbClr val="0000FF"/>
                </a:solidFill>
                <a:latin typeface="Arial Narrow" pitchFamily="34" charset="0"/>
              </a:rPr>
              <a:t> (110.000 CV)</a:t>
            </a:r>
          </a:p>
        </p:txBody>
      </p:sp>
      <p:pic>
        <p:nvPicPr>
          <p:cNvPr id="6" name="Picture 4" descr="pc1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5543" y="5899150"/>
            <a:ext cx="972399" cy="95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  <p:sndAc>
      <p:stSnd>
        <p:snd r:embed="rId3" name="modern talking - you're my heart, you're my soul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0" y="6078538"/>
            <a:ext cx="11269663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b="1" dirty="0" err="1">
                <a:solidFill>
                  <a:srgbClr val="FFFF00"/>
                </a:solidFill>
              </a:rPr>
              <a:t>Tripulación</a:t>
            </a:r>
            <a:r>
              <a:rPr lang="fr-CA" b="1" dirty="0">
                <a:solidFill>
                  <a:srgbClr val="FFFF00"/>
                </a:solidFill>
              </a:rPr>
              <a:t>: 13 </a:t>
            </a:r>
            <a:r>
              <a:rPr lang="fr-CA" b="1" dirty="0" err="1">
                <a:solidFill>
                  <a:srgbClr val="FFFF00"/>
                </a:solidFill>
              </a:rPr>
              <a:t>personas</a:t>
            </a:r>
            <a:endParaRPr lang="fr-CA" b="1" dirty="0">
              <a:solidFill>
                <a:srgbClr val="FFFF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fr-CA" b="1" dirty="0">
                <a:solidFill>
                  <a:srgbClr val="FFFF00"/>
                </a:solidFill>
              </a:rPr>
              <a:t>Coste de </a:t>
            </a:r>
            <a:r>
              <a:rPr lang="fr-CA" b="1" dirty="0" err="1">
                <a:solidFill>
                  <a:srgbClr val="FFFF00"/>
                </a:solidFill>
              </a:rPr>
              <a:t>construcción</a:t>
            </a:r>
            <a:r>
              <a:rPr lang="fr-CA" b="1" dirty="0">
                <a:solidFill>
                  <a:srgbClr val="FFFF00"/>
                </a:solidFill>
              </a:rPr>
              <a:t>: 145.000.000 $ USA</a:t>
            </a:r>
          </a:p>
        </p:txBody>
      </p:sp>
      <p:pic>
        <p:nvPicPr>
          <p:cNvPr id="10247" name="Picture 7" descr="Image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V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8575"/>
            <a:ext cx="11269663" cy="6886575"/>
          </a:xfrm>
          <a:prstGeom prst="rect">
            <a:avLst/>
          </a:prstGeom>
          <a:noFill/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6433100" y="5949950"/>
            <a:ext cx="4648736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FR" sz="3200" b="1" i="1" dirty="0">
                <a:solidFill>
                  <a:srgbClr val="FFFF00"/>
                </a:solidFill>
              </a:rPr>
              <a:t>El </a:t>
            </a:r>
            <a:r>
              <a:rPr lang="fr-FR" sz="3200" b="1" i="1" dirty="0" err="1" smtClean="0">
                <a:solidFill>
                  <a:srgbClr val="FFFF00"/>
                </a:solidFill>
              </a:rPr>
              <a:t>Gigantesco</a:t>
            </a:r>
            <a:r>
              <a:rPr lang="fr-FR" sz="3200" b="1" i="1" dirty="0" smtClean="0">
                <a:solidFill>
                  <a:srgbClr val="FFFF00"/>
                </a:solidFill>
              </a:rPr>
              <a:t> </a:t>
            </a:r>
            <a:r>
              <a:rPr lang="fr-FR" sz="3200" b="1" i="1" dirty="0" err="1">
                <a:solidFill>
                  <a:srgbClr val="FFFF00"/>
                </a:solidFill>
              </a:rPr>
              <a:t>Motor</a:t>
            </a:r>
            <a:endParaRPr lang="fr-FR" sz="32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V14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6858000"/>
          </a:xfrm>
          <a:prstGeom prst="rect">
            <a:avLst/>
          </a:prstGeom>
          <a:noFill/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276981" y="5000636"/>
            <a:ext cx="4857784" cy="1609725"/>
          </a:xfrm>
          <a:prstGeom prst="rect">
            <a:avLst/>
          </a:prstGeom>
          <a:solidFill>
            <a:srgbClr val="00B0F0">
              <a:alpha val="51000"/>
            </a:srgbClr>
          </a:solidFill>
          <a:ln w="2857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fr-FR" sz="2400" b="1" i="1" dirty="0" err="1">
                <a:solidFill>
                  <a:srgbClr val="0000FF"/>
                </a:solidFill>
              </a:rPr>
              <a:t>Motor</a:t>
            </a:r>
            <a:r>
              <a:rPr lang="fr-FR" sz="2400" b="1" i="1" dirty="0">
                <a:solidFill>
                  <a:srgbClr val="0000FF"/>
                </a:solidFill>
              </a:rPr>
              <a:t> de 108.920 cv</a:t>
            </a:r>
            <a:br>
              <a:rPr lang="fr-FR" sz="2400" b="1" i="1" dirty="0">
                <a:solidFill>
                  <a:srgbClr val="0000FF"/>
                </a:solidFill>
              </a:rPr>
            </a:br>
            <a:r>
              <a:rPr lang="fr-FR" sz="2400" b="1" i="1" dirty="0" err="1">
                <a:solidFill>
                  <a:srgbClr val="0000FF"/>
                </a:solidFill>
              </a:rPr>
              <a:t>Dimensiones</a:t>
            </a:r>
            <a:r>
              <a:rPr lang="fr-FR" sz="2400" b="1" i="1" dirty="0">
                <a:solidFill>
                  <a:srgbClr val="0000FF"/>
                </a:solidFill>
              </a:rPr>
              <a:t>: 26,7 m x 13,2 m</a:t>
            </a:r>
            <a:br>
              <a:rPr lang="fr-FR" sz="2400" b="1" i="1" dirty="0">
                <a:solidFill>
                  <a:srgbClr val="0000FF"/>
                </a:solidFill>
              </a:rPr>
            </a:br>
            <a:r>
              <a:rPr lang="fr-FR" sz="2400" b="1" i="1" dirty="0">
                <a:solidFill>
                  <a:srgbClr val="0000FF"/>
                </a:solidFill>
              </a:rPr>
              <a:t>Peso: 2.300 </a:t>
            </a:r>
            <a:r>
              <a:rPr lang="fr-FR" sz="2400" b="1" i="1" dirty="0" err="1">
                <a:solidFill>
                  <a:srgbClr val="0000FF"/>
                </a:solidFill>
              </a:rPr>
              <a:t>toneladas</a:t>
            </a:r>
            <a:r>
              <a:rPr lang="fr-FR" sz="2400" b="1" i="1" dirty="0">
                <a:solidFill>
                  <a:srgbClr val="0000FF"/>
                </a:solidFill>
              </a:rPr>
              <a:t/>
            </a:r>
            <a:br>
              <a:rPr lang="fr-FR" sz="2400" b="1" i="1" dirty="0">
                <a:solidFill>
                  <a:srgbClr val="0000FF"/>
                </a:solidFill>
              </a:rPr>
            </a:br>
            <a:r>
              <a:rPr lang="fr-FR" sz="2400" b="1" i="1" dirty="0" err="1">
                <a:solidFill>
                  <a:srgbClr val="0000FF"/>
                </a:solidFill>
              </a:rPr>
              <a:t>Consumo</a:t>
            </a:r>
            <a:r>
              <a:rPr lang="fr-FR" sz="2400" b="1" i="1" dirty="0">
                <a:solidFill>
                  <a:srgbClr val="0000FF"/>
                </a:solidFill>
              </a:rPr>
              <a:t>: 6.275 </a:t>
            </a:r>
            <a:r>
              <a:rPr lang="fr-FR" sz="2400" b="1" i="1" dirty="0" err="1">
                <a:solidFill>
                  <a:srgbClr val="0000FF"/>
                </a:solidFill>
              </a:rPr>
              <a:t>litros</a:t>
            </a:r>
            <a:r>
              <a:rPr lang="fr-FR" sz="2400" b="1" i="1" dirty="0">
                <a:solidFill>
                  <a:srgbClr val="0000FF"/>
                </a:solidFill>
              </a:rPr>
              <a:t> </a:t>
            </a:r>
            <a:r>
              <a:rPr lang="fr-FR" sz="2400" b="1" i="1" dirty="0" err="1">
                <a:solidFill>
                  <a:srgbClr val="0000FF"/>
                </a:solidFill>
              </a:rPr>
              <a:t>por</a:t>
            </a:r>
            <a:r>
              <a:rPr lang="fr-FR" sz="2400" b="1" i="1" dirty="0">
                <a:solidFill>
                  <a:srgbClr val="0000FF"/>
                </a:solidFill>
              </a:rPr>
              <a:t> </a:t>
            </a:r>
            <a:r>
              <a:rPr lang="fr-FR" sz="2400" b="1" i="1" dirty="0" err="1">
                <a:solidFill>
                  <a:srgbClr val="0000FF"/>
                </a:solidFill>
              </a:rPr>
              <a:t>hora</a:t>
            </a:r>
            <a:endParaRPr lang="fr-FR" sz="2400" b="1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3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ulasse version V10"/>
          <p:cNvPicPr>
            <a:picLocks noChangeAspect="1" noChangeArrowheads="1"/>
          </p:cNvPicPr>
          <p:nvPr/>
        </p:nvPicPr>
        <p:blipFill>
          <a:blip r:embed="rId3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11440303" cy="6858000"/>
          </a:xfrm>
          <a:prstGeom prst="rect">
            <a:avLst/>
          </a:prstGeom>
          <a:noFill/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196984" y="5786454"/>
            <a:ext cx="8072679" cy="676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FR" sz="3200" b="1" i="1" dirty="0">
                <a:solidFill>
                  <a:srgbClr val="FFFF00"/>
                </a:solidFill>
              </a:rPr>
              <a:t>Bloque </a:t>
            </a:r>
            <a:r>
              <a:rPr lang="fr-FR" sz="3200" b="1" i="1" dirty="0" err="1">
                <a:solidFill>
                  <a:srgbClr val="FFFF00"/>
                </a:solidFill>
              </a:rPr>
              <a:t>del</a:t>
            </a:r>
            <a:r>
              <a:rPr lang="fr-FR" sz="3200" b="1" i="1" dirty="0">
                <a:solidFill>
                  <a:srgbClr val="FFFF00"/>
                </a:solidFill>
              </a:rPr>
              <a:t> </a:t>
            </a:r>
            <a:r>
              <a:rPr lang="fr-FR" sz="3200" b="1" i="1" dirty="0" err="1">
                <a:solidFill>
                  <a:srgbClr val="FFFF00"/>
                </a:solidFill>
              </a:rPr>
              <a:t>Motor</a:t>
            </a:r>
            <a:endParaRPr lang="fr-FR" sz="32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ame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5656" y="304802"/>
            <a:ext cx="3474813" cy="6276975"/>
          </a:xfrm>
          <a:prstGeom prst="rect">
            <a:avLst/>
          </a:prstGeom>
          <a:noFill/>
        </p:spPr>
      </p:pic>
      <p:pic>
        <p:nvPicPr>
          <p:cNvPr id="14339" name="Picture 3" descr="cam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20038" y="1447802"/>
            <a:ext cx="6573970" cy="5053013"/>
          </a:xfrm>
          <a:prstGeom prst="rect">
            <a:avLst/>
          </a:prstGeom>
          <a:noFill/>
        </p:spPr>
      </p:pic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5368742" y="333375"/>
            <a:ext cx="4719172" cy="82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FR" sz="3200" b="1" i="1" dirty="0" err="1">
                <a:solidFill>
                  <a:srgbClr val="0000FF"/>
                </a:solidFill>
              </a:rPr>
              <a:t>Arbol</a:t>
            </a:r>
            <a:r>
              <a:rPr lang="fr-FR" sz="3200" b="1" i="1" dirty="0">
                <a:solidFill>
                  <a:srgbClr val="0000FF"/>
                </a:solidFill>
              </a:rPr>
              <a:t> de Levas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ist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5656" y="304802"/>
            <a:ext cx="3944382" cy="6264275"/>
          </a:xfrm>
          <a:prstGeom prst="rect">
            <a:avLst/>
          </a:prstGeom>
          <a:noFill/>
        </p:spPr>
      </p:pic>
      <p:pic>
        <p:nvPicPr>
          <p:cNvPr id="15363" name="Picture 3" descr="Pisto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58520" y="3082925"/>
            <a:ext cx="6300054" cy="3479800"/>
          </a:xfrm>
          <a:prstGeom prst="rect">
            <a:avLst/>
          </a:prstGeom>
          <a:noFill/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4392430" y="1052515"/>
            <a:ext cx="6877233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FR" sz="3200" b="1" i="1" dirty="0" err="1">
                <a:solidFill>
                  <a:srgbClr val="0000FF"/>
                </a:solidFill>
              </a:rPr>
              <a:t>Pistones</a:t>
            </a:r>
            <a:r>
              <a:rPr lang="fr-FR" sz="3200" b="1" i="1" dirty="0">
                <a:solidFill>
                  <a:srgbClr val="0000FF"/>
                </a:solidFill>
              </a:rPr>
              <a:t> de 1 </a:t>
            </a:r>
            <a:r>
              <a:rPr lang="fr-FR" sz="3200" b="1" i="1" dirty="0" err="1">
                <a:solidFill>
                  <a:srgbClr val="0000FF"/>
                </a:solidFill>
              </a:rPr>
              <a:t>metro</a:t>
            </a:r>
            <a:r>
              <a:rPr lang="fr-FR" sz="3200" b="1" i="1" dirty="0">
                <a:solidFill>
                  <a:srgbClr val="0000FF"/>
                </a:solidFill>
              </a:rPr>
              <a:t> de </a:t>
            </a:r>
            <a:r>
              <a:rPr lang="fr-FR" sz="3200" b="1" i="1" dirty="0" err="1">
                <a:solidFill>
                  <a:srgbClr val="0000FF"/>
                </a:solidFill>
              </a:rPr>
              <a:t>diámetro</a:t>
            </a:r>
            <a:r>
              <a:rPr lang="fr-FR" sz="3200" b="1" i="1" dirty="0">
                <a:solidFill>
                  <a:srgbClr val="0000FF"/>
                </a:solidFill>
              </a:rPr>
              <a:t/>
            </a:r>
            <a:br>
              <a:rPr lang="fr-FR" sz="3200" b="1" i="1" dirty="0">
                <a:solidFill>
                  <a:srgbClr val="0000FF"/>
                </a:solidFill>
              </a:rPr>
            </a:br>
            <a:endParaRPr lang="fr-FR" sz="3200" b="1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s://travessiaviajes.files.wordpress.com/2011/12/emma_maers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3862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capitanpinya.files.wordpress.com/2010/10/emma-maersk-underway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69070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i.kinja-img.com/gawker-media/image/upload/s--Jg09nj7x--/c_fit,fl_progressive,q_80,w_636/dizlhpo5ruyxu3mc76b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290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www.smithsonianchannel.com/site/image-bin/images/809_4_3399773/809_4_3399773_01_469x2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3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static.latercera.com/20130826/18081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72214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197463" y="1484784"/>
            <a:ext cx="8309937" cy="378563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FUERTE</a:t>
            </a: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ABRAZO,</a:t>
            </a:r>
          </a:p>
          <a:p>
            <a:pPr lvl="1" algn="ctr">
              <a:defRPr/>
            </a:pP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QUE TENGAS </a:t>
            </a: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1269663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11269663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5956" y="3385956"/>
            <a:ext cx="6858000" cy="8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797619" y="3385956"/>
            <a:ext cx="6858000" cy="8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0185" y="5357826"/>
            <a:ext cx="1097312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584768" y="5929330"/>
            <a:ext cx="3785929" cy="523220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1269663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1269663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12696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4724402"/>
            <a:ext cx="3286985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191000"/>
            <a:ext cx="291133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4876800"/>
            <a:ext cx="1502622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657397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657397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657397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657397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BARCO MAS GRANDE DEL MUNDO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BARCO MAS GRANDE DEL MUNDO</Template>
  <TotalTime>2</TotalTime>
  <Words>162</Words>
  <Application>Microsoft Office PowerPoint</Application>
  <PresentationFormat>Personalizado</PresentationFormat>
  <Paragraphs>42</Paragraphs>
  <Slides>33</Slides>
  <Notes>14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EL BARCO MAS GRANDE DEL MUNDO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2016-03-22T21:37:19Z</dcterms:created>
  <dcterms:modified xsi:type="dcterms:W3CDTF">2016-03-22T21:39:49Z</dcterms:modified>
</cp:coreProperties>
</file>