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47"/>
  </p:notesMasterIdLst>
  <p:sldIdLst>
    <p:sldId id="316" r:id="rId3"/>
    <p:sldId id="314" r:id="rId4"/>
    <p:sldId id="287" r:id="rId5"/>
    <p:sldId id="279" r:id="rId6"/>
    <p:sldId id="310" r:id="rId7"/>
    <p:sldId id="285" r:id="rId8"/>
    <p:sldId id="256" r:id="rId9"/>
    <p:sldId id="297" r:id="rId10"/>
    <p:sldId id="299" r:id="rId11"/>
    <p:sldId id="319" r:id="rId12"/>
    <p:sldId id="300" r:id="rId13"/>
    <p:sldId id="271" r:id="rId14"/>
    <p:sldId id="276" r:id="rId15"/>
    <p:sldId id="270" r:id="rId16"/>
    <p:sldId id="292" r:id="rId17"/>
    <p:sldId id="258" r:id="rId18"/>
    <p:sldId id="296" r:id="rId19"/>
    <p:sldId id="259" r:id="rId20"/>
    <p:sldId id="291" r:id="rId21"/>
    <p:sldId id="260" r:id="rId22"/>
    <p:sldId id="261" r:id="rId23"/>
    <p:sldId id="272" r:id="rId24"/>
    <p:sldId id="263" r:id="rId25"/>
    <p:sldId id="264" r:id="rId26"/>
    <p:sldId id="308" r:id="rId27"/>
    <p:sldId id="265" r:id="rId28"/>
    <p:sldId id="288" r:id="rId29"/>
    <p:sldId id="266" r:id="rId30"/>
    <p:sldId id="284" r:id="rId31"/>
    <p:sldId id="268" r:id="rId32"/>
    <p:sldId id="313" r:id="rId33"/>
    <p:sldId id="320" r:id="rId34"/>
    <p:sldId id="307" r:id="rId35"/>
    <p:sldId id="312" r:id="rId36"/>
    <p:sldId id="280" r:id="rId37"/>
    <p:sldId id="269" r:id="rId38"/>
    <p:sldId id="283" r:id="rId39"/>
    <p:sldId id="309" r:id="rId40"/>
    <p:sldId id="278" r:id="rId41"/>
    <p:sldId id="311" r:id="rId42"/>
    <p:sldId id="274" r:id="rId43"/>
    <p:sldId id="273" r:id="rId44"/>
    <p:sldId id="318" r:id="rId45"/>
    <p:sldId id="321" r:id="rId46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ezYWjAi1o/+DSQ5R2WLP+w==" hashData="UnQo2A2czqNiMcsYTGSAUnjzBS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C6E35"/>
    <a:srgbClr val="109065"/>
    <a:srgbClr val="12FA49"/>
    <a:srgbClr val="97E07A"/>
    <a:srgbClr val="25E74A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3053" autoAdjust="0"/>
  </p:normalViewPr>
  <p:slideViewPr>
    <p:cSldViewPr>
      <p:cViewPr>
        <p:scale>
          <a:sx n="60" d="100"/>
          <a:sy n="60" d="100"/>
        </p:scale>
        <p:origin x="-1266" y="-33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notesMaster" Target="notesMasters/notesMaster1.xml"/><Relationship Id="rId50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AEB85A-D85B-4701-A161-FCE395FF5340}" type="datetimeFigureOut">
              <a:rPr lang="es-ES" smtClean="0"/>
              <a:pPr/>
              <a:t>28/07/2014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3DEFD20-CDBB-4CA4-910D-58F27602F36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DEFD20-CDBB-4CA4-910D-58F27602F36D}" type="slidenum">
              <a:rPr lang="es-ES" smtClean="0"/>
              <a:pPr/>
              <a:t>21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39370C-53C1-4A1D-9337-5BD5E4151AF4}" type="datetimeFigureOut">
              <a:rPr lang="es-ES" smtClean="0"/>
              <a:pPr/>
              <a:t>28/07/2014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BCE4B-08D5-4B89-A902-1F99F611D72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blinds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39370C-53C1-4A1D-9337-5BD5E4151AF4}" type="datetimeFigureOut">
              <a:rPr lang="es-ES" smtClean="0"/>
              <a:pPr/>
              <a:t>28/07/2014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BCE4B-08D5-4B89-A902-1F99F611D72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blinds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39370C-53C1-4A1D-9337-5BD5E4151AF4}" type="datetimeFigureOut">
              <a:rPr lang="es-ES" smtClean="0"/>
              <a:pPr/>
              <a:t>28/07/2014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BCE4B-08D5-4B89-A902-1F99F611D72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blinds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39370C-53C1-4A1D-9337-5BD5E4151AF4}" type="datetimeFigureOut">
              <a:rPr lang="es-ES" smtClean="0"/>
              <a:pPr/>
              <a:t>28/07/2014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BCE4B-08D5-4B89-A902-1F99F611D72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blinds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39370C-53C1-4A1D-9337-5BD5E4151AF4}" type="datetimeFigureOut">
              <a:rPr lang="es-ES" smtClean="0"/>
              <a:pPr/>
              <a:t>28/07/2014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BCE4B-08D5-4B89-A902-1F99F611D72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blinds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39370C-53C1-4A1D-9337-5BD5E4151AF4}" type="datetimeFigureOut">
              <a:rPr lang="es-ES" smtClean="0"/>
              <a:pPr/>
              <a:t>28/07/2014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BCE4B-08D5-4B89-A902-1F99F611D72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blinds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39370C-53C1-4A1D-9337-5BD5E4151AF4}" type="datetimeFigureOut">
              <a:rPr lang="es-ES" smtClean="0"/>
              <a:pPr/>
              <a:t>28/07/2014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BCE4B-08D5-4B89-A902-1F99F611D72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blinds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39370C-53C1-4A1D-9337-5BD5E4151AF4}" type="datetimeFigureOut">
              <a:rPr lang="es-ES" smtClean="0"/>
              <a:pPr/>
              <a:t>28/07/2014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BCE4B-08D5-4B89-A902-1F99F611D72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blinds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39370C-53C1-4A1D-9337-5BD5E4151AF4}" type="datetimeFigureOut">
              <a:rPr lang="es-ES" smtClean="0"/>
              <a:pPr/>
              <a:t>28/07/2014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BCE4B-08D5-4B89-A902-1F99F611D72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blinds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39370C-53C1-4A1D-9337-5BD5E4151AF4}" type="datetimeFigureOut">
              <a:rPr lang="es-ES" smtClean="0"/>
              <a:pPr/>
              <a:t>28/07/2014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BCE4B-08D5-4B89-A902-1F99F611D72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blinds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39370C-53C1-4A1D-9337-5BD5E4151AF4}" type="datetimeFigureOut">
              <a:rPr lang="es-ES" smtClean="0"/>
              <a:pPr/>
              <a:t>28/07/2014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BCE4B-08D5-4B89-A902-1F99F611D72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blinds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F7075F8-821F-4D6E-973D-72F93481DB3F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>
            <a:alpha val="3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39370C-53C1-4A1D-9337-5BD5E4151AF4}" type="datetimeFigureOut">
              <a:rPr lang="es-ES" smtClean="0"/>
              <a:pPr/>
              <a:t>28/07/2014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BBCE4B-08D5-4B89-A902-1F99F611D72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6000">
    <p:blinds dir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7657DCA0-4F34-45DF-9741-325F84C84AA5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5" Type="http://schemas.openxmlformats.org/officeDocument/2006/relationships/image" Target="../media/image5.jpeg"/><Relationship Id="rId4" Type="http://schemas.openxmlformats.org/officeDocument/2006/relationships/image" Target="../media/image4.gif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6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7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C:\Documents and Settings\Dell\Escritorio\yaca3.jpg"/>
          <p:cNvPicPr>
            <a:picLocks noChangeAspect="1" noChangeArrowheads="1"/>
          </p:cNvPicPr>
          <p:nvPr/>
        </p:nvPicPr>
        <p:blipFill>
          <a:blip r:embed="rId3" cstate="print"/>
          <a:srcRect b="6947"/>
          <a:stretch>
            <a:fillRect/>
          </a:stretch>
        </p:blipFill>
        <p:spPr bwMode="auto">
          <a:xfrm>
            <a:off x="0" y="-1"/>
            <a:ext cx="9144000" cy="6958525"/>
          </a:xfrm>
          <a:prstGeom prst="rect">
            <a:avLst/>
          </a:prstGeom>
          <a:noFill/>
        </p:spPr>
      </p:pic>
      <p:pic>
        <p:nvPicPr>
          <p:cNvPr id="10" name="Picture 3" descr="illusion-017"/>
          <p:cNvPicPr>
            <a:picLocks noChangeAspect="1" noChangeArrowheads="1" noCrop="1"/>
          </p:cNvPicPr>
          <p:nvPr/>
        </p:nvPicPr>
        <p:blipFill>
          <a:blip r:embed="rId4" cstate="print">
            <a:duotone>
              <a:schemeClr val="accent3">
                <a:shade val="45000"/>
                <a:satMod val="135000"/>
              </a:schemeClr>
              <a:prstClr val="white"/>
            </a:duotone>
            <a:lum bright="-1000" contrast="100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</p:spPr>
      </p:pic>
      <p:pic>
        <p:nvPicPr>
          <p:cNvPr id="13316" name="Picture 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5536" y="5661248"/>
            <a:ext cx="1025525" cy="723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3317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8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9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0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1" name="Picture 2" descr="CARA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740352" y="5445224"/>
            <a:ext cx="1000125" cy="105251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4716016" y="5877272"/>
            <a:ext cx="3071834" cy="584775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8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  <a:cs typeface="+mn-cs"/>
              </a:rPr>
              <a:t>JOSE </a:t>
            </a:r>
            <a:r>
              <a:rPr lang="es-ES" sz="32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8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  <a:cs typeface="+mn-cs"/>
              </a:rPr>
              <a:t>LUIS</a:t>
            </a:r>
          </a:p>
        </p:txBody>
      </p:sp>
      <p:sp>
        <p:nvSpPr>
          <p:cNvPr id="9" name="8 Rectángulo"/>
          <p:cNvSpPr/>
          <p:nvPr/>
        </p:nvSpPr>
        <p:spPr>
          <a:xfrm>
            <a:off x="1403648" y="1772816"/>
            <a:ext cx="5957080" cy="30469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96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8"/>
                  <a:srcRect/>
                  <a:stretch>
                    <a:fillRect/>
                  </a:stretch>
                </a:blip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El Árbol</a:t>
            </a:r>
          </a:p>
          <a:p>
            <a:pPr algn="ctr"/>
            <a:r>
              <a:rPr lang="es-ES" sz="96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8"/>
                  <a:srcRect/>
                  <a:stretch>
                    <a:fillRect/>
                  </a:stretch>
                </a:blip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del Pan</a:t>
            </a:r>
            <a:endParaRPr lang="es-ES" sz="9600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</a:endParaRPr>
          </a:p>
        </p:txBody>
      </p:sp>
      <p:sp>
        <p:nvSpPr>
          <p:cNvPr id="14" name="13 CuadroTexto"/>
          <p:cNvSpPr txBox="1"/>
          <p:nvPr/>
        </p:nvSpPr>
        <p:spPr>
          <a:xfrm flipH="1">
            <a:off x="323528" y="6237312"/>
            <a:ext cx="2448272" cy="400110"/>
          </a:xfrm>
          <a:prstGeom prst="rect">
            <a:avLst/>
          </a:prstGeom>
          <a:solidFill>
            <a:srgbClr val="FFC000"/>
          </a:solidFill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/>
              <a:t>ERNESTO CORTAZAR</a:t>
            </a:r>
            <a:endParaRPr lang="es-ES" sz="2000" b="1" dirty="0"/>
          </a:p>
        </p:txBody>
      </p:sp>
    </p:spTree>
  </p:cSld>
  <p:clrMapOvr>
    <a:masterClrMapping/>
  </p:clrMapOvr>
  <p:transition spd="slow" advTm="12000">
    <p:blinds dir="vert"/>
    <p:sndAc>
      <p:stSnd loop="1">
        <p:snd r:embed="rId2" name="ernesto cortazar-la vie en rose345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3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Documents and Settings\Dell\Escritorio\P8047374%20copia%20(NG).jpg"/>
          <p:cNvPicPr>
            <a:picLocks noChangeAspect="1" noChangeArrowheads="1"/>
          </p:cNvPicPr>
          <p:nvPr/>
        </p:nvPicPr>
        <p:blipFill>
          <a:blip r:embed="rId2" cstate="print"/>
          <a:srcRect b="908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blinds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7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lum bright="-1000" contrast="100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755576" y="764704"/>
            <a:ext cx="7488832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s-ES" sz="2400" b="1" i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effectLst>
                <a:glow rad="139700">
                  <a:schemeClr val="accent6">
                    <a:satMod val="175000"/>
                    <a:alpha val="40000"/>
                  </a:schemeClr>
                </a:glow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>
              <a:buFont typeface="Arial" pitchFamily="34" charset="0"/>
              <a:buChar char="•"/>
            </a:pPr>
            <a:r>
              <a:rPr lang="es-ES" sz="24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Desde tiempos inmemoriales en todas las culturas del mundo las plantas además de ser utilizadas con fines de ornato, se les a identificado propiedades que permiten su uso con carácter medicinal, empleándoseles con fines profilácticos y curativos, entendiendo a las plantas como toda la flora con que se cuenta en cada región y que debido a factores biológicos y climáticos </a:t>
            </a:r>
            <a:r>
              <a:rPr lang="es-ES" sz="24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se</a:t>
            </a:r>
            <a:r>
              <a:rPr lang="es-ES" sz="24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favorece su crecimiento en lugares que comparten características físicas, así como la adaptación de algunas especies con sus respectivos cambios o transformaciones, tal es el caso del Árbol del Pan, que siendo un árbol originario de Asia actualmente se le puede localizar en América y específicamente en América Central. </a:t>
            </a:r>
            <a:endParaRPr lang="es-ES" dirty="0">
              <a:effectLst>
                <a:glow rad="1397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</p:txBody>
      </p:sp>
    </p:spTree>
  </p:cSld>
  <p:clrMapOvr>
    <a:masterClrMapping/>
  </p:clrMapOvr>
  <p:transition spd="slow" advTm="44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C:\Documents and Settings\Dell\Escritorio\fru-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2512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blinds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Dell\Escritorio\klz1364158411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blinds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C:\Documents and Settings\Dell\Escritorio\yaca2.jpg"/>
          <p:cNvPicPr>
            <a:picLocks noChangeAspect="1" noChangeArrowheads="1"/>
          </p:cNvPicPr>
          <p:nvPr/>
        </p:nvPicPr>
        <p:blipFill>
          <a:blip r:embed="rId2" cstate="print"/>
          <a:srcRect b="10140"/>
          <a:stretch>
            <a:fillRect/>
          </a:stretch>
        </p:blipFill>
        <p:spPr bwMode="auto">
          <a:xfrm>
            <a:off x="0" y="-1"/>
            <a:ext cx="9144000" cy="6944869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blinds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7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lum bright="-1000" contrast="100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755576" y="980728"/>
            <a:ext cx="7488832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es-ES" sz="2800" b="1" i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Nombre común o vulgar: Árbol del </a:t>
            </a:r>
            <a:r>
              <a:rPr lang="es-ES" sz="28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pan o Yaca, Fruta </a:t>
            </a:r>
            <a:r>
              <a:rPr lang="es-ES" sz="2800" b="1" i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del pan, Castaño de Malabar, </a:t>
            </a:r>
            <a:r>
              <a:rPr lang="es-ES" sz="2800" b="1" i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Albopán</a:t>
            </a:r>
            <a:r>
              <a:rPr lang="es-ES" sz="2800" b="1" i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, </a:t>
            </a:r>
            <a:r>
              <a:rPr lang="es-ES" sz="2800" b="1" i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Arbopán</a:t>
            </a:r>
            <a:r>
              <a:rPr lang="es-ES" sz="2800" b="1" i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, </a:t>
            </a:r>
            <a:r>
              <a:rPr lang="es-ES" sz="2800" b="1" i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Cacaté</a:t>
            </a:r>
            <a:r>
              <a:rPr lang="es-ES" sz="2800" b="1" i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, </a:t>
            </a:r>
            <a:r>
              <a:rPr lang="es-ES" sz="2800" b="1" i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Guampán</a:t>
            </a:r>
            <a:r>
              <a:rPr lang="es-ES" sz="2800" b="1" i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, </a:t>
            </a:r>
            <a:r>
              <a:rPr lang="es-ES" sz="2800" b="1" i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Guapén</a:t>
            </a:r>
            <a:r>
              <a:rPr lang="es-ES" sz="2800" b="1" i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, Jaquero, </a:t>
            </a:r>
            <a:r>
              <a:rPr lang="es-ES" sz="2800" b="1" i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Lavapén</a:t>
            </a:r>
            <a:r>
              <a:rPr lang="es-ES" sz="2800" b="1" i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, </a:t>
            </a:r>
            <a:r>
              <a:rPr lang="es-ES" sz="2800" b="1" i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Mapén</a:t>
            </a:r>
            <a:r>
              <a:rPr lang="es-ES" sz="2800" b="1" i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, Palo de </a:t>
            </a:r>
            <a:r>
              <a:rPr lang="es-ES" sz="2800" b="1" i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masapán</a:t>
            </a:r>
            <a:r>
              <a:rPr lang="es-ES" sz="2800" b="1" i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, Palo de pan, Pan de pobre, Pan de todo el año, Pana cimarrona, </a:t>
            </a:r>
            <a:r>
              <a:rPr lang="es-ES" sz="2800" b="1" i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Panapén</a:t>
            </a:r>
            <a:r>
              <a:rPr lang="es-ES" sz="2800" b="1" i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, </a:t>
            </a:r>
            <a:r>
              <a:rPr lang="es-ES" sz="2800" b="1" i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Topán</a:t>
            </a:r>
            <a:r>
              <a:rPr lang="es-ES" sz="2800" b="1" i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, </a:t>
            </a:r>
            <a:r>
              <a:rPr lang="es-ES" sz="2800" b="1" i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Pepepan</a:t>
            </a:r>
            <a:r>
              <a:rPr lang="es-ES" sz="2800" b="1" i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, Pan de árbol, Pan de pobre, </a:t>
            </a:r>
            <a:r>
              <a:rPr lang="es-ES" sz="2800" b="1" i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Guampano</a:t>
            </a:r>
            <a:r>
              <a:rPr lang="es-ES" sz="2800" b="1" i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, </a:t>
            </a:r>
            <a:r>
              <a:rPr lang="es-ES" sz="2800" b="1" i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artocarpo</a:t>
            </a:r>
            <a:r>
              <a:rPr lang="es-ES" sz="2800" b="1" i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, ñame de pan, ñame de palo, pan de ñame, etc.</a:t>
            </a:r>
            <a:endParaRPr lang="es-ES" sz="2800" b="1" i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effectLst>
                <a:glow rad="139700">
                  <a:schemeClr val="accent6">
                    <a:satMod val="175000"/>
                    <a:alpha val="40000"/>
                  </a:schemeClr>
                </a:glow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/>
            <a:r>
              <a:rPr lang="es-ES" sz="2800" b="1" i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Es un árbol de mediano tamaño, hasta 15 metros de altura, perteneciente a la familia de las Moráceas. </a:t>
            </a:r>
            <a:endParaRPr lang="es-ES" sz="2800" b="1" i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effectLst>
                <a:glow rad="139700">
                  <a:schemeClr val="accent6">
                    <a:satMod val="175000"/>
                    <a:alpha val="40000"/>
                  </a:schemeClr>
                </a:glow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35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Documents and Settings\Dell\Escritorio\arbol%20de%20pan_vivero_chaclacayo_02.jpg"/>
          <p:cNvPicPr>
            <a:picLocks noChangeAspect="1" noChangeArrowheads="1"/>
          </p:cNvPicPr>
          <p:nvPr/>
        </p:nvPicPr>
        <p:blipFill>
          <a:blip r:embed="rId2" cstate="print"/>
          <a:srcRect r="24507"/>
          <a:stretch>
            <a:fillRect/>
          </a:stretch>
        </p:blipFill>
        <p:spPr bwMode="auto">
          <a:xfrm>
            <a:off x="539552" y="476672"/>
            <a:ext cx="7632848" cy="6048672"/>
          </a:xfrm>
          <a:prstGeom prst="ellipse">
            <a:avLst/>
          </a:prstGeom>
          <a:noFill/>
        </p:spPr>
      </p:pic>
      <p:sp>
        <p:nvSpPr>
          <p:cNvPr id="4" name="3 Triángulo isósceles"/>
          <p:cNvSpPr/>
          <p:nvPr/>
        </p:nvSpPr>
        <p:spPr>
          <a:xfrm rot="10800000" flipV="1">
            <a:off x="0" y="0"/>
            <a:ext cx="9144000" cy="6858000"/>
          </a:xfrm>
          <a:prstGeom prst="triangle">
            <a:avLst>
              <a:gd name="adj" fmla="val 49107"/>
            </a:avLst>
          </a:prstGeom>
          <a:solidFill>
            <a:srgbClr val="25E74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Triángulo rectángulo"/>
          <p:cNvSpPr/>
          <p:nvPr/>
        </p:nvSpPr>
        <p:spPr>
          <a:xfrm>
            <a:off x="0" y="0"/>
            <a:ext cx="4714875" cy="6858000"/>
          </a:xfrm>
          <a:prstGeom prst="rtTriangle">
            <a:avLst/>
          </a:prstGeom>
          <a:solidFill>
            <a:srgbClr val="97E07A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rot="10800000">
            <a:off x="0" y="0"/>
            <a:ext cx="4714875" cy="6858000"/>
          </a:xfrm>
          <a:prstGeom prst="rtTriangle">
            <a:avLst/>
          </a:prstGeom>
          <a:solidFill>
            <a:srgbClr val="97E07A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rot="10800000">
            <a:off x="4644008" y="0"/>
            <a:ext cx="4499992" cy="6858000"/>
          </a:xfrm>
          <a:prstGeom prst="rtTriangle">
            <a:avLst/>
          </a:prstGeom>
          <a:solidFill>
            <a:srgbClr val="97E07A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Rectángulo"/>
          <p:cNvSpPr/>
          <p:nvPr/>
        </p:nvSpPr>
        <p:spPr>
          <a:xfrm flipH="1" flipV="1">
            <a:off x="0" y="0"/>
            <a:ext cx="9144000" cy="6858000"/>
          </a:xfrm>
          <a:prstGeom prst="rect">
            <a:avLst/>
          </a:prstGeom>
          <a:solidFill>
            <a:srgbClr val="12FA4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6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3" presetClass="entr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1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4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Documents and Settings\Dell\Escritorio\imagesCAPDDBS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9653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blinds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7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lum bright="-1000" contrast="100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1115616" y="1052736"/>
            <a:ext cx="7344816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es-ES" sz="24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Tiene </a:t>
            </a:r>
            <a:r>
              <a:rPr lang="es-ES" sz="2400" b="1" i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grandes hojas alternas, de un metro de longitud por 50 centímetros de ancho, enteras casi siempre en su juventud, y entonces redondas, más tarde </a:t>
            </a:r>
            <a:r>
              <a:rPr lang="es-ES" sz="2400" b="1" i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trilobadas</a:t>
            </a:r>
            <a:r>
              <a:rPr lang="es-ES" sz="2400" b="1" i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y enseguida pinnatífidas, con lóbulos oblongos, lanceolados, puntiagudos y gruesos, ásperas y pubescentes por la cara inferior; ramos patentes, quebradizos. Sus frutos son verdosos y muy voluminosos, mayores que una cabeza de hombre, que pesan muchas libras, redondos u ovalados. Sus flores son amarillas. Sus especies son originarias de la India y de las islas de Oceanía. Se cultiva en las Antillas y otras regiones de América, en las tierras calientes. En francés ésta planta se llama "</a:t>
            </a:r>
            <a:r>
              <a:rPr lang="es-ES" sz="2400" b="1" i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Arbre</a:t>
            </a:r>
            <a:r>
              <a:rPr lang="es-ES" sz="2400" b="1" i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de </a:t>
            </a:r>
            <a:r>
              <a:rPr lang="es-ES" sz="2400" b="1" i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pain</a:t>
            </a:r>
            <a:r>
              <a:rPr lang="es-ES" sz="2400" b="1" i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". </a:t>
            </a:r>
            <a:endParaRPr lang="es-ES" sz="2400" b="1" i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effectLst>
                <a:glow rad="139700">
                  <a:schemeClr val="accent6">
                    <a:satMod val="175000"/>
                    <a:alpha val="40000"/>
                  </a:schemeClr>
                </a:glow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45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Documents and Settings\Dell\Escritorio\DSC0175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468544" cy="710140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blinds dir="vert"/>
    <p:sndAc>
      <p:stSnd>
        <p:snd r:embed="rId2" name="maria elena.wav"/>
      </p:stSnd>
    </p:sndAc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7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lum bright="-1000" contrast="100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899592" y="1268760"/>
            <a:ext cx="7056784" cy="51090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Produce una cantidad considerable de frutos (yacas) altamente nutritivos y con significativas propiedades curativas, son de gran tamaño y con un peso que oscila entre los 4 y los 20 kilos dependiendo de las características físicas del lugar incluido el clima, la calidad de su fruta depende del tamaño, la forma y el color, el fruto se desarrolla adherido al tronco a partir de la base, presenta tanto el árbol como el fruto un alto contenido de látex (goma).</a:t>
            </a:r>
            <a:r>
              <a:rPr lang="es-ES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/>
            </a:r>
            <a:br>
              <a:rPr lang="es-ES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</a:br>
            <a:endParaRPr lang="es-ES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glow rad="139700">
                  <a:schemeClr val="accent6">
                    <a:satMod val="175000"/>
                    <a:alpha val="40000"/>
                  </a:schemeClr>
                </a:glow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29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C:\Documents and Settings\Dell\Escritorio\yaca3.jpg"/>
          <p:cNvPicPr>
            <a:picLocks noChangeAspect="1" noChangeArrowheads="1"/>
          </p:cNvPicPr>
          <p:nvPr/>
        </p:nvPicPr>
        <p:blipFill>
          <a:blip r:embed="rId2" cstate="print"/>
          <a:srcRect b="6951"/>
          <a:stretch>
            <a:fillRect/>
          </a:stretch>
        </p:blipFill>
        <p:spPr bwMode="auto">
          <a:xfrm>
            <a:off x="0" y="0"/>
            <a:ext cx="9144000" cy="695824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blinds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7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lum bright="-1000" contrast="100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899592" y="548680"/>
            <a:ext cx="7470576" cy="64325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ysClr val="windowText" lastClr="000000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VALOR NUTRICIONAL DE LA YACA</a:t>
            </a:r>
            <a:br>
              <a:rPr lang="es-ES" sz="32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ysClr val="windowText" lastClr="000000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</a:br>
            <a:r>
              <a:rPr lang="es-ES" sz="32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ysClr val="windowText" lastClr="000000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Hidratos de carbono, proteínas, vitamina B1, hierro, niacina, ácido ascórbico y ácido fólico. Contiene además </a:t>
            </a:r>
            <a:r>
              <a:rPr lang="es-ES" sz="3200" b="1" i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ysClr val="windowText" lastClr="000000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sildenafil</a:t>
            </a:r>
            <a:r>
              <a:rPr lang="es-ES" sz="32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ysClr val="windowText" lastClr="000000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en su forma natural que es el ingrediente activo de la </a:t>
            </a:r>
            <a:r>
              <a:rPr lang="es-ES" sz="3200" b="1" i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ysClr val="windowText" lastClr="000000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viagra</a:t>
            </a:r>
            <a:r>
              <a:rPr lang="es-ES" sz="32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ysClr val="windowText" lastClr="000000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, por lo que se le atribuyen propiedades para ayudar en casos de impotencia sexual debido a que ayuda a dilatar los vasos sanguíneos e incrementa el flujo de sangre, por lo que también se le ha denominado la "</a:t>
            </a:r>
            <a:r>
              <a:rPr lang="es-ES" sz="3200" b="1" i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ysClr val="windowText" lastClr="000000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viagra</a:t>
            </a:r>
            <a:r>
              <a:rPr lang="es-ES" sz="32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ysClr val="windowText" lastClr="000000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natural".</a:t>
            </a:r>
            <a:r>
              <a:rPr lang="es-ES" sz="24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ysClr val="windowText" lastClr="000000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/>
            </a:r>
            <a:br>
              <a:rPr lang="es-ES" sz="24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ysClr val="windowText" lastClr="000000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</a:br>
            <a:r>
              <a:rPr lang="es-ES" sz="24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ysClr val="windowText" lastClr="000000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/>
            </a:r>
            <a:br>
              <a:rPr lang="es-ES" sz="24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ysClr val="windowText" lastClr="000000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</a:br>
            <a:r>
              <a:rPr lang="es-ES" dirty="0" smtClean="0"/>
              <a:t/>
            </a:r>
            <a:br>
              <a:rPr lang="es-ES" dirty="0" smtClean="0"/>
            </a:br>
            <a:endParaRPr lang="es-ES" dirty="0"/>
          </a:p>
        </p:txBody>
      </p:sp>
    </p:spTree>
  </p:cSld>
  <p:clrMapOvr>
    <a:masterClrMapping/>
  </p:clrMapOvr>
  <p:transition spd="slow" advTm="22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C:\Documents and Settings\Dell\Escritorio\fru-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40927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blinds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7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lum bright="-1000" contrast="100000"/>
          </a:blip>
          <a:srcRect/>
          <a:stretch>
            <a:fillRect/>
          </a:stretch>
        </p:blipFill>
        <p:spPr bwMode="auto">
          <a:xfrm>
            <a:off x="0" y="0"/>
            <a:ext cx="4067944" cy="687705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51520" y="692696"/>
            <a:ext cx="3438128" cy="58169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es-ES" sz="2800" b="1" i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Es un alimento sano utilizado más que todo por la gente del campo, quienes emplean los frutos para obtener una especie de pan muy nutritivo; comiéndose, por ser parecidas a las castañas, crudas o tostadas sus semillas. </a:t>
            </a:r>
            <a:endParaRPr lang="es-ES" sz="2800" b="1" i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effectLst>
                <a:glow rad="139700">
                  <a:schemeClr val="accent6">
                    <a:satMod val="175000"/>
                    <a:alpha val="40000"/>
                  </a:schemeClr>
                </a:glow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fontAlgn="base"/>
            <a:r>
              <a:rPr lang="es-ES" dirty="0" smtClean="0"/>
              <a:t/>
            </a:r>
            <a:br>
              <a:rPr lang="es-ES" dirty="0" smtClean="0"/>
            </a:br>
            <a:endParaRPr lang="es-ES" dirty="0"/>
          </a:p>
        </p:txBody>
      </p:sp>
      <p:pic>
        <p:nvPicPr>
          <p:cNvPr id="3" name="Picture 3" descr="C:\Documents and Settings\Dell\Escritorio\DSC_0222 (3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67944" y="0"/>
            <a:ext cx="507605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5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Documents and Settings\Dell\Escritorio\arbol-del-pa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blinds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7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lum bright="-1000" contrast="100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827584" y="548680"/>
            <a:ext cx="7776864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es-ES" sz="2800" b="1" i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ysClr val="windowText" lastClr="000000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El árbol del pan es una planta que tiene excelentes propiedades, sirve para alimento de personas y animales, y además es medicinal. Produce más de 28 toneladas en una sola hectárea y reemplaza a la harina de trigo.</a:t>
            </a:r>
            <a:endParaRPr lang="es-ES" sz="2800" b="1" i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ysClr val="windowText" lastClr="000000"/>
              </a:solidFill>
              <a:effectLst>
                <a:glow rad="139700">
                  <a:schemeClr val="accent6">
                    <a:satMod val="175000"/>
                    <a:alpha val="40000"/>
                  </a:schemeClr>
                </a:glow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/>
            <a:r>
              <a:rPr lang="es-ES" sz="28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ysClr val="windowText" lastClr="000000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/>
            </a:r>
            <a:br>
              <a:rPr lang="es-ES" sz="28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ysClr val="windowText" lastClr="000000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</a:br>
            <a:r>
              <a:rPr lang="es-ES" sz="2800" b="1" i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ysClr val="windowText" lastClr="000000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El árbol del pan o árbol de pan es ornamental, crece y se reproduce desde el nivel del mar hasta los 1.200 metros de altitud, de follaje llamativo y estético; inicia la producción a los cinco años, y cuando es adulto da hasta 120 frutos al año con un peso aproximado de 1,5 kilogramos</a:t>
            </a:r>
          </a:p>
        </p:txBody>
      </p:sp>
    </p:spTree>
  </p:cSld>
  <p:clrMapOvr>
    <a:masterClrMapping/>
  </p:clrMapOvr>
  <p:transition spd="slow" advTm="20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7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lum bright="-1000" contrast="100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</p:spPr>
      </p:pic>
      <p:pic>
        <p:nvPicPr>
          <p:cNvPr id="35842" name="Picture 2" descr="C:\Documents and Settings\Dell\Escritorio\imagesCAQRSO4D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468560" y="0"/>
            <a:ext cx="9139944" cy="6858000"/>
          </a:xfrm>
          <a:prstGeom prst="flowChartDelay">
            <a:avLst/>
          </a:prstGeom>
          <a:noFill/>
        </p:spPr>
      </p:pic>
    </p:spTree>
  </p:cSld>
  <p:clrMapOvr>
    <a:masterClrMapping/>
  </p:clrMapOvr>
  <p:transition spd="slow" advTm="6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7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lum bright="-1000" contrast="100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971600" y="620688"/>
            <a:ext cx="7416824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es-ES" sz="2800" b="1" i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Cada fruto tiene unas 53 semillas que constituyen el 43% del peso total. El resto es cáscara, pulpa y pedúnculo, que son útiles en la alimentación animal, con lo cual se aprovecha todo.</a:t>
            </a:r>
            <a:endParaRPr lang="es-ES" sz="2800" b="1" i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effectLst>
                <a:glow rad="139700">
                  <a:schemeClr val="accent6">
                    <a:satMod val="175000"/>
                    <a:alpha val="40000"/>
                  </a:schemeClr>
                </a:glow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/>
            <a:r>
              <a:rPr lang="es-ES" sz="28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/>
            </a:r>
            <a:br>
              <a:rPr lang="es-ES" sz="28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</a:br>
            <a:r>
              <a:rPr lang="es-ES" sz="2800" b="1" i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El árbol de pan sirve para la preparación de harina de pastas, panificación y galletería, y se espera que en el futuro las agroindustrias saquen al mercado hojuelas.</a:t>
            </a:r>
            <a:endParaRPr lang="es-ES" sz="2800" b="1" i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effectLst>
                <a:glow rad="139700">
                  <a:schemeClr val="accent6">
                    <a:satMod val="175000"/>
                    <a:alpha val="40000"/>
                  </a:schemeClr>
                </a:glow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/>
            <a:r>
              <a:rPr lang="es-ES" sz="28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/>
            </a:r>
            <a:br>
              <a:rPr lang="es-ES" sz="28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</a:br>
            <a:r>
              <a:rPr lang="es-ES" sz="2800" b="1" i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También se puede obtener almidón para manufactura textil y alcohol de uso industrial. </a:t>
            </a:r>
          </a:p>
        </p:txBody>
      </p:sp>
    </p:spTree>
  </p:cSld>
  <p:clrMapOvr>
    <a:masterClrMapping/>
  </p:clrMapOvr>
  <p:transition spd="slow" advTm="25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7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bright="-1000" contrast="100000"/>
          </a:blip>
          <a:srcRect/>
          <a:stretch>
            <a:fillRect/>
          </a:stretch>
        </p:blipFill>
        <p:spPr bwMode="auto">
          <a:xfrm>
            <a:off x="0" y="0"/>
            <a:ext cx="3275856" cy="687705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0" y="260648"/>
            <a:ext cx="3240360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es-ES" sz="24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Medicina</a:t>
            </a:r>
            <a:br>
              <a:rPr lang="es-ES" sz="24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</a:br>
            <a:r>
              <a:rPr lang="es-ES" sz="2400" b="1" i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El árbol del pan ha sido muy utilizado para aliviar, entre otras, las siguientes dolencias: Antiasmático. </a:t>
            </a:r>
            <a:endParaRPr lang="es-ES" sz="2400" b="1" i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/>
            <a:r>
              <a:rPr lang="es-ES" sz="24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Anti diarreico. </a:t>
            </a:r>
            <a:r>
              <a:rPr lang="es-ES" sz="2400" b="1" i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Antihelmíntico. Conjuntivitis. Diabetes. Dolor de oído. Eliminación de verrugas. Extracción de espinas. Forúnculos. Hongos bucales (zum). Neutralizador de venenos. Tensión arterial.</a:t>
            </a:r>
          </a:p>
        </p:txBody>
      </p:sp>
      <p:pic>
        <p:nvPicPr>
          <p:cNvPr id="3" name="Picture 2" descr="C:\Documents and Settings\Dell\Escritorio\20080609klpcnaecl_5_Ies_SC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75856" y="0"/>
            <a:ext cx="5868144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9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:\Documents and Settings\Dell\Escritorio\yaca8.jpg"/>
          <p:cNvPicPr>
            <a:picLocks noChangeAspect="1" noChangeArrowheads="1"/>
          </p:cNvPicPr>
          <p:nvPr/>
        </p:nvPicPr>
        <p:blipFill>
          <a:blip r:embed="rId2" cstate="print"/>
          <a:srcRect b="1001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blinds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illusion-017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lum bright="-1000" contrast="100000"/>
          </a:blip>
          <a:srcRect/>
          <a:stretch>
            <a:fillRect/>
          </a:stretch>
        </p:blipFill>
        <p:spPr bwMode="auto">
          <a:xfrm>
            <a:off x="0" y="0"/>
            <a:ext cx="3419872" cy="687705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67544" y="620688"/>
            <a:ext cx="2646040" cy="65248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es-ES" sz="2800" b="1" i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Por otro lado, su uso medicinal es muy amplio ya que como remedio casero es utilizado para el asma. Se hace la infusión de las hojas de "</a:t>
            </a:r>
            <a:r>
              <a:rPr lang="es-ES" sz="2800" b="1" i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frutopan</a:t>
            </a:r>
            <a:r>
              <a:rPr lang="es-ES" sz="2800" b="1" i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" y se toma una taza durante tres días en ayunas.</a:t>
            </a:r>
            <a:endParaRPr lang="es-ES" sz="2800" b="1" i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effectLst>
                <a:glow rad="139700">
                  <a:schemeClr val="accent6">
                    <a:satMod val="175000"/>
                    <a:alpha val="40000"/>
                  </a:schemeClr>
                </a:glow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fontAlgn="base"/>
            <a:r>
              <a:rPr lang="es-ES" dirty="0" smtClean="0"/>
              <a:t/>
            </a:r>
            <a:br>
              <a:rPr lang="es-ES" dirty="0" smtClean="0"/>
            </a:br>
            <a:r>
              <a:rPr lang="es-ES" dirty="0" smtClean="0"/>
              <a:t/>
            </a:r>
            <a:br>
              <a:rPr lang="es-ES" dirty="0" smtClean="0"/>
            </a:br>
            <a:endParaRPr lang="es-ES" dirty="0"/>
          </a:p>
        </p:txBody>
      </p:sp>
      <p:pic>
        <p:nvPicPr>
          <p:cNvPr id="3" name="Picture 2" descr="C:\Documents and Settings\Dell\Escritorio\yaca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64113" y="0"/>
            <a:ext cx="5779887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3419872" y="4005064"/>
            <a:ext cx="2304256" cy="36004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15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7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lum bright="-1000" contrast="100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580112" y="764704"/>
            <a:ext cx="3059832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es-ES" sz="24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ysClr val="windowText" lastClr="000000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Anti diarreico; </a:t>
            </a:r>
            <a:r>
              <a:rPr lang="es-ES" sz="2400" b="1" i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ysClr val="windowText" lastClr="000000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Látex obtenido de la base del tronco o tallo diluido en una cucharada de agua lluvia.</a:t>
            </a:r>
            <a:endParaRPr lang="es-ES" sz="2400" b="1" i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ysClr val="windowText" lastClr="000000"/>
              </a:solidFill>
              <a:effectLst>
                <a:glow rad="139700">
                  <a:schemeClr val="accent6">
                    <a:satMod val="175000"/>
                    <a:alpha val="40000"/>
                  </a:schemeClr>
                </a:glow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/>
            <a:r>
              <a:rPr lang="es-ES" sz="2400" b="1" i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ysClr val="windowText" lastClr="000000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Antihelmíntico: La carnosidad del fruto viche en infusión.</a:t>
            </a:r>
            <a:endParaRPr lang="es-ES" sz="2400" b="1" i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ysClr val="windowText" lastClr="000000"/>
              </a:solidFill>
              <a:effectLst>
                <a:glow rad="139700">
                  <a:schemeClr val="accent6">
                    <a:satMod val="175000"/>
                    <a:alpha val="40000"/>
                  </a:schemeClr>
                </a:glow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/>
            <a:r>
              <a:rPr lang="es-ES" sz="2400" b="1" i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ysClr val="windowText" lastClr="000000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Conjuntivitis: Yemas foliares maceradas en un pañuelo limpio, presionando y goteando sobre el ojo.</a:t>
            </a:r>
          </a:p>
        </p:txBody>
      </p:sp>
      <p:pic>
        <p:nvPicPr>
          <p:cNvPr id="3" name="Picture 2" descr="C:\Documents and Settings\Dell\Escritorio\yaca3.jpg"/>
          <p:cNvPicPr>
            <a:picLocks noChangeAspect="1" noChangeArrowheads="1"/>
          </p:cNvPicPr>
          <p:nvPr/>
        </p:nvPicPr>
        <p:blipFill>
          <a:blip r:embed="rId3" cstate="print"/>
          <a:srcRect l="22438" t="28522" r="51575" b="14666"/>
          <a:stretch>
            <a:fillRect/>
          </a:stretch>
        </p:blipFill>
        <p:spPr bwMode="auto">
          <a:xfrm>
            <a:off x="323528" y="332656"/>
            <a:ext cx="3960440" cy="6296646"/>
          </a:xfrm>
          <a:prstGeom prst="flowChartMagneticDisk">
            <a:avLst/>
          </a:prstGeom>
          <a:noFill/>
        </p:spPr>
      </p:pic>
    </p:spTree>
  </p:cSld>
  <p:clrMapOvr>
    <a:masterClrMapping/>
  </p:clrMapOvr>
  <p:transition spd="slow" advTm="15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Dell\Escritorio\yaca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468544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blinds dir="vert"/>
    <p:sndAc>
      <p:stSnd>
        <p:snd r:embed="rId2" name="ernesto cortazar - romance de amor(2).wav"/>
      </p:stSnd>
    </p:sndAc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7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lum bright="-1000" contrast="100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67544" y="908720"/>
            <a:ext cx="3528392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es-ES" sz="2400" b="1" i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ysClr val="windowText" lastClr="0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Dolor de oído: El jugo, extraído por maceración de 4 hojas jóvenes, se gotea en el interior del oído.</a:t>
            </a:r>
            <a:endParaRPr lang="es-ES" sz="2400" b="1" i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ysClr val="windowText" lastClr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/>
            <a:r>
              <a:rPr lang="es-ES" sz="2400" b="1" i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ysClr val="windowText" lastClr="0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Eliminación de verrugas: Aplicación de látex sobre el mezquino o verruga.</a:t>
            </a:r>
            <a:endParaRPr lang="es-ES" sz="2400" b="1" i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ysClr val="windowText" lastClr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/>
            <a:r>
              <a:rPr lang="es-ES" sz="2400" b="1" i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ysClr val="windowText" lastClr="0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Extracción de espinas: Látex colocado en algodón a manera de vendaje para atrapar y extraer sin dolor la espina</a:t>
            </a:r>
            <a:r>
              <a:rPr lang="es-ES" sz="24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ysClr val="windowText" lastClr="0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.</a:t>
            </a:r>
          </a:p>
        </p:txBody>
      </p:sp>
      <p:pic>
        <p:nvPicPr>
          <p:cNvPr id="3" name="Picture 2" descr="C:\Documents and Settings\Dell\Escritorio\rgh1273288947e.jpg"/>
          <p:cNvPicPr>
            <a:picLocks noChangeAspect="1" noChangeArrowheads="1"/>
          </p:cNvPicPr>
          <p:nvPr/>
        </p:nvPicPr>
        <p:blipFill>
          <a:blip r:embed="rId3" cstate="print"/>
          <a:srcRect l="20075" r="27950" b="30685"/>
          <a:stretch>
            <a:fillRect/>
          </a:stretch>
        </p:blipFill>
        <p:spPr bwMode="auto">
          <a:xfrm>
            <a:off x="4139952" y="404664"/>
            <a:ext cx="4752528" cy="6048672"/>
          </a:xfrm>
          <a:prstGeom prst="flowChartAlternateProcess">
            <a:avLst/>
          </a:prstGeom>
          <a:noFill/>
        </p:spPr>
      </p:pic>
    </p:spTree>
  </p:cSld>
  <p:clrMapOvr>
    <a:masterClrMapping/>
  </p:clrMapOvr>
  <p:transition spd="slow" advTm="16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C:\Documents and Settings\Dell\Escritorio\Imagen1.jpg"/>
          <p:cNvPicPr>
            <a:picLocks noChangeAspect="1" noChangeArrowheads="1"/>
          </p:cNvPicPr>
          <p:nvPr/>
        </p:nvPicPr>
        <p:blipFill>
          <a:blip r:embed="rId2" cstate="print"/>
          <a:srcRect l="1963" t="2656" r="1963" b="3428"/>
          <a:stretch>
            <a:fillRect/>
          </a:stretch>
        </p:blipFill>
        <p:spPr bwMode="auto">
          <a:xfrm>
            <a:off x="0" y="-1"/>
            <a:ext cx="9144000" cy="694192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blinds dir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7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lum bright="-1000" contrast="100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23528" y="476672"/>
            <a:ext cx="3960440" cy="68326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es-ES" sz="2400" b="1" i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ysClr val="windowText" lastClr="0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Forúnculos: El látex se coloca sobre el nacido o forúnculo para madurarlo y aliviar el dolor.</a:t>
            </a:r>
            <a:endParaRPr lang="es-ES" sz="2400" b="1" i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ysClr val="windowText" lastClr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/>
            <a:r>
              <a:rPr lang="es-ES" sz="2400" b="1" i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ysClr val="windowText" lastClr="0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Hongos bucales (zum): Hojas de árbol del pan maceradas, con óxido de hierro. </a:t>
            </a:r>
            <a:endParaRPr lang="es-ES" sz="2400" b="1" i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ysClr val="windowText" lastClr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 fontAlgn="base"/>
            <a:r>
              <a:rPr lang="es-ES" sz="2400" b="1" i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ysClr val="windowText" lastClr="0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Neutralizador de venenos: En especial, por consumo de pescado pasado; se mastican 5 hojas de árbol del </a:t>
            </a:r>
            <a:r>
              <a:rPr lang="es-ES" sz="2400" b="1" i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ysClr val="windowText" lastClr="0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pan.Tensión</a:t>
            </a:r>
            <a:r>
              <a:rPr lang="es-ES" sz="2400" b="1" i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ysClr val="windowText" lastClr="0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arterial: Para bajar la tensión arterial se toma la decocción de hoja de árbol del pan con un cuarto de ajo.</a:t>
            </a:r>
            <a:endParaRPr lang="es-ES" sz="2400" b="1" i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ysClr val="windowText" lastClr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r>
              <a:rPr lang="es-ES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ysClr val="windowText" lastClr="0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/>
            </a:r>
            <a:br>
              <a:rPr lang="es-ES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ysClr val="windowText" lastClr="0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</a:br>
            <a:r>
              <a:rPr lang="es-ES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ysClr val="windowText" lastClr="0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/>
            </a:r>
            <a:br>
              <a:rPr lang="es-ES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ysClr val="windowText" lastClr="0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</a:br>
            <a:endParaRPr lang="es-ES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ysClr val="windowText" lastClr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pic>
        <p:nvPicPr>
          <p:cNvPr id="4" name="Picture 2" descr="C:\Documents and Settings\Dell\Escritorio\yaca3.jpg"/>
          <p:cNvPicPr>
            <a:picLocks noChangeAspect="1" noChangeArrowheads="1"/>
          </p:cNvPicPr>
          <p:nvPr/>
        </p:nvPicPr>
        <p:blipFill>
          <a:blip r:embed="rId3" cstate="print"/>
          <a:srcRect l="22438" t="28522" r="51575" b="14666"/>
          <a:stretch>
            <a:fillRect/>
          </a:stretch>
        </p:blipFill>
        <p:spPr bwMode="auto">
          <a:xfrm>
            <a:off x="4644008" y="260648"/>
            <a:ext cx="3960440" cy="6296646"/>
          </a:xfrm>
          <a:prstGeom prst="flowChartMagneticDisk">
            <a:avLst/>
          </a:prstGeom>
          <a:noFill/>
        </p:spPr>
      </p:pic>
    </p:spTree>
  </p:cSld>
  <p:clrMapOvr>
    <a:masterClrMapping/>
  </p:clrMapOvr>
  <p:transition spd="slow" advTm="22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C:\Documents and Settings\Dell\Escritorio\yaca1.jpg"/>
          <p:cNvPicPr>
            <a:picLocks noChangeAspect="1" noChangeArrowheads="1"/>
          </p:cNvPicPr>
          <p:nvPr/>
        </p:nvPicPr>
        <p:blipFill>
          <a:blip r:embed="rId2" cstate="print"/>
          <a:srcRect b="11268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blinds dir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7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lum bright="-1000" contrast="100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39552" y="908720"/>
            <a:ext cx="8064896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ysClr val="windowText" lastClr="0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El árbol del pan produce entre 150 y 200 frutos en un año (esto dependerá de la edad, la variedad y el hábitat. "Entre más cuidado se le dé al árbol mientras crece, de mayor calidad y peso será la fruta que produzca, abonándola con tierra, el riego debe de ser de goteo y diario, todo esto propicia que la fruta sea de buen tamaño". Etimológicamente su nombre deriva del griego artos, pan, y </a:t>
            </a:r>
            <a:r>
              <a:rPr lang="es-ES" sz="2800" b="1" i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ysClr val="windowText" lastClr="0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karpos</a:t>
            </a:r>
            <a:r>
              <a:rPr lang="es-ES" sz="28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ysClr val="windowText" lastClr="0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, fruto, aludiendo a las bondades de su fruto, y </a:t>
            </a:r>
            <a:r>
              <a:rPr lang="es-ES" sz="2800" b="1" i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ysClr val="windowText" lastClr="0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altilis</a:t>
            </a:r>
            <a:r>
              <a:rPr lang="es-ES" sz="28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ysClr val="windowText" lastClr="0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del latín </a:t>
            </a:r>
            <a:r>
              <a:rPr lang="es-ES" sz="2800" b="1" i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ysClr val="windowText" lastClr="0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altilis</a:t>
            </a:r>
            <a:r>
              <a:rPr lang="es-ES" sz="28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ysClr val="windowText" lastClr="0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-e, engordar o alimentar, tomando el nombre nuevamente con referencia a su fruto altamente nutritivo.</a:t>
            </a:r>
            <a:r>
              <a:rPr lang="es-ES" sz="2800" i="1" dirty="0" smtClean="0"/>
              <a:t/>
            </a:r>
            <a:br>
              <a:rPr lang="es-ES" sz="2800" i="1" dirty="0" smtClean="0"/>
            </a:br>
            <a:endParaRPr lang="es-ES" sz="2800" i="1" dirty="0"/>
          </a:p>
        </p:txBody>
      </p:sp>
    </p:spTree>
  </p:cSld>
  <p:clrMapOvr>
    <a:masterClrMapping/>
  </p:clrMapOvr>
  <p:transition spd="slow" advTm="27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Documents and Settings\Dell\Escritorio\yaca3.jpg"/>
          <p:cNvPicPr>
            <a:picLocks noChangeAspect="1" noChangeArrowheads="1"/>
          </p:cNvPicPr>
          <p:nvPr/>
        </p:nvPicPr>
        <p:blipFill>
          <a:blip r:embed="rId2" cstate="print"/>
          <a:srcRect b="6947"/>
          <a:stretch>
            <a:fillRect/>
          </a:stretch>
        </p:blipFill>
        <p:spPr bwMode="auto">
          <a:xfrm>
            <a:off x="0" y="-1"/>
            <a:ext cx="9144000" cy="69585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blinds dir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Documents and Settings\Dell\Escritorio\verpeg.jpg"/>
          <p:cNvPicPr>
            <a:picLocks noChangeAspect="1" noChangeArrowheads="1"/>
          </p:cNvPicPr>
          <p:nvPr/>
        </p:nvPicPr>
        <p:blipFill>
          <a:blip r:embed="rId2" cstate="print"/>
          <a:srcRect r="18007" b="24825"/>
          <a:stretch>
            <a:fillRect/>
          </a:stretch>
        </p:blipFill>
        <p:spPr bwMode="auto">
          <a:xfrm>
            <a:off x="1619672" y="188640"/>
            <a:ext cx="5868145" cy="6480720"/>
          </a:xfrm>
          <a:prstGeom prst="ellipse">
            <a:avLst/>
          </a:prstGeom>
          <a:noFill/>
        </p:spPr>
      </p:pic>
      <p:sp>
        <p:nvSpPr>
          <p:cNvPr id="4" name="3 Triángulo isósceles"/>
          <p:cNvSpPr/>
          <p:nvPr/>
        </p:nvSpPr>
        <p:spPr>
          <a:xfrm rot="10800000">
            <a:off x="0" y="0"/>
            <a:ext cx="9144000" cy="6858000"/>
          </a:xfrm>
          <a:prstGeom prst="triangle">
            <a:avLst>
              <a:gd name="adj" fmla="val 49107"/>
            </a:avLst>
          </a:prstGeom>
          <a:solidFill>
            <a:srgbClr val="25E74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Triángulo rectángulo"/>
          <p:cNvSpPr/>
          <p:nvPr/>
        </p:nvSpPr>
        <p:spPr>
          <a:xfrm>
            <a:off x="0" y="0"/>
            <a:ext cx="4714875" cy="6858000"/>
          </a:xfrm>
          <a:prstGeom prst="rtTriangle">
            <a:avLst/>
          </a:prstGeom>
          <a:solidFill>
            <a:srgbClr val="97E07A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>
            <a:off x="0" y="0"/>
            <a:ext cx="4714875" cy="6858000"/>
          </a:xfrm>
          <a:prstGeom prst="rtTriangle">
            <a:avLst/>
          </a:prstGeom>
          <a:solidFill>
            <a:srgbClr val="97E07A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>
            <a:off x="4643438" y="0"/>
            <a:ext cx="4500562" cy="6858000"/>
          </a:xfrm>
          <a:prstGeom prst="rtTriangle">
            <a:avLst/>
          </a:prstGeom>
          <a:solidFill>
            <a:srgbClr val="97E07A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Rectángulo"/>
          <p:cNvSpPr/>
          <p:nvPr/>
        </p:nvSpPr>
        <p:spPr>
          <a:xfrm flipH="1" flipV="1">
            <a:off x="0" y="0"/>
            <a:ext cx="9144000" cy="6858000"/>
          </a:xfrm>
          <a:prstGeom prst="rect">
            <a:avLst/>
          </a:prstGeom>
          <a:solidFill>
            <a:srgbClr val="12FA4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6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3" presetClass="entr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1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4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9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Dell\Escritorio\DSC_836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92658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blinds dir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Documents and Settings\Dell\Escritorio\Jackfruit4We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blinds dir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C:\Documents and Settings\Dell\Escritorio\fru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219051" cy="710140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blinds dir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7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lum bright="-1000" contrast="100000"/>
          </a:blip>
          <a:srcRect/>
          <a:stretch>
            <a:fillRect/>
          </a:stretch>
        </p:blipFill>
        <p:spPr bwMode="auto">
          <a:xfrm>
            <a:off x="4716016" y="0"/>
            <a:ext cx="4427984" cy="6877050"/>
          </a:xfrm>
          <a:prstGeom prst="rect">
            <a:avLst/>
          </a:prstGeom>
          <a:noFill/>
        </p:spPr>
      </p:pic>
      <p:pic>
        <p:nvPicPr>
          <p:cNvPr id="3" name="Picture 2" descr="C:\Documents and Settings\Dell\Escritorio\viu1273289020e.jpg"/>
          <p:cNvPicPr>
            <a:picLocks noChangeAspect="1" noChangeArrowheads="1"/>
          </p:cNvPicPr>
          <p:nvPr/>
        </p:nvPicPr>
        <p:blipFill>
          <a:blip r:embed="rId3" cstate="print"/>
          <a:srcRect l="21349" r="30063" b="14196"/>
          <a:stretch>
            <a:fillRect/>
          </a:stretch>
        </p:blipFill>
        <p:spPr bwMode="auto">
          <a:xfrm>
            <a:off x="0" y="0"/>
            <a:ext cx="4752528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841776" y="404664"/>
            <a:ext cx="4302224" cy="68326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VALOR NUTRIMENTAL DE LA YACA</a:t>
            </a:r>
            <a:br>
              <a:rPr lang="es-ES" sz="24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</a:br>
            <a:r>
              <a:rPr lang="es-ES" sz="24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Hidratos de carbono, proteínas, vitamina B1, hierro, niacina, ácido ascórbico y ácido fólico. Contiene además </a:t>
            </a:r>
            <a:r>
              <a:rPr lang="es-ES" sz="2400" b="1" i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sildenafil</a:t>
            </a:r>
            <a:r>
              <a:rPr lang="es-ES" sz="24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en su forma natural que es el ingrediente activo de la </a:t>
            </a:r>
            <a:r>
              <a:rPr lang="es-ES" sz="2400" b="1" i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viagra</a:t>
            </a:r>
            <a:r>
              <a:rPr lang="es-ES" sz="24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, por lo que se le atribuyen propiedades para ayudar en casos de impotencia sexual debido a que ayuda a dilatar los vasos sanguíneos e incrementa el flujo de sangre, por lo que también se le ha denominado la "</a:t>
            </a:r>
            <a:r>
              <a:rPr lang="es-ES" sz="2400" b="1" i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viagra</a:t>
            </a:r>
            <a:r>
              <a:rPr lang="es-ES" sz="24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natural".</a:t>
            </a:r>
            <a:r>
              <a:rPr lang="es-ES" dirty="0" smtClean="0"/>
              <a:t/>
            </a:r>
            <a:br>
              <a:rPr lang="es-ES" dirty="0" smtClean="0"/>
            </a:br>
            <a:r>
              <a:rPr lang="es-ES" dirty="0" smtClean="0"/>
              <a:t/>
            </a:r>
            <a:br>
              <a:rPr lang="es-ES" dirty="0" smtClean="0"/>
            </a:br>
            <a:r>
              <a:rPr lang="es-ES" dirty="0" smtClean="0"/>
              <a:t/>
            </a:r>
            <a:br>
              <a:rPr lang="es-ES" dirty="0" smtClean="0"/>
            </a:br>
            <a:endParaRPr lang="es-ES" dirty="0"/>
          </a:p>
        </p:txBody>
      </p:sp>
    </p:spTree>
  </p:cSld>
  <p:clrMapOvr>
    <a:masterClrMapping/>
  </p:clrMapOvr>
  <p:transition spd="slow" advTm="22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C:\Documents and Settings\Dell\Escritorio\rgh1273289100p.jpg"/>
          <p:cNvPicPr>
            <a:picLocks noChangeAspect="1" noChangeArrowheads="1"/>
          </p:cNvPicPr>
          <p:nvPr/>
        </p:nvPicPr>
        <p:blipFill>
          <a:blip r:embed="rId2" cstate="print"/>
          <a:srcRect b="15210"/>
          <a:stretch>
            <a:fillRect/>
          </a:stretch>
        </p:blipFill>
        <p:spPr bwMode="auto">
          <a:xfrm>
            <a:off x="0" y="0"/>
            <a:ext cx="9420687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blinds dir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Dell\Escritorio\yaca (2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0194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blinds dir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C:\Documents and Settings\Dell\Escritorio\fru-1.jpg"/>
          <p:cNvPicPr>
            <a:picLocks noChangeAspect="1" noChangeArrowheads="1"/>
          </p:cNvPicPr>
          <p:nvPr/>
        </p:nvPicPr>
        <p:blipFill>
          <a:blip r:embed="rId2" cstate="print"/>
          <a:srcRect b="4917"/>
          <a:stretch>
            <a:fillRect/>
          </a:stretch>
        </p:blipFill>
        <p:spPr bwMode="auto">
          <a:xfrm>
            <a:off x="0" y="0"/>
            <a:ext cx="9900592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blinds dir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7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lum bright="-1000" contrast="100000"/>
          </a:blip>
          <a:srcRect/>
          <a:stretch>
            <a:fillRect/>
          </a:stretch>
        </p:blipFill>
        <p:spPr bwMode="auto">
          <a:xfrm>
            <a:off x="0" y="0"/>
            <a:ext cx="4139952" cy="6877050"/>
          </a:xfrm>
          <a:prstGeom prst="rect">
            <a:avLst/>
          </a:prstGeom>
          <a:noFill/>
        </p:spPr>
      </p:pic>
      <p:pic>
        <p:nvPicPr>
          <p:cNvPr id="6146" name="Picture 2" descr="C:\Documents and Settings\Dell\Escritorio\fruit_a_pai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00500" y="0"/>
            <a:ext cx="51435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23528" y="404664"/>
            <a:ext cx="3456384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/>
            </a:r>
            <a:br>
              <a:rPr lang="es-ES" sz="24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</a:br>
            <a:r>
              <a:rPr lang="es-ES" sz="24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COMPOSICIÓN DEL FRUTO</a:t>
            </a:r>
            <a:br>
              <a:rPr lang="es-ES" sz="24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</a:br>
            <a:r>
              <a:rPr lang="es-ES" sz="24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/>
            </a:r>
            <a:br>
              <a:rPr lang="es-ES" sz="24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</a:br>
            <a:r>
              <a:rPr lang="es-ES" sz="24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- La semilla representa el 42%, 58% es fibra, cáscara leñosa y cutícula apergaminada.</a:t>
            </a:r>
            <a:br>
              <a:rPr lang="es-ES" sz="24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</a:br>
            <a:r>
              <a:rPr lang="es-ES" sz="24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- Peso de la semilla: 8.5grs. aproximadamente.</a:t>
            </a:r>
            <a:br>
              <a:rPr lang="es-ES" sz="24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</a:br>
            <a:r>
              <a:rPr lang="es-ES" sz="24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- Composición de la semilla: 80% es nuez comestible y 20 % es cáscara leñosa.</a:t>
            </a:r>
            <a:br>
              <a:rPr lang="es-ES" sz="24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</a:br>
            <a:endParaRPr lang="es-ES" sz="2400" b="1" i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effectLst>
                <a:glow rad="139700">
                  <a:schemeClr val="accent6">
                    <a:satMod val="175000"/>
                    <a:alpha val="40000"/>
                  </a:schemeClr>
                </a:glow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5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Documents and Settings\Dell\Escritorio\yaca6.jpg"/>
          <p:cNvPicPr>
            <a:picLocks noChangeAspect="1" noChangeArrowheads="1"/>
          </p:cNvPicPr>
          <p:nvPr/>
        </p:nvPicPr>
        <p:blipFill>
          <a:blip r:embed="rId2" cstate="print"/>
          <a:srcRect b="6279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blinds dir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C:\Documents and Settings\Dell\Escritorio\yaca7.jpg"/>
          <p:cNvPicPr>
            <a:picLocks noChangeAspect="1" noChangeArrowheads="1"/>
          </p:cNvPicPr>
          <p:nvPr/>
        </p:nvPicPr>
        <p:blipFill>
          <a:blip r:embed="rId2" cstate="print"/>
          <a:srcRect b="9823"/>
          <a:stretch>
            <a:fillRect/>
          </a:stretch>
        </p:blipFill>
        <p:spPr bwMode="auto">
          <a:xfrm>
            <a:off x="0" y="0"/>
            <a:ext cx="925786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blinds dir="vert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C:\Documents and Settings\Dell\Escritorio\yaca3.jpg"/>
          <p:cNvPicPr>
            <a:picLocks noChangeAspect="1" noChangeArrowheads="1"/>
          </p:cNvPicPr>
          <p:nvPr/>
        </p:nvPicPr>
        <p:blipFill>
          <a:blip r:embed="rId2" cstate="print"/>
          <a:srcRect b="6947"/>
          <a:stretch>
            <a:fillRect/>
          </a:stretch>
        </p:blipFill>
        <p:spPr bwMode="auto">
          <a:xfrm>
            <a:off x="0" y="-1"/>
            <a:ext cx="9144000" cy="6958525"/>
          </a:xfrm>
          <a:prstGeom prst="rect">
            <a:avLst/>
          </a:prstGeom>
          <a:noFill/>
        </p:spPr>
      </p:pic>
      <p:pic>
        <p:nvPicPr>
          <p:cNvPr id="9" name="Picture 3" descr="illusion-017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bright="-1000" contrast="100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1907704" y="1196752"/>
            <a:ext cx="4572000" cy="3477857"/>
          </a:xfrm>
          <a:prstGeom prst="rect">
            <a:avLst/>
          </a:prstGeom>
        </p:spPr>
        <p:txBody>
          <a:bodyPr lIns="91422" tIns="45711" rIns="91422" bIns="45711">
            <a:spAutoFit/>
          </a:bodyPr>
          <a:lstStyle/>
          <a:p>
            <a:pPr lvl="1" algn="ctr">
              <a:defRPr/>
            </a:pPr>
            <a:r>
              <a:rPr lang="es-ES" sz="4400" b="1" i="1" kern="10" dirty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UN FUERTE ABRAZO QUE TENGAS UN</a:t>
            </a:r>
          </a:p>
          <a:p>
            <a:pPr lvl="1" algn="ctr">
              <a:defRPr/>
            </a:pPr>
            <a:r>
              <a:rPr lang="es-ES" sz="4400" b="1" i="1" kern="10" dirty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 BUEN DIA</a:t>
            </a:r>
          </a:p>
        </p:txBody>
      </p:sp>
      <p:pic>
        <p:nvPicPr>
          <p:cNvPr id="11268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9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0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1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2" name="Picture 2" descr="CAR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858125" y="5500688"/>
            <a:ext cx="1000125" cy="105251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4572000" y="5929330"/>
            <a:ext cx="3071834" cy="584775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  <a:cs typeface="+mn-cs"/>
              </a:rPr>
              <a:t>JOSE </a:t>
            </a:r>
            <a:r>
              <a:rPr lang="es-ES" sz="32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  <a:cs typeface="+mn-cs"/>
              </a:rPr>
              <a:t>LUIS</a:t>
            </a:r>
          </a:p>
        </p:txBody>
      </p:sp>
    </p:spTree>
  </p:cSld>
  <p:clrMapOvr>
    <a:masterClrMapping/>
  </p:clrMapOvr>
  <p:transition spd="slow" advTm="11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RBOL DEL PA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ARBOL DEL PAN</Template>
  <TotalTime>0</TotalTime>
  <Words>1000</Words>
  <Application>Microsoft Office PowerPoint</Application>
  <PresentationFormat>Presentación en pantalla (4:3)</PresentationFormat>
  <Paragraphs>67</Paragraphs>
  <Slides>44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44</vt:i4>
      </vt:variant>
    </vt:vector>
  </HeadingPairs>
  <TitlesOfParts>
    <vt:vector size="46" baseType="lpstr">
      <vt:lpstr>ARBOL DEL PAN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2014-07-28T12:49:56Z</dcterms:created>
  <dcterms:modified xsi:type="dcterms:W3CDTF">2014-07-28T12:50:37Z</dcterms:modified>
</cp:coreProperties>
</file>