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tags/tag6.xml" ContentType="application/vnd.openxmlformats-officedocument.presentationml.tags+xml"/>
  <Override PartName="/ppt/tags/tag8.xml" ContentType="application/vnd.openxmlformats-officedocument.presentationml.tags+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tags/tag7.xml" ContentType="application/vnd.openxmlformats-officedocument.presentationml.tags+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tags/tag3.xml" ContentType="application/vnd.openxmlformats-officedocument.presentationml.tags+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6" r:id="rId2"/>
  </p:sldMasterIdLst>
  <p:sldIdLst>
    <p:sldId id="277" r:id="rId3"/>
    <p:sldId id="280" r:id="rId4"/>
    <p:sldId id="281" r:id="rId5"/>
    <p:sldId id="309" r:id="rId6"/>
    <p:sldId id="270" r:id="rId7"/>
    <p:sldId id="276" r:id="rId8"/>
    <p:sldId id="257" r:id="rId9"/>
    <p:sldId id="294" r:id="rId10"/>
    <p:sldId id="267" r:id="rId11"/>
    <p:sldId id="266" r:id="rId12"/>
    <p:sldId id="269" r:id="rId13"/>
    <p:sldId id="264" r:id="rId14"/>
    <p:sldId id="258" r:id="rId15"/>
    <p:sldId id="324" r:id="rId16"/>
    <p:sldId id="271" r:id="rId17"/>
    <p:sldId id="272" r:id="rId18"/>
    <p:sldId id="308" r:id="rId19"/>
    <p:sldId id="325" r:id="rId20"/>
    <p:sldId id="273" r:id="rId21"/>
    <p:sldId id="256" r:id="rId22"/>
    <p:sldId id="268" r:id="rId23"/>
    <p:sldId id="307" r:id="rId24"/>
    <p:sldId id="275" r:id="rId25"/>
    <p:sldId id="261" r:id="rId26"/>
    <p:sldId id="278" r:id="rId27"/>
    <p:sldId id="260" r:id="rId28"/>
    <p:sldId id="295" r:id="rId29"/>
    <p:sldId id="303" r:id="rId30"/>
    <p:sldId id="306" r:id="rId31"/>
    <p:sldId id="262" r:id="rId32"/>
    <p:sldId id="321" r:id="rId33"/>
    <p:sldId id="315" r:id="rId34"/>
    <p:sldId id="322" r:id="rId35"/>
    <p:sldId id="316" r:id="rId36"/>
    <p:sldId id="319" r:id="rId37"/>
    <p:sldId id="333" r:id="rId38"/>
    <p:sldId id="317" r:id="rId39"/>
    <p:sldId id="328" r:id="rId40"/>
    <p:sldId id="327" r:id="rId41"/>
    <p:sldId id="326" r:id="rId42"/>
    <p:sldId id="323" r:id="rId43"/>
    <p:sldId id="320" r:id="rId44"/>
    <p:sldId id="313" r:id="rId45"/>
    <p:sldId id="329" r:id="rId46"/>
    <p:sldId id="330" r:id="rId47"/>
    <p:sldId id="331" r:id="rId48"/>
    <p:sldId id="332" r:id="rId49"/>
    <p:sldId id="334" r:id="rId50"/>
  </p:sldIdLst>
  <p:sldSz cx="9144000" cy="6858000" type="screen4x3"/>
  <p:notesSz cx="6858000" cy="9144000"/>
  <p:defaultTextStyle>
    <a:defPPr>
      <a:defRPr lang="fr-CA"/>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JOUV3dUo1P3WFrLEKCNbQA" hashData="MMF6HzXKFTI1lrr4+ahLcXzICi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D14405"/>
    <a:srgbClr val="FFFF00"/>
    <a:srgbClr val="0000FF"/>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19" autoAdjust="0"/>
    <p:restoredTop sz="94718" autoAdjust="0"/>
  </p:normalViewPr>
  <p:slideViewPr>
    <p:cSldViewPr>
      <p:cViewPr>
        <p:scale>
          <a:sx n="60" d="100"/>
          <a:sy n="60" d="100"/>
        </p:scale>
        <p:origin x="-1266" y="-40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ca-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ca-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06D247F8-F2E7-4154-BD59-C0C0EF2EFB0C}" type="slidenum">
              <a:rPr lang="fr-CA"/>
              <a:pPr>
                <a:defRPr/>
              </a:pPr>
              <a:t>‹Nº›</a:t>
            </a:fld>
            <a:endParaRPr lang="fr-CA" dirty="0"/>
          </a:p>
        </p:txBody>
      </p:sp>
    </p:spTree>
  </p:cSld>
  <p:clrMapOvr>
    <a:masterClrMapping/>
  </p:clrMapOvr>
  <p:transition advTm="5093">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1D2BA06F-0EA9-4069-A13A-C034EE1EAA27}" type="slidenum">
              <a:rPr lang="fr-CA"/>
              <a:pPr>
                <a:defRPr/>
              </a:pPr>
              <a:t>‹Nº›</a:t>
            </a:fld>
            <a:endParaRPr lang="fr-CA" dirty="0"/>
          </a:p>
        </p:txBody>
      </p:sp>
    </p:spTree>
  </p:cSld>
  <p:clrMapOvr>
    <a:masterClrMapping/>
  </p:clrMapOvr>
  <p:transition advTm="5093">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ca-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6C0CC9EC-22ED-410E-ACBF-B6A62BE3653F}" type="slidenum">
              <a:rPr lang="fr-CA"/>
              <a:pPr>
                <a:defRPr/>
              </a:pPr>
              <a:t>‹Nº›</a:t>
            </a:fld>
            <a:endParaRPr lang="fr-CA" dirty="0"/>
          </a:p>
        </p:txBody>
      </p:sp>
    </p:spTree>
  </p:cSld>
  <p:clrMapOvr>
    <a:masterClrMapping/>
  </p:clrMapOvr>
  <p:transition advTm="5093">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pPr>
              <a:defRPr/>
            </a:pPr>
            <a:fld id="{69EA8F28-8554-48B3-ABCB-EA26F531F42D}" type="slidenum">
              <a:rPr lang="fr-CA"/>
              <a:pPr>
                <a:defRPr/>
              </a:pPr>
              <a:t>‹Nº›</a:t>
            </a:fld>
            <a:endParaRPr lang="fr-CA" dirty="0"/>
          </a:p>
        </p:txBody>
      </p:sp>
    </p:spTree>
  </p:cSld>
  <p:clrMapOvr>
    <a:masterClrMapping/>
  </p:clrMapOvr>
  <p:transition advTm="5093">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ca-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7" name="Rectangle 4"/>
          <p:cNvSpPr>
            <a:spLocks noGrp="1" noChangeArrowheads="1"/>
          </p:cNvSpPr>
          <p:nvPr>
            <p:ph type="dt" sz="half" idx="10"/>
          </p:nvPr>
        </p:nvSpPr>
        <p:spPr/>
        <p:txBody>
          <a:bodyPr/>
          <a:lstStyle>
            <a:lvl1pPr>
              <a:defRPr/>
            </a:lvl1pPr>
          </a:lstStyle>
          <a:p>
            <a:pPr>
              <a:defRPr/>
            </a:pPr>
            <a:endParaRPr lang="fr-CA"/>
          </a:p>
        </p:txBody>
      </p:sp>
      <p:sp>
        <p:nvSpPr>
          <p:cNvPr id="8" name="Rectangle 5"/>
          <p:cNvSpPr>
            <a:spLocks noGrp="1" noChangeArrowheads="1"/>
          </p:cNvSpPr>
          <p:nvPr>
            <p:ph type="ftr" sz="quarter" idx="11"/>
          </p:nvPr>
        </p:nvSpPr>
        <p:spPr/>
        <p:txBody>
          <a:bodyPr/>
          <a:lstStyle>
            <a:lvl1pPr>
              <a:defRPr/>
            </a:lvl1pPr>
          </a:lstStyle>
          <a:p>
            <a:pPr>
              <a:defRPr/>
            </a:pPr>
            <a:endParaRPr lang="fr-CA"/>
          </a:p>
        </p:txBody>
      </p:sp>
      <p:sp>
        <p:nvSpPr>
          <p:cNvPr id="9" name="Rectangle 6"/>
          <p:cNvSpPr>
            <a:spLocks noGrp="1" noChangeArrowheads="1"/>
          </p:cNvSpPr>
          <p:nvPr>
            <p:ph type="sldNum" sz="quarter" idx="12"/>
          </p:nvPr>
        </p:nvSpPr>
        <p:spPr/>
        <p:txBody>
          <a:bodyPr/>
          <a:lstStyle>
            <a:lvl1pPr>
              <a:defRPr/>
            </a:lvl1pPr>
          </a:lstStyle>
          <a:p>
            <a:pPr>
              <a:defRPr/>
            </a:pPr>
            <a:fld id="{A25BF679-B738-402A-926B-F76185E7DC77}" type="slidenum">
              <a:rPr lang="fr-CA"/>
              <a:pPr>
                <a:defRPr/>
              </a:pPr>
              <a:t>‹Nº›</a:t>
            </a:fld>
            <a:endParaRPr lang="fr-CA" dirty="0"/>
          </a:p>
        </p:txBody>
      </p:sp>
    </p:spTree>
  </p:cSld>
  <p:clrMapOvr>
    <a:masterClrMapping/>
  </p:clrMapOvr>
  <p:transition advTm="5093">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Rectangle 4"/>
          <p:cNvSpPr>
            <a:spLocks noGrp="1" noChangeArrowheads="1"/>
          </p:cNvSpPr>
          <p:nvPr>
            <p:ph type="dt" sz="half" idx="10"/>
          </p:nvPr>
        </p:nvSpPr>
        <p:spPr/>
        <p:txBody>
          <a:bodyPr/>
          <a:lstStyle>
            <a:lvl1pPr>
              <a:defRPr/>
            </a:lvl1pPr>
          </a:lstStyle>
          <a:p>
            <a:pPr>
              <a:defRPr/>
            </a:pPr>
            <a:endParaRPr lang="fr-CA"/>
          </a:p>
        </p:txBody>
      </p:sp>
      <p:sp>
        <p:nvSpPr>
          <p:cNvPr id="4" name="Rectangle 5"/>
          <p:cNvSpPr>
            <a:spLocks noGrp="1" noChangeArrowheads="1"/>
          </p:cNvSpPr>
          <p:nvPr>
            <p:ph type="ftr" sz="quarter" idx="11"/>
          </p:nvPr>
        </p:nvSpPr>
        <p:spPr/>
        <p:txBody>
          <a:bodyPr/>
          <a:lstStyle>
            <a:lvl1pPr>
              <a:defRPr/>
            </a:lvl1pPr>
          </a:lstStyle>
          <a:p>
            <a:pPr>
              <a:defRPr/>
            </a:pPr>
            <a:endParaRPr lang="fr-CA"/>
          </a:p>
        </p:txBody>
      </p:sp>
      <p:sp>
        <p:nvSpPr>
          <p:cNvPr id="5" name="Rectangle 6"/>
          <p:cNvSpPr>
            <a:spLocks noGrp="1" noChangeArrowheads="1"/>
          </p:cNvSpPr>
          <p:nvPr>
            <p:ph type="sldNum" sz="quarter" idx="12"/>
          </p:nvPr>
        </p:nvSpPr>
        <p:spPr/>
        <p:txBody>
          <a:bodyPr/>
          <a:lstStyle>
            <a:lvl1pPr>
              <a:defRPr/>
            </a:lvl1pPr>
          </a:lstStyle>
          <a:p>
            <a:pPr>
              <a:defRPr/>
            </a:pPr>
            <a:fld id="{4DC29315-124E-4FA4-A2B5-F2EBED4F6353}" type="slidenum">
              <a:rPr lang="fr-CA"/>
              <a:pPr>
                <a:defRPr/>
              </a:pPr>
              <a:t>‹Nº›</a:t>
            </a:fld>
            <a:endParaRPr lang="fr-CA" dirty="0"/>
          </a:p>
        </p:txBody>
      </p:sp>
    </p:spTree>
  </p:cSld>
  <p:clrMapOvr>
    <a:masterClrMapping/>
  </p:clrMapOvr>
  <p:transition advTm="5093">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defRPr/>
            </a:lvl1pPr>
          </a:lstStyle>
          <a:p>
            <a:pPr>
              <a:defRPr/>
            </a:pPr>
            <a:endParaRPr lang="fr-CA"/>
          </a:p>
        </p:txBody>
      </p:sp>
      <p:sp>
        <p:nvSpPr>
          <p:cNvPr id="3" name="Rectangle 5"/>
          <p:cNvSpPr>
            <a:spLocks noGrp="1" noChangeArrowheads="1"/>
          </p:cNvSpPr>
          <p:nvPr>
            <p:ph type="ftr" sz="quarter" idx="11"/>
          </p:nvPr>
        </p:nvSpPr>
        <p:spPr/>
        <p:txBody>
          <a:bodyPr/>
          <a:lstStyle>
            <a:lvl1pPr>
              <a:defRPr/>
            </a:lvl1pPr>
          </a:lstStyle>
          <a:p>
            <a:pPr>
              <a:defRPr/>
            </a:pPr>
            <a:endParaRPr lang="fr-CA"/>
          </a:p>
        </p:txBody>
      </p:sp>
      <p:sp>
        <p:nvSpPr>
          <p:cNvPr id="4" name="Rectangle 6"/>
          <p:cNvSpPr>
            <a:spLocks noGrp="1" noChangeArrowheads="1"/>
          </p:cNvSpPr>
          <p:nvPr>
            <p:ph type="sldNum" sz="quarter" idx="12"/>
          </p:nvPr>
        </p:nvSpPr>
        <p:spPr/>
        <p:txBody>
          <a:bodyPr/>
          <a:lstStyle>
            <a:lvl1pPr>
              <a:defRPr/>
            </a:lvl1pPr>
          </a:lstStyle>
          <a:p>
            <a:pPr>
              <a:defRPr/>
            </a:pPr>
            <a:fld id="{B33F9A4A-286A-456D-A1BC-E84C0476945D}" type="slidenum">
              <a:rPr lang="fr-CA"/>
              <a:pPr>
                <a:defRPr/>
              </a:pPr>
              <a:t>‹Nº›</a:t>
            </a:fld>
            <a:endParaRPr lang="fr-CA" dirty="0"/>
          </a:p>
        </p:txBody>
      </p:sp>
    </p:spTree>
  </p:cSld>
  <p:clrMapOvr>
    <a:masterClrMapping/>
  </p:clrMapOvr>
  <p:transition advTm="5093">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ca-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pPr>
              <a:defRPr/>
            </a:pPr>
            <a:fld id="{3AA0A3E8-76C5-45BC-8D83-CD3CE68599C8}" type="slidenum">
              <a:rPr lang="fr-CA"/>
              <a:pPr>
                <a:defRPr/>
              </a:pPr>
              <a:t>‹Nº›</a:t>
            </a:fld>
            <a:endParaRPr lang="fr-CA" dirty="0"/>
          </a:p>
        </p:txBody>
      </p:sp>
    </p:spTree>
  </p:cSld>
  <p:clrMapOvr>
    <a:masterClrMapping/>
  </p:clrMapOvr>
  <p:transition advTm="5093">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ca-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ca-ES" noProof="0" dirty="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p:txBody>
          <a:bodyPr/>
          <a:lstStyle>
            <a:lvl1pPr>
              <a:defRPr/>
            </a:lvl1pPr>
          </a:lstStyle>
          <a:p>
            <a:pPr>
              <a:defRPr/>
            </a:pPr>
            <a:endParaRPr lang="fr-CA"/>
          </a:p>
        </p:txBody>
      </p:sp>
      <p:sp>
        <p:nvSpPr>
          <p:cNvPr id="6" name="Rectangle 5"/>
          <p:cNvSpPr>
            <a:spLocks noGrp="1" noChangeArrowheads="1"/>
          </p:cNvSpPr>
          <p:nvPr>
            <p:ph type="ftr" sz="quarter" idx="11"/>
          </p:nvPr>
        </p:nvSpPr>
        <p:spPr/>
        <p:txBody>
          <a:bodyPr/>
          <a:lstStyle>
            <a:lvl1pPr>
              <a:defRPr/>
            </a:lvl1pPr>
          </a:lstStyle>
          <a:p>
            <a:pPr>
              <a:defRPr/>
            </a:pPr>
            <a:endParaRPr lang="fr-CA"/>
          </a:p>
        </p:txBody>
      </p:sp>
      <p:sp>
        <p:nvSpPr>
          <p:cNvPr id="7" name="Rectangle 6"/>
          <p:cNvSpPr>
            <a:spLocks noGrp="1" noChangeArrowheads="1"/>
          </p:cNvSpPr>
          <p:nvPr>
            <p:ph type="sldNum" sz="quarter" idx="12"/>
          </p:nvPr>
        </p:nvSpPr>
        <p:spPr/>
        <p:txBody>
          <a:bodyPr/>
          <a:lstStyle>
            <a:lvl1pPr>
              <a:defRPr/>
            </a:lvl1pPr>
          </a:lstStyle>
          <a:p>
            <a:pPr>
              <a:defRPr/>
            </a:pPr>
            <a:fld id="{146ECB71-65E4-4422-8171-146209927145}" type="slidenum">
              <a:rPr lang="fr-CA"/>
              <a:pPr>
                <a:defRPr/>
              </a:pPr>
              <a:t>‹Nº›</a:t>
            </a:fld>
            <a:endParaRPr lang="fr-CA" dirty="0"/>
          </a:p>
        </p:txBody>
      </p:sp>
    </p:spTree>
  </p:cSld>
  <p:clrMapOvr>
    <a:masterClrMapping/>
  </p:clrMapOvr>
  <p:transition advTm="5093">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ca-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74E3AED4-57D6-443C-AEDD-D0A7AB417018}" type="slidenum">
              <a:rPr lang="fr-CA"/>
              <a:pPr>
                <a:defRPr/>
              </a:pPr>
              <a:t>‹Nº›</a:t>
            </a:fld>
            <a:endParaRPr lang="fr-CA" dirty="0"/>
          </a:p>
        </p:txBody>
      </p:sp>
    </p:spTree>
  </p:cSld>
  <p:clrMapOvr>
    <a:masterClrMapping/>
  </p:clrMapOvr>
  <p:transition advTm="5093">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ca-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4" name="Rectangle 4"/>
          <p:cNvSpPr>
            <a:spLocks noGrp="1" noChangeArrowheads="1"/>
          </p:cNvSpPr>
          <p:nvPr>
            <p:ph type="dt" sz="half" idx="10"/>
          </p:nvPr>
        </p:nvSpPr>
        <p:spPr/>
        <p:txBody>
          <a:bodyPr/>
          <a:lstStyle>
            <a:lvl1pPr>
              <a:defRPr/>
            </a:lvl1pPr>
          </a:lstStyle>
          <a:p>
            <a:pPr>
              <a:defRPr/>
            </a:pPr>
            <a:endParaRPr lang="fr-CA"/>
          </a:p>
        </p:txBody>
      </p:sp>
      <p:sp>
        <p:nvSpPr>
          <p:cNvPr id="5" name="Rectangle 5"/>
          <p:cNvSpPr>
            <a:spLocks noGrp="1" noChangeArrowheads="1"/>
          </p:cNvSpPr>
          <p:nvPr>
            <p:ph type="ftr" sz="quarter" idx="11"/>
          </p:nvPr>
        </p:nvSpPr>
        <p:spPr/>
        <p:txBody>
          <a:bodyPr/>
          <a:lstStyle>
            <a:lvl1pPr>
              <a:defRPr/>
            </a:lvl1pPr>
          </a:lstStyle>
          <a:p>
            <a:pPr>
              <a:defRPr/>
            </a:pPr>
            <a:endParaRPr lang="fr-CA"/>
          </a:p>
        </p:txBody>
      </p:sp>
      <p:sp>
        <p:nvSpPr>
          <p:cNvPr id="6" name="Rectangle 6"/>
          <p:cNvSpPr>
            <a:spLocks noGrp="1" noChangeArrowheads="1"/>
          </p:cNvSpPr>
          <p:nvPr>
            <p:ph type="sldNum" sz="quarter" idx="12"/>
          </p:nvPr>
        </p:nvSpPr>
        <p:spPr/>
        <p:txBody>
          <a:bodyPr/>
          <a:lstStyle>
            <a:lvl1pPr>
              <a:defRPr/>
            </a:lvl1pPr>
          </a:lstStyle>
          <a:p>
            <a:pPr>
              <a:defRPr/>
            </a:pPr>
            <a:fld id="{56D978DF-F6A7-44C9-AC2F-9309F94355FD}" type="slidenum">
              <a:rPr lang="fr-CA"/>
              <a:pPr>
                <a:defRPr/>
              </a:pPr>
              <a:t>‹Nº›</a:t>
            </a:fld>
            <a:endParaRPr lang="fr-CA" dirty="0"/>
          </a:p>
        </p:txBody>
      </p:sp>
    </p:spTree>
  </p:cSld>
  <p:clrMapOvr>
    <a:masterClrMapping/>
  </p:clrMapOvr>
  <p:transition advTm="5093">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C527C56-A9C0-4569-A30E-7D8B99E51E08}"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CA" smtClean="0"/>
              <a:t>Cliquez pour modifier le style du titre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CA" smtClean="0"/>
              <a:t>Cliquez pour modifier les styles du texte du masque</a:t>
            </a:r>
          </a:p>
          <a:p>
            <a:pPr lvl="1"/>
            <a:r>
              <a:rPr lang="fr-CA" smtClean="0"/>
              <a:t>Deuxième niveau</a:t>
            </a:r>
          </a:p>
          <a:p>
            <a:pPr lvl="2"/>
            <a:r>
              <a:rPr lang="fr-CA" smtClean="0"/>
              <a:t>Troisième niveau</a:t>
            </a:r>
          </a:p>
          <a:p>
            <a:pPr lvl="3"/>
            <a:r>
              <a:rPr lang="fr-CA" smtClean="0"/>
              <a:t>Quatrième niveau</a:t>
            </a:r>
          </a:p>
          <a:p>
            <a:pPr lvl="4"/>
            <a:r>
              <a:rPr lang="fr-CA" smtClean="0"/>
              <a:t>Cinquième niveau</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fr-CA"/>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fr-CA"/>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9560B5A5-E4C2-4365-858A-0B161181F2BF}" type="slidenum">
              <a:rPr lang="fr-CA"/>
              <a:pPr>
                <a:defRPr/>
              </a:pPr>
              <a:t>‹Nº›</a:t>
            </a:fld>
            <a:endParaRPr lang="fr-CA" dirty="0"/>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Lst>
  <p:transition advTm="5093">
    <p:zo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1B18487-2800-4C4E-AB79-128ABCAC65B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72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48.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4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4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9.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D14405"/>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pic>
        <p:nvPicPr>
          <p:cNvPr id="1026" name="Picture 2" descr="C:\Documents and Settings\Dell\Escritorio\116581997.jpg"/>
          <p:cNvPicPr>
            <a:picLocks noChangeAspect="1" noChangeArrowheads="1"/>
          </p:cNvPicPr>
          <p:nvPr/>
        </p:nvPicPr>
        <p:blipFill>
          <a:blip r:embed="rId3"/>
          <a:srcRect/>
          <a:stretch>
            <a:fillRect/>
          </a:stretch>
        </p:blipFill>
        <p:spPr bwMode="auto">
          <a:xfrm>
            <a:off x="0" y="0"/>
            <a:ext cx="9144000" cy="6858000"/>
          </a:xfrm>
          <a:prstGeom prst="rect">
            <a:avLst/>
          </a:prstGeom>
          <a:noFill/>
        </p:spPr>
      </p:pic>
      <p:pic>
        <p:nvPicPr>
          <p:cNvPr id="18" name="Picture 2" descr="C:\Documents and Settings\Dell\Escritorio\jabuticaba.jpg"/>
          <p:cNvPicPr>
            <a:picLocks noChangeAspect="1" noChangeArrowheads="1"/>
          </p:cNvPicPr>
          <p:nvPr/>
        </p:nvPicPr>
        <p:blipFill>
          <a:blip r:embed="rId4"/>
          <a:srcRect l="2052" t="33503" r="10427" b="17766"/>
          <a:stretch>
            <a:fillRect/>
          </a:stretch>
        </p:blipFill>
        <p:spPr bwMode="auto">
          <a:xfrm>
            <a:off x="0" y="0"/>
            <a:ext cx="9144000" cy="6858000"/>
          </a:xfrm>
          <a:prstGeom prst="rect">
            <a:avLst/>
          </a:prstGeom>
          <a:noFill/>
        </p:spPr>
      </p:pic>
      <p:sp>
        <p:nvSpPr>
          <p:cNvPr id="6" name="5 Rectángulo"/>
          <p:cNvSpPr/>
          <p:nvPr/>
        </p:nvSpPr>
        <p:spPr>
          <a:xfrm>
            <a:off x="-214346" y="214290"/>
            <a:ext cx="6286544" cy="2554527"/>
          </a:xfrm>
          <a:prstGeom prst="rect">
            <a:avLst/>
          </a:prstGeom>
        </p:spPr>
        <p:txBody>
          <a:bodyPr wrap="square" lIns="91422" tIns="45711" rIns="91422" bIns="45711">
            <a:spAutoFit/>
          </a:bodyPr>
          <a:lstStyle/>
          <a:p>
            <a:pPr algn="ctr"/>
            <a:r>
              <a:rPr lang="es-ES" sz="80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El árbol </a:t>
            </a:r>
          </a:p>
          <a:p>
            <a:pPr algn="ctr"/>
            <a:r>
              <a:rPr lang="es-ES" sz="8000" b="1" i="1" kern="10" dirty="0" smtClean="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rPr>
              <a:t>de la uva</a:t>
            </a:r>
            <a:endParaRPr lang="es-ES" sz="8000" b="1" i="1" kern="10" dirty="0">
              <a:ln w="25400">
                <a:solidFill>
                  <a:srgbClr val="E31C07"/>
                </a:solidFill>
                <a:round/>
                <a:headEnd/>
                <a:tailEnd/>
              </a:ln>
              <a:solidFill>
                <a:schemeClr val="bg1"/>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5"/>
          <a:srcRect/>
          <a:stretch>
            <a:fillRect/>
          </a:stretch>
        </p:blipFill>
        <p:spPr bwMode="auto">
          <a:xfrm>
            <a:off x="297504" y="4214818"/>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6"/>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6"/>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6"/>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6"/>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7" cstate="print"/>
          <a:srcRect/>
          <a:stretch>
            <a:fillRect/>
          </a:stretch>
        </p:blipFill>
        <p:spPr bwMode="auto">
          <a:xfrm>
            <a:off x="428596" y="5000636"/>
            <a:ext cx="1000132" cy="1052513"/>
          </a:xfrm>
          <a:prstGeom prst="rect">
            <a:avLst/>
          </a:prstGeom>
          <a:noFill/>
          <a:ln w="38100">
            <a:solidFill>
              <a:srgbClr val="1CDEF8"/>
            </a:solidFill>
            <a:miter lim="800000"/>
            <a:headEnd/>
            <a:tailEnd/>
          </a:ln>
        </p:spPr>
      </p:pic>
      <p:sp>
        <p:nvSpPr>
          <p:cNvPr id="15" name="14 Rectángulo"/>
          <p:cNvSpPr/>
          <p:nvPr/>
        </p:nvSpPr>
        <p:spPr>
          <a:xfrm>
            <a:off x="0" y="6072206"/>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0000"/>
              </a:solidFill>
              <a:effectLst>
                <a:outerShdw dist="35921" dir="2700000" algn="ctr" rotWithShape="0">
                  <a:schemeClr val="folHlink">
                    <a:alpha val="80000"/>
                  </a:schemeClr>
                </a:outerShdw>
              </a:effectLst>
              <a:latin typeface="Snap ITC"/>
            </a:endParaRPr>
          </a:p>
        </p:txBody>
      </p:sp>
    </p:spTree>
  </p:cSld>
  <p:clrMapOvr>
    <a:masterClrMapping/>
  </p:clrMapOvr>
  <p:transition advTm="13000">
    <p:zoom/>
    <p:sndAc>
      <p:stSnd>
        <p:snd r:embed="rId2" name="ALMA LLANERA.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grpId="0" nodeType="click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5000" fill="hold"/>
                                        <p:tgtEl>
                                          <p:spTgt spid="6"/>
                                        </p:tgtEl>
                                        <p:attrNameLst>
                                          <p:attrName>ppt_y</p:attrName>
                                        </p:attrNameLst>
                                      </p:cBhvr>
                                      <p:tavLst>
                                        <p:tav tm="0">
                                          <p:val>
                                            <p:strVal val="#ppt_y"/>
                                          </p:val>
                                        </p:tav>
                                        <p:tav tm="100000">
                                          <p:val>
                                            <p:strVal val="#ppt_y"/>
                                          </p:val>
                                        </p:tav>
                                      </p:tavLst>
                                    </p:anim>
                                    <p:anim calcmode="lin" valueType="num">
                                      <p:cBhvr>
                                        <p:cTn id="9" dur="50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50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0" tmFilter="0,0; .5, 1; 1, 1"/>
                                        <p:tgtEl>
                                          <p:spTgt spid="6"/>
                                        </p:tgtEl>
                                      </p:cBhvr>
                                    </p:animEffect>
                                  </p:childTnLst>
                                </p:cTn>
                              </p:par>
                            </p:childTnLst>
                          </p:cTn>
                        </p:par>
                        <p:par>
                          <p:cTn id="12" fill="hold">
                            <p:stCondLst>
                              <p:cond delay="11500"/>
                            </p:stCondLst>
                            <p:childTnLst>
                              <p:par>
                                <p:cTn id="13" presetID="3" presetClass="exit" presetSubtype="10" fill="hold" nodeType="afterEffect">
                                  <p:stCondLst>
                                    <p:cond delay="0"/>
                                  </p:stCondLst>
                                  <p:childTnLst>
                                    <p:animEffect transition="out" filter="blinds(horizontal)">
                                      <p:cBhvr>
                                        <p:cTn id="14" dur="500"/>
                                        <p:tgtEl>
                                          <p:spTgt spid="18"/>
                                        </p:tgtEl>
                                      </p:cBhvr>
                                    </p:animEffect>
                                    <p:set>
                                      <p:cBhvr>
                                        <p:cTn id="15" dur="1" fill="hold">
                                          <p:stCondLst>
                                            <p:cond delay="499"/>
                                          </p:stCondLst>
                                        </p:cTn>
                                        <p:tgtEl>
                                          <p:spTgt spid="1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D14405"/>
            </a:gs>
            <a:gs pos="50000">
              <a:srgbClr val="9CB86E"/>
            </a:gs>
            <a:gs pos="100000">
              <a:srgbClr val="156B13"/>
            </a:gs>
          </a:gsLst>
          <a:lin ang="5400000" scaled="0"/>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928662" y="1142984"/>
            <a:ext cx="7358114" cy="471490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2" name="1 Rectángulo"/>
          <p:cNvSpPr/>
          <p:nvPr/>
        </p:nvSpPr>
        <p:spPr>
          <a:xfrm>
            <a:off x="1214414" y="1643050"/>
            <a:ext cx="6786610" cy="4154984"/>
          </a:xfrm>
          <a:prstGeom prst="rect">
            <a:avLst/>
          </a:prstGeom>
        </p:spPr>
        <p:txBody>
          <a:bodyPr wrap="square">
            <a:spAutoFit/>
          </a:bodyPr>
          <a:lstStyle/>
          <a:p>
            <a:pPr algn="ctr"/>
            <a:r>
              <a:rPr lang="es-ES" sz="2400" dirty="0" smtClean="0"/>
              <a:t>El </a:t>
            </a:r>
            <a:r>
              <a:rPr lang="es-ES" sz="2400" b="1" dirty="0" smtClean="0"/>
              <a:t>guapur</a:t>
            </a:r>
            <a:r>
              <a:rPr lang="es-ES" sz="2400" dirty="0" smtClean="0"/>
              <a:t> o </a:t>
            </a:r>
            <a:r>
              <a:rPr lang="es-ES" sz="2400" b="1" dirty="0" err="1" smtClean="0"/>
              <a:t>jaboticaba</a:t>
            </a:r>
            <a:r>
              <a:rPr lang="es-ES" sz="2400" dirty="0" smtClean="0"/>
              <a:t>, es un árbol nativo de Brasil que pertenece a la familia de las Mirtáceas al igual que el guayabo, guabirá, el arrayán y el saguinto. Su nombre científico es </a:t>
            </a:r>
            <a:r>
              <a:rPr lang="es-ES" sz="2400" b="1" i="1" dirty="0" smtClean="0"/>
              <a:t>Myrciaria cauliflora</a:t>
            </a:r>
            <a:r>
              <a:rPr lang="es-ES" sz="2400" dirty="0" smtClean="0"/>
              <a:t>. Recibe los nombres de </a:t>
            </a:r>
            <a:r>
              <a:rPr lang="es-ES" sz="2400" i="1" dirty="0" smtClean="0"/>
              <a:t>Taanumox</a:t>
            </a:r>
            <a:r>
              <a:rPr lang="es-ES" sz="2400" dirty="0" smtClean="0"/>
              <a:t> en chiquitano, </a:t>
            </a:r>
            <a:r>
              <a:rPr lang="es-ES" sz="2400" i="1" dirty="0" smtClean="0"/>
              <a:t>jabuticaba</a:t>
            </a:r>
            <a:r>
              <a:rPr lang="es-ES" sz="2400" dirty="0" smtClean="0"/>
              <a:t> en portugués, </a:t>
            </a:r>
            <a:r>
              <a:rPr lang="es-ES" sz="2400" i="1" dirty="0" smtClean="0"/>
              <a:t>Yvapurũ</a:t>
            </a:r>
            <a:r>
              <a:rPr lang="es-ES" sz="2400" dirty="0" smtClean="0"/>
              <a:t> en avañe'ẽ y </a:t>
            </a:r>
            <a:r>
              <a:rPr lang="es-ES" sz="2400" i="1" dirty="0" smtClean="0"/>
              <a:t>Ibapumi</a:t>
            </a:r>
            <a:r>
              <a:rPr lang="es-ES" sz="2400" dirty="0" smtClean="0"/>
              <a:t> en pauserna . En Paraguay es también llamado "Yvapuru" en el idioma oficial nativo, el "Guarani". Es llamado de "guapuru" en Santa Cruz de la Sierra, Bolivia</a:t>
            </a:r>
            <a:endParaRPr lang="es-ES" sz="2400" dirty="0"/>
          </a:p>
        </p:txBody>
      </p:sp>
      <p:pic>
        <p:nvPicPr>
          <p:cNvPr id="5" name="Picture 4" descr="12"/>
          <p:cNvPicPr>
            <a:picLocks noChangeAspect="1" noChangeArrowheads="1"/>
          </p:cNvPicPr>
          <p:nvPr/>
        </p:nvPicPr>
        <p:blipFill>
          <a:blip r:embed="rId2"/>
          <a:srcRect/>
          <a:stretch>
            <a:fillRect/>
          </a:stretch>
        </p:blipFill>
        <p:spPr bwMode="auto">
          <a:xfrm>
            <a:off x="642910" y="928670"/>
            <a:ext cx="7940342" cy="5214974"/>
          </a:xfrm>
          <a:prstGeom prst="rect">
            <a:avLst/>
          </a:prstGeom>
          <a:noFill/>
          <a:ln w="9525">
            <a:noFill/>
            <a:miter lim="800000"/>
            <a:headEnd/>
            <a:tailEnd/>
          </a:ln>
        </p:spPr>
      </p:pic>
      <p:pic>
        <p:nvPicPr>
          <p:cNvPr id="6" name="Picture 2" descr="C:\Documents and Settings\Dell\Escritorio\jabuticaba.jpg"/>
          <p:cNvPicPr>
            <a:picLocks noChangeAspect="1" noChangeArrowheads="1"/>
          </p:cNvPicPr>
          <p:nvPr/>
        </p:nvPicPr>
        <p:blipFill>
          <a:blip r:embed="rId3"/>
          <a:srcRect l="2052" t="33503" r="10427" b="17766"/>
          <a:stretch>
            <a:fillRect/>
          </a:stretch>
        </p:blipFill>
        <p:spPr bwMode="auto">
          <a:xfrm>
            <a:off x="0" y="0"/>
            <a:ext cx="9144000" cy="6858000"/>
          </a:xfrm>
          <a:prstGeom prst="rect">
            <a:avLst/>
          </a:prstGeom>
          <a:noFill/>
        </p:spPr>
      </p:pic>
    </p:spTree>
  </p:cSld>
  <p:clrMapOvr>
    <a:masterClrMapping/>
  </p:clrMapOvr>
  <p:transition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afterEffect">
                                  <p:stCondLst>
                                    <p:cond delay="0"/>
                                  </p:stCondLst>
                                  <p:childTnLst>
                                    <p:animEffect transition="out" filter="blinds(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par>
                                <p:cTn id="8" presetID="3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4000" decel="100000"/>
                                        <p:tgtEl>
                                          <p:spTgt spid="3"/>
                                        </p:tgtEl>
                                      </p:cBhvr>
                                    </p:animEffect>
                                    <p:anim calcmode="lin" valueType="num">
                                      <p:cBhvr>
                                        <p:cTn id="11" dur="4000" decel="100000" fill="hold"/>
                                        <p:tgtEl>
                                          <p:spTgt spid="3"/>
                                        </p:tgtEl>
                                        <p:attrNameLst>
                                          <p:attrName>style.rotation</p:attrName>
                                        </p:attrNameLst>
                                      </p:cBhvr>
                                      <p:tavLst>
                                        <p:tav tm="0">
                                          <p:val>
                                            <p:fltVal val="-90"/>
                                          </p:val>
                                        </p:tav>
                                        <p:tav tm="100000">
                                          <p:val>
                                            <p:fltVal val="0"/>
                                          </p:val>
                                        </p:tav>
                                      </p:tavLst>
                                    </p:anim>
                                    <p:anim calcmode="lin" valueType="num">
                                      <p:cBhvr>
                                        <p:cTn id="12" dur="4000" decel="100000" fill="hold"/>
                                        <p:tgtEl>
                                          <p:spTgt spid="3"/>
                                        </p:tgtEl>
                                        <p:attrNameLst>
                                          <p:attrName>ppt_x</p:attrName>
                                        </p:attrNameLst>
                                      </p:cBhvr>
                                      <p:tavLst>
                                        <p:tav tm="0">
                                          <p:val>
                                            <p:strVal val="#ppt_x+0.4"/>
                                          </p:val>
                                        </p:tav>
                                        <p:tav tm="100000">
                                          <p:val>
                                            <p:strVal val="#ppt_x-0.05"/>
                                          </p:val>
                                        </p:tav>
                                      </p:tavLst>
                                    </p:anim>
                                    <p:anim calcmode="lin" valueType="num">
                                      <p:cBhvr>
                                        <p:cTn id="13" dur="4000" decel="100000" fill="hold"/>
                                        <p:tgtEl>
                                          <p:spTgt spid="3"/>
                                        </p:tgtEl>
                                        <p:attrNameLst>
                                          <p:attrName>ppt_y</p:attrName>
                                        </p:attrNameLst>
                                      </p:cBhvr>
                                      <p:tavLst>
                                        <p:tav tm="0">
                                          <p:val>
                                            <p:strVal val="#ppt_y-0.4"/>
                                          </p:val>
                                        </p:tav>
                                        <p:tav tm="100000">
                                          <p:val>
                                            <p:strVal val="#ppt_y+0.1"/>
                                          </p:val>
                                        </p:tav>
                                      </p:tavLst>
                                    </p:anim>
                                    <p:anim calcmode="lin" valueType="num">
                                      <p:cBhvr>
                                        <p:cTn id="14"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5"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6" fill="hold">
                            <p:stCondLst>
                              <p:cond delay="5000"/>
                            </p:stCondLst>
                            <p:childTnLst>
                              <p:par>
                                <p:cTn id="17" presetID="31" presetClass="entr" presetSubtype="0" fill="hold" nodeType="afterEffect">
                                  <p:stCondLst>
                                    <p:cond delay="0"/>
                                  </p:stCondLst>
                                  <p:iterate type="lt">
                                    <p:tmPct val="5000"/>
                                  </p:iterate>
                                  <p:childTnLst>
                                    <p:set>
                                      <p:cBhvr>
                                        <p:cTn id="18" dur="1" fill="hold">
                                          <p:stCondLst>
                                            <p:cond delay="0"/>
                                          </p:stCondLst>
                                        </p:cTn>
                                        <p:tgtEl>
                                          <p:spTgt spid="5"/>
                                        </p:tgtEl>
                                        <p:attrNameLst>
                                          <p:attrName>style.visibility</p:attrName>
                                        </p:attrNameLst>
                                      </p:cBhvr>
                                      <p:to>
                                        <p:strVal val="visible"/>
                                      </p:to>
                                    </p:set>
                                    <p:anim calcmode="lin" valueType="num">
                                      <p:cBhvr>
                                        <p:cTn id="19" dur="5000" fill="hold"/>
                                        <p:tgtEl>
                                          <p:spTgt spid="5"/>
                                        </p:tgtEl>
                                        <p:attrNameLst>
                                          <p:attrName>ppt_w</p:attrName>
                                        </p:attrNameLst>
                                      </p:cBhvr>
                                      <p:tavLst>
                                        <p:tav tm="0">
                                          <p:val>
                                            <p:fltVal val="0"/>
                                          </p:val>
                                        </p:tav>
                                        <p:tav tm="100000">
                                          <p:val>
                                            <p:strVal val="#ppt_w"/>
                                          </p:val>
                                        </p:tav>
                                      </p:tavLst>
                                    </p:anim>
                                    <p:anim calcmode="lin" valueType="num">
                                      <p:cBhvr>
                                        <p:cTn id="20" dur="5000" fill="hold"/>
                                        <p:tgtEl>
                                          <p:spTgt spid="5"/>
                                        </p:tgtEl>
                                        <p:attrNameLst>
                                          <p:attrName>ppt_h</p:attrName>
                                        </p:attrNameLst>
                                      </p:cBhvr>
                                      <p:tavLst>
                                        <p:tav tm="0">
                                          <p:val>
                                            <p:fltVal val="0"/>
                                          </p:val>
                                        </p:tav>
                                        <p:tav tm="100000">
                                          <p:val>
                                            <p:strVal val="#ppt_h"/>
                                          </p:val>
                                        </p:tav>
                                      </p:tavLst>
                                    </p:anim>
                                    <p:anim calcmode="lin" valueType="num">
                                      <p:cBhvr>
                                        <p:cTn id="21" dur="5000" fill="hold"/>
                                        <p:tgtEl>
                                          <p:spTgt spid="5"/>
                                        </p:tgtEl>
                                        <p:attrNameLst>
                                          <p:attrName>style.rotation</p:attrName>
                                        </p:attrNameLst>
                                      </p:cBhvr>
                                      <p:tavLst>
                                        <p:tav tm="0">
                                          <p:val>
                                            <p:fltVal val="90"/>
                                          </p:val>
                                        </p:tav>
                                        <p:tav tm="100000">
                                          <p:val>
                                            <p:fltVal val="0"/>
                                          </p:val>
                                        </p:tav>
                                      </p:tavLst>
                                    </p:anim>
                                    <p:animEffect transition="in" filter="fade">
                                      <p:cBhvr>
                                        <p:cTn id="22"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Dell\Escritorio\Jaboticaba.jpg"/>
          <p:cNvPicPr>
            <a:picLocks noChangeAspect="1" noChangeArrowheads="1"/>
          </p:cNvPicPr>
          <p:nvPr/>
        </p:nvPicPr>
        <p:blipFill>
          <a:blip r:embed="rId2"/>
          <a:srcRect/>
          <a:stretch>
            <a:fillRect/>
          </a:stretch>
        </p:blipFill>
        <p:spPr bwMode="auto">
          <a:xfrm>
            <a:off x="0" y="0"/>
            <a:ext cx="10287040" cy="6858000"/>
          </a:xfrm>
          <a:prstGeom prst="rect">
            <a:avLst/>
          </a:prstGeom>
          <a:noFill/>
        </p:spPr>
      </p:pic>
      <p:sp>
        <p:nvSpPr>
          <p:cNvPr id="3" name="2 Rectángulo"/>
          <p:cNvSpPr/>
          <p:nvPr/>
        </p:nvSpPr>
        <p:spPr>
          <a:xfrm>
            <a:off x="357158" y="571480"/>
            <a:ext cx="3000396" cy="1815882"/>
          </a:xfrm>
          <a:prstGeom prst="rect">
            <a:avLst/>
          </a:prstGeom>
        </p:spPr>
        <p:txBody>
          <a:bodyPr wrap="square">
            <a:spAutoFit/>
          </a:bodyPr>
          <a:lstStyle/>
          <a:p>
            <a:r>
              <a:rPr lang="ca-ES" sz="2800" b="1" dirty="0" smtClean="0">
                <a:solidFill>
                  <a:srgbClr val="FFFF00"/>
                </a:solidFill>
                <a:latin typeface="Arial Black" pitchFamily="34" charset="0"/>
              </a:rPr>
              <a:t>Los frutos de </a:t>
            </a:r>
            <a:r>
              <a:rPr lang="ca-ES" sz="2800" b="1" dirty="0" err="1" smtClean="0">
                <a:solidFill>
                  <a:srgbClr val="FFFF00"/>
                </a:solidFill>
                <a:latin typeface="Arial Black" pitchFamily="34" charset="0"/>
              </a:rPr>
              <a:t>este</a:t>
            </a:r>
            <a:r>
              <a:rPr lang="ca-ES" sz="2800" b="1" dirty="0" smtClean="0">
                <a:solidFill>
                  <a:srgbClr val="FFFF00"/>
                </a:solidFill>
                <a:latin typeface="Arial Black" pitchFamily="34" charset="0"/>
              </a:rPr>
              <a:t> árbol se encuentran en el tronco. </a:t>
            </a:r>
            <a:endParaRPr lang="es-ES" sz="2800" dirty="0">
              <a:solidFill>
                <a:srgbClr val="FFFF00"/>
              </a:solidFill>
              <a:latin typeface="Arial Black" pitchFamily="34" charset="0"/>
            </a:endParaRPr>
          </a:p>
        </p:txBody>
      </p:sp>
    </p:spTree>
  </p:cSld>
  <p:clrMapOvr>
    <a:masterClrMapping/>
  </p:clrMapOvr>
  <p:transition advTm="700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Dell\Escritorio\klz1245215859c.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arbol de la uva, brasil (2).jpg"/>
          <p:cNvPicPr>
            <a:picLocks noChangeAspect="1" noChangeArrowheads="1"/>
          </p:cNvPicPr>
          <p:nvPr/>
        </p:nvPicPr>
        <p:blipFill>
          <a:blip r:embed="rId2"/>
          <a:srcRect/>
          <a:stretch>
            <a:fillRect/>
          </a:stretch>
        </p:blipFill>
        <p:spPr bwMode="auto">
          <a:xfrm>
            <a:off x="0" y="0"/>
            <a:ext cx="9753600" cy="73152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3 Rectángulo"/>
          <p:cNvSpPr/>
          <p:nvPr/>
        </p:nvSpPr>
        <p:spPr>
          <a:xfrm>
            <a:off x="285720" y="357166"/>
            <a:ext cx="4071966" cy="1200329"/>
          </a:xfrm>
          <a:prstGeom prst="rect">
            <a:avLst/>
          </a:prstGeom>
        </p:spPr>
        <p:txBody>
          <a:bodyPr wrap="square">
            <a:spAutoFit/>
          </a:bodyPr>
          <a:lstStyle/>
          <a:p>
            <a:r>
              <a:rPr lang="ca-ES" sz="2400" b="1" dirty="0" smtClean="0">
                <a:solidFill>
                  <a:srgbClr val="FFFF00"/>
                </a:solidFill>
                <a:latin typeface="Arial Black" pitchFamily="34" charset="0"/>
              </a:rPr>
              <a:t>La flor y el fruto del Jaboticaba surgen del tronco del árbol.</a:t>
            </a:r>
            <a:endParaRPr lang="es-ES" sz="2400" dirty="0">
              <a:solidFill>
                <a:srgbClr val="FFFF00"/>
              </a:solidFill>
              <a:latin typeface="Arial Black" pitchFamily="34" charset="0"/>
            </a:endParaRPr>
          </a:p>
        </p:txBody>
      </p:sp>
    </p:spTree>
    <p:custDataLst>
      <p:tags r:id="rId1"/>
    </p:custDataLst>
  </p:cSld>
  <p:clrMapOvr>
    <a:masterClrMapping/>
  </p:clrMapOvr>
  <p:transition advTm="7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advTm="5093">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214282" y="214290"/>
            <a:ext cx="3500462" cy="2308324"/>
          </a:xfrm>
          <a:prstGeom prst="rect">
            <a:avLst/>
          </a:prstGeom>
        </p:spPr>
        <p:txBody>
          <a:bodyPr wrap="square">
            <a:spAutoFit/>
          </a:bodyPr>
          <a:lstStyle/>
          <a:p>
            <a:r>
              <a:rPr lang="ca-ES" sz="2400" b="1" dirty="0" smtClean="0">
                <a:solidFill>
                  <a:srgbClr val="FFFF00"/>
                </a:solidFill>
                <a:latin typeface="Arial Black" pitchFamily="34" charset="0"/>
              </a:rPr>
              <a:t>Los frutos son </a:t>
            </a:r>
            <a:r>
              <a:rPr lang="ca-ES" sz="2400" b="1" dirty="0" err="1" smtClean="0">
                <a:solidFill>
                  <a:srgbClr val="FFFF00"/>
                </a:solidFill>
                <a:latin typeface="Arial Black" pitchFamily="34" charset="0"/>
              </a:rPr>
              <a:t>suculentos</a:t>
            </a:r>
            <a:r>
              <a:rPr lang="ca-ES" sz="2400" b="1" dirty="0" smtClean="0">
                <a:solidFill>
                  <a:srgbClr val="FFFF00"/>
                </a:solidFill>
                <a:latin typeface="Arial Black" pitchFamily="34" charset="0"/>
              </a:rPr>
              <a:t> y </a:t>
            </a:r>
            <a:r>
              <a:rPr lang="ca-ES" sz="2400" b="1" dirty="0" err="1" smtClean="0">
                <a:solidFill>
                  <a:srgbClr val="FFFF00"/>
                </a:solidFill>
                <a:latin typeface="Arial Black" pitchFamily="34" charset="0"/>
              </a:rPr>
              <a:t>pueden</a:t>
            </a:r>
            <a:r>
              <a:rPr lang="ca-ES" sz="2400" b="1" dirty="0" smtClean="0">
                <a:solidFill>
                  <a:srgbClr val="FFFF00"/>
                </a:solidFill>
                <a:latin typeface="Arial Black" pitchFamily="34" charset="0"/>
              </a:rPr>
              <a:t> </a:t>
            </a:r>
            <a:r>
              <a:rPr lang="ca-ES" sz="2400" b="1" dirty="0" err="1" smtClean="0">
                <a:solidFill>
                  <a:srgbClr val="FFFF00"/>
                </a:solidFill>
                <a:latin typeface="Arial Black" pitchFamily="34" charset="0"/>
              </a:rPr>
              <a:t>tomarse</a:t>
            </a:r>
            <a:r>
              <a:rPr lang="ca-ES" sz="2400" b="1" dirty="0" smtClean="0">
                <a:solidFill>
                  <a:srgbClr val="FFFF00"/>
                </a:solidFill>
                <a:latin typeface="Arial Black" pitchFamily="34" charset="0"/>
              </a:rPr>
              <a:t> y </a:t>
            </a:r>
            <a:r>
              <a:rPr lang="ca-ES" sz="2400" b="1" dirty="0" err="1" smtClean="0">
                <a:solidFill>
                  <a:srgbClr val="FFFF00"/>
                </a:solidFill>
                <a:latin typeface="Arial Black" pitchFamily="34" charset="0"/>
              </a:rPr>
              <a:t>comerse</a:t>
            </a:r>
            <a:r>
              <a:rPr lang="ca-ES" sz="2400" b="1" dirty="0" smtClean="0">
                <a:solidFill>
                  <a:srgbClr val="FFFF00"/>
                </a:solidFill>
                <a:latin typeface="Arial Black" pitchFamily="34" charset="0"/>
              </a:rPr>
              <a:t> </a:t>
            </a:r>
            <a:r>
              <a:rPr lang="ca-ES" sz="2400" b="1" dirty="0" err="1" smtClean="0">
                <a:solidFill>
                  <a:srgbClr val="FFFF00"/>
                </a:solidFill>
                <a:latin typeface="Arial Black" pitchFamily="34" charset="0"/>
              </a:rPr>
              <a:t>directamente</a:t>
            </a:r>
            <a:r>
              <a:rPr lang="ca-ES" sz="2400" b="1" dirty="0" smtClean="0">
                <a:solidFill>
                  <a:srgbClr val="FFFF00"/>
                </a:solidFill>
                <a:latin typeface="Arial Black" pitchFamily="34" charset="0"/>
              </a:rPr>
              <a:t> del árbol.</a:t>
            </a:r>
            <a:endParaRPr lang="es-ES" sz="2400" dirty="0">
              <a:solidFill>
                <a:srgbClr val="FFFF00"/>
              </a:solidFill>
              <a:latin typeface="Arial Black" pitchFamily="34" charset="0"/>
            </a:endParaRPr>
          </a:p>
        </p:txBody>
      </p:sp>
    </p:spTree>
  </p:cSld>
  <p:clrMapOvr>
    <a:masterClrMapping/>
  </p:clrMapOvr>
  <p:transition advTm="8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advTm="5093">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C:\Documents and Settings\Dell\Escritorio\imagesCA8D1OSM.jpg"/>
          <p:cNvPicPr>
            <a:picLocks noChangeAspect="1" noChangeArrowheads="1"/>
          </p:cNvPicPr>
          <p:nvPr/>
        </p:nvPicPr>
        <p:blipFill>
          <a:blip r:embed="rId2"/>
          <a:srcRect/>
          <a:stretch>
            <a:fillRect/>
          </a:stretch>
        </p:blipFill>
        <p:spPr bwMode="auto">
          <a:xfrm>
            <a:off x="0" y="0"/>
            <a:ext cx="9156160"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357158" y="714356"/>
            <a:ext cx="3714776" cy="1569660"/>
          </a:xfrm>
          <a:prstGeom prst="rect">
            <a:avLst/>
          </a:prstGeom>
        </p:spPr>
        <p:txBody>
          <a:bodyPr wrap="square">
            <a:spAutoFit/>
          </a:bodyPr>
          <a:lstStyle/>
          <a:p>
            <a:r>
              <a:rPr lang="ca-ES" sz="2400" b="1" dirty="0" smtClean="0">
                <a:solidFill>
                  <a:srgbClr val="FFFF00"/>
                </a:solidFill>
                <a:latin typeface="Arial Black" pitchFamily="34" charset="0"/>
              </a:rPr>
              <a:t>El fruto es de color </a:t>
            </a:r>
            <a:r>
              <a:rPr lang="ca-ES" sz="2400" b="1" dirty="0" err="1" smtClean="0">
                <a:solidFill>
                  <a:srgbClr val="FFFF00"/>
                </a:solidFill>
                <a:latin typeface="Arial Black" pitchFamily="34" charset="0"/>
              </a:rPr>
              <a:t>púrpura-negro</a:t>
            </a:r>
            <a:r>
              <a:rPr lang="ca-ES" sz="2400" b="1" dirty="0" smtClean="0">
                <a:solidFill>
                  <a:srgbClr val="FFFF00"/>
                </a:solidFill>
                <a:latin typeface="Arial Black" pitchFamily="34" charset="0"/>
              </a:rPr>
              <a:t> y </a:t>
            </a:r>
            <a:r>
              <a:rPr lang="ca-ES" sz="2400" b="1" dirty="0" err="1" smtClean="0">
                <a:solidFill>
                  <a:srgbClr val="FFFF00"/>
                </a:solidFill>
                <a:latin typeface="Arial Black" pitchFamily="34" charset="0"/>
              </a:rPr>
              <a:t>mide</a:t>
            </a:r>
            <a:r>
              <a:rPr lang="ca-ES" sz="2400" b="1" dirty="0" smtClean="0">
                <a:solidFill>
                  <a:srgbClr val="FFFF00"/>
                </a:solidFill>
                <a:latin typeface="Arial Black" pitchFamily="34" charset="0"/>
              </a:rPr>
              <a:t> 3-4 cm de </a:t>
            </a:r>
            <a:r>
              <a:rPr lang="ca-ES" sz="2400" b="1" dirty="0" err="1" smtClean="0">
                <a:solidFill>
                  <a:srgbClr val="FFFF00"/>
                </a:solidFill>
                <a:latin typeface="Arial Black" pitchFamily="34" charset="0"/>
              </a:rPr>
              <a:t>diámetro</a:t>
            </a:r>
            <a:r>
              <a:rPr lang="ca-ES" sz="2400" b="1" dirty="0" smtClean="0">
                <a:solidFill>
                  <a:srgbClr val="FFFF00"/>
                </a:solidFill>
                <a:latin typeface="Arial Black" pitchFamily="34" charset="0"/>
              </a:rPr>
              <a:t>.</a:t>
            </a:r>
            <a:endParaRPr lang="es-ES" sz="2400" dirty="0">
              <a:solidFill>
                <a:srgbClr val="FFFF00"/>
              </a:solidFill>
              <a:latin typeface="Arial Black" pitchFamily="34" charset="0"/>
            </a:endParaRPr>
          </a:p>
        </p:txBody>
      </p:sp>
    </p:spTree>
  </p:cSld>
  <p:clrMapOvr>
    <a:masterClrMapping/>
  </p:clrMapOvr>
  <p:transition advTm="8000">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C:\Documents and Settings\Dell\Escritorio\images555.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
        <p:nvSpPr>
          <p:cNvPr id="3" name="2 Rectángulo"/>
          <p:cNvSpPr/>
          <p:nvPr/>
        </p:nvSpPr>
        <p:spPr>
          <a:xfrm>
            <a:off x="1643042" y="4919008"/>
            <a:ext cx="5214974" cy="1938992"/>
          </a:xfrm>
          <a:prstGeom prst="rect">
            <a:avLst/>
          </a:prstGeom>
        </p:spPr>
        <p:txBody>
          <a:bodyPr wrap="square">
            <a:spAutoFit/>
          </a:bodyPr>
          <a:lstStyle/>
          <a:p>
            <a:pPr algn="ctr"/>
            <a:r>
              <a:rPr lang="ca-ES" sz="2400" b="1" dirty="0" smtClean="0">
                <a:latin typeface="Arial Black" pitchFamily="34" charset="0"/>
              </a:rPr>
              <a:t>Este árbol es natural de América del Sur y se encuentra en Paraguay, Argentina y principalmente en Brasil.</a:t>
            </a:r>
            <a:endParaRPr lang="es-ES" sz="2400" dirty="0">
              <a:latin typeface="Arial Black" pitchFamily="34" charset="0"/>
            </a:endParaRPr>
          </a:p>
        </p:txBody>
      </p:sp>
    </p:spTree>
  </p:cSld>
  <p:clrMapOvr>
    <a:masterClrMapping/>
  </p:clrMapOvr>
  <p:transition advTm="8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RR.jpg"/>
          <p:cNvPicPr>
            <a:picLocks noChangeAspect="1" noChangeArrowheads="1"/>
          </p:cNvPicPr>
          <p:nvPr/>
        </p:nvPicPr>
        <p:blipFill>
          <a:blip r:embed="rId3"/>
          <a:srcRect/>
          <a:stretch>
            <a:fillRect/>
          </a:stretch>
        </p:blipFill>
        <p:spPr bwMode="auto">
          <a:xfrm>
            <a:off x="0" y="0"/>
            <a:ext cx="9322625" cy="6858000"/>
          </a:xfrm>
          <a:prstGeom prst="rect">
            <a:avLst/>
          </a:prstGeom>
          <a:noFill/>
        </p:spPr>
      </p:pic>
    </p:spTree>
  </p:cSld>
  <p:clrMapOvr>
    <a:masterClrMapping/>
  </p:clrMapOvr>
  <p:transition advTm="5093">
    <p:zoom/>
    <p:sndAc>
      <p:stSnd>
        <p:snd r:embed="rId2" name="MOLIENDO CAFE.wav"/>
      </p:stSnd>
    </p:sndAc>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1 Rectángulo"/>
          <p:cNvSpPr/>
          <p:nvPr/>
        </p:nvSpPr>
        <p:spPr>
          <a:xfrm>
            <a:off x="142844" y="4286256"/>
            <a:ext cx="4286280" cy="1569660"/>
          </a:xfrm>
          <a:prstGeom prst="rect">
            <a:avLst/>
          </a:prstGeom>
        </p:spPr>
        <p:txBody>
          <a:bodyPr wrap="square">
            <a:spAutoFit/>
          </a:bodyPr>
          <a:lstStyle/>
          <a:p>
            <a:r>
              <a:rPr lang="ca-ES" sz="2400" b="1" dirty="0" err="1">
                <a:solidFill>
                  <a:srgbClr val="FFFF00"/>
                </a:solidFill>
                <a:latin typeface="Arial Black" pitchFamily="34" charset="0"/>
              </a:rPr>
              <a:t>C</a:t>
            </a:r>
            <a:r>
              <a:rPr lang="ca-ES" sz="2400" b="1" dirty="0" err="1" smtClean="0">
                <a:solidFill>
                  <a:srgbClr val="FFFF00"/>
                </a:solidFill>
                <a:latin typeface="Arial Black" pitchFamily="34" charset="0"/>
              </a:rPr>
              <a:t>rece</a:t>
            </a:r>
            <a:r>
              <a:rPr lang="ca-ES" sz="2400" b="1" dirty="0" smtClean="0">
                <a:solidFill>
                  <a:srgbClr val="FFFF00"/>
                </a:solidFill>
                <a:latin typeface="Arial Black" pitchFamily="34" charset="0"/>
              </a:rPr>
              <a:t> </a:t>
            </a:r>
            <a:r>
              <a:rPr lang="ca-ES" sz="2400" b="1" dirty="0" err="1" smtClean="0">
                <a:solidFill>
                  <a:srgbClr val="FFFF00"/>
                </a:solidFill>
                <a:latin typeface="Arial Black" pitchFamily="34" charset="0"/>
              </a:rPr>
              <a:t>muy</a:t>
            </a:r>
            <a:r>
              <a:rPr lang="ca-ES" sz="2400" b="1" dirty="0" smtClean="0">
                <a:solidFill>
                  <a:srgbClr val="FFFF00"/>
                </a:solidFill>
                <a:latin typeface="Arial Black" pitchFamily="34" charset="0"/>
              </a:rPr>
              <a:t> </a:t>
            </a:r>
            <a:r>
              <a:rPr lang="ca-ES" sz="2400" b="1" dirty="0" err="1" smtClean="0">
                <a:solidFill>
                  <a:srgbClr val="FFFF00"/>
                </a:solidFill>
                <a:latin typeface="Arial Black" pitchFamily="34" charset="0"/>
              </a:rPr>
              <a:t>lentamente</a:t>
            </a:r>
            <a:r>
              <a:rPr lang="ca-ES" sz="2400" b="1" dirty="0" smtClean="0">
                <a:solidFill>
                  <a:srgbClr val="FFFF00"/>
                </a:solidFill>
                <a:latin typeface="Arial Black" pitchFamily="34" charset="0"/>
              </a:rPr>
              <a:t> y que </a:t>
            </a:r>
            <a:r>
              <a:rPr lang="ca-ES" sz="2400" b="1" dirty="0" err="1" smtClean="0">
                <a:solidFill>
                  <a:srgbClr val="FFFF00"/>
                </a:solidFill>
                <a:latin typeface="Arial Black" pitchFamily="34" charset="0"/>
              </a:rPr>
              <a:t>prefiere</a:t>
            </a:r>
            <a:r>
              <a:rPr lang="ca-ES" sz="2400" b="1" dirty="0" smtClean="0">
                <a:solidFill>
                  <a:srgbClr val="FFFF00"/>
                </a:solidFill>
                <a:latin typeface="Arial Black" pitchFamily="34" charset="0"/>
              </a:rPr>
              <a:t> </a:t>
            </a:r>
            <a:r>
              <a:rPr lang="ca-ES" sz="2400" b="1" dirty="0" err="1" smtClean="0">
                <a:solidFill>
                  <a:srgbClr val="FFFF00"/>
                </a:solidFill>
                <a:latin typeface="Arial Black" pitchFamily="34" charset="0"/>
              </a:rPr>
              <a:t>suelos</a:t>
            </a:r>
            <a:r>
              <a:rPr lang="ca-ES" sz="2400" b="1" dirty="0" smtClean="0">
                <a:solidFill>
                  <a:srgbClr val="FFFF00"/>
                </a:solidFill>
                <a:latin typeface="Arial Black" pitchFamily="34" charset="0"/>
              </a:rPr>
              <a:t> </a:t>
            </a:r>
            <a:r>
              <a:rPr lang="ca-ES" sz="2400" b="1" dirty="0" err="1" smtClean="0">
                <a:solidFill>
                  <a:srgbClr val="FFFF00"/>
                </a:solidFill>
                <a:latin typeface="Arial Black" pitchFamily="34" charset="0"/>
              </a:rPr>
              <a:t>húmedos</a:t>
            </a:r>
            <a:r>
              <a:rPr lang="ca-ES" sz="2400" b="1" dirty="0" smtClean="0">
                <a:solidFill>
                  <a:srgbClr val="FFFF00"/>
                </a:solidFill>
                <a:latin typeface="Arial Black" pitchFamily="34" charset="0"/>
              </a:rPr>
              <a:t> y </a:t>
            </a:r>
            <a:r>
              <a:rPr lang="ca-ES" sz="2400" b="1" dirty="0" err="1" smtClean="0">
                <a:solidFill>
                  <a:srgbClr val="FFFF00"/>
                </a:solidFill>
                <a:latin typeface="Arial Black" pitchFamily="34" charset="0"/>
              </a:rPr>
              <a:t>ligeramente</a:t>
            </a:r>
            <a:r>
              <a:rPr lang="ca-ES" sz="2400" b="1" dirty="0" smtClean="0">
                <a:solidFill>
                  <a:srgbClr val="FFFF00"/>
                </a:solidFill>
                <a:latin typeface="Arial Black" pitchFamily="34" charset="0"/>
              </a:rPr>
              <a:t> </a:t>
            </a:r>
            <a:r>
              <a:rPr lang="ca-ES" sz="2400" b="1" dirty="0" err="1" smtClean="0">
                <a:solidFill>
                  <a:srgbClr val="FFFF00"/>
                </a:solidFill>
                <a:latin typeface="Arial Black" pitchFamily="34" charset="0"/>
              </a:rPr>
              <a:t>ácidos</a:t>
            </a:r>
            <a:r>
              <a:rPr lang="ca-ES" sz="2400" b="1" dirty="0" smtClean="0">
                <a:solidFill>
                  <a:srgbClr val="FFFF00"/>
                </a:solidFill>
                <a:latin typeface="Arial Black" pitchFamily="34" charset="0"/>
              </a:rPr>
              <a:t>.</a:t>
            </a:r>
            <a:endParaRPr lang="es-ES" sz="2400" dirty="0">
              <a:solidFill>
                <a:srgbClr val="FFFF00"/>
              </a:solidFill>
              <a:latin typeface="Arial Black" pitchFamily="34" charset="0"/>
            </a:endParaRPr>
          </a:p>
        </p:txBody>
      </p:sp>
    </p:spTree>
  </p:cSld>
  <p:clrMapOvr>
    <a:masterClrMapping/>
  </p:clrMapOvr>
  <p:transition advTm="7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D14405"/>
            </a:gs>
            <a:gs pos="50000">
              <a:srgbClr val="9CB86E"/>
            </a:gs>
            <a:gs pos="100000">
              <a:srgbClr val="156B13"/>
            </a:gs>
          </a:gsLst>
          <a:lin ang="5400000" scaled="1"/>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857224" y="642918"/>
            <a:ext cx="7500990" cy="5643602"/>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4" name="3 Rectángulo"/>
          <p:cNvSpPr/>
          <p:nvPr/>
        </p:nvSpPr>
        <p:spPr>
          <a:xfrm>
            <a:off x="1000100" y="714356"/>
            <a:ext cx="7143800" cy="5632311"/>
          </a:xfrm>
          <a:prstGeom prst="rect">
            <a:avLst/>
          </a:prstGeom>
        </p:spPr>
        <p:txBody>
          <a:bodyPr wrap="square">
            <a:spAutoFit/>
          </a:bodyPr>
          <a:lstStyle/>
          <a:p>
            <a:pPr algn="ctr"/>
            <a:r>
              <a:rPr lang="es-ES" i="1" dirty="0" smtClean="0">
                <a:latin typeface="+mn-lt"/>
              </a:rPr>
              <a:t>El guapurú es un gran árbol de aspecto tortuoso, con muy pocas ramas, de corteza gruesa y un poco espinosa. Crece generalmente bajo la sombra de árboles más grandes. Sus frutos producen la impresión de estar pegados al tallo y se concentran en el tronco principal y las ramas gruesas. Son morados al principio y negros al madurar. Aunque en el imaginario colectivo es masculino, la sensualidad del árbol y también de la fruta le otorgan simultáneamente una faceta femenina. Ojitos de guapurú, por ejemplo, es una expresión inmortalizada en canciones populares. Constituye un halago y se lo emplea como sinónimo de ojos hermosos, cuando una mujer los tiene grandes, agraciados, vivaces e intensamente negros." Víctor Manuel Patiño lo registra en su libro sobre las plantas cultivadas en la América Equinoccial: "Quiere decir </a:t>
            </a:r>
            <a:r>
              <a:rPr lang="es-ES" i="1" dirty="0" err="1" smtClean="0">
                <a:latin typeface="+mn-lt"/>
              </a:rPr>
              <a:t>ibapurú</a:t>
            </a:r>
            <a:r>
              <a:rPr lang="es-ES" i="1" dirty="0" smtClean="0">
                <a:latin typeface="+mn-lt"/>
              </a:rPr>
              <a:t>, en la lengua de aquella provincia, fruta que suena cuando se come; no nace en el árbol, como la demás frutas, debajo de las hojas, sino en los ramos y troncos del árbol, comenzando desde la tierra, y aun si alguna parte de la raíz está descubierta, también tiene fruta y aun esta tan espesa y apiñada por todo el árbol arriba, que casi no se ve el tronco ni se puede subir por él. Es el </a:t>
            </a:r>
            <a:r>
              <a:rPr lang="es-ES" i="1" dirty="0" err="1" smtClean="0">
                <a:latin typeface="+mn-lt"/>
              </a:rPr>
              <a:t>ibapurú</a:t>
            </a:r>
            <a:r>
              <a:rPr lang="es-ES" i="1" dirty="0" smtClean="0">
                <a:latin typeface="+mn-lt"/>
              </a:rPr>
              <a:t> fruta muy regalada y de muy buen gusto."</a:t>
            </a:r>
            <a:endParaRPr lang="es-ES" i="1" dirty="0">
              <a:latin typeface="+mn-lt"/>
            </a:endParaRPr>
          </a:p>
        </p:txBody>
      </p:sp>
      <p:pic>
        <p:nvPicPr>
          <p:cNvPr id="5" name="Picture 4" descr="12"/>
          <p:cNvPicPr>
            <a:picLocks noChangeAspect="1" noChangeArrowheads="1"/>
          </p:cNvPicPr>
          <p:nvPr/>
        </p:nvPicPr>
        <p:blipFill>
          <a:blip r:embed="rId2"/>
          <a:srcRect/>
          <a:stretch>
            <a:fillRect/>
          </a:stretch>
        </p:blipFill>
        <p:spPr bwMode="auto">
          <a:xfrm>
            <a:off x="642911" y="357166"/>
            <a:ext cx="8001056" cy="6286544"/>
          </a:xfrm>
          <a:prstGeom prst="rect">
            <a:avLst/>
          </a:prstGeom>
          <a:noFill/>
          <a:ln w="9525">
            <a:noFill/>
            <a:miter lim="800000"/>
            <a:headEnd/>
            <a:tailEnd/>
          </a:ln>
        </p:spPr>
      </p:pic>
    </p:spTree>
  </p:cSld>
  <p:clrMapOvr>
    <a:masterClrMapping/>
  </p:clrMapOvr>
  <p:transition advTm="5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advTm="5093">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C:\Documents and Settings\Dell\Escritorio\Jabuticaba-1-e1371165504837.jpg"/>
          <p:cNvPicPr>
            <a:picLocks noChangeAspect="1" noChangeArrowheads="1"/>
          </p:cNvPicPr>
          <p:nvPr/>
        </p:nvPicPr>
        <p:blipFill>
          <a:blip r:embed="rId2"/>
          <a:srcRect/>
          <a:stretch>
            <a:fillRect/>
          </a:stretch>
        </p:blipFill>
        <p:spPr bwMode="auto">
          <a:xfrm>
            <a:off x="-268288" y="-3286172"/>
            <a:ext cx="9412288" cy="12549716"/>
          </a:xfrm>
          <a:prstGeom prst="rect">
            <a:avLst/>
          </a:prstGeom>
          <a:noFill/>
        </p:spPr>
      </p:pic>
    </p:spTree>
  </p:cSld>
  <p:clrMapOvr>
    <a:masterClrMapping/>
  </p:clrMapOvr>
  <p:transition advTm="5093">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695 -0.35231 L -0.00104 0.33403 " pathEditMode="relative" rAng="0" ptsTypes="AA">
                                      <p:cBhvr>
                                        <p:cTn id="6" dur="5000" fill="hold"/>
                                        <p:tgtEl>
                                          <p:spTgt spid="73730"/>
                                        </p:tgtEl>
                                        <p:attrNameLst>
                                          <p:attrName>ppt_x</p:attrName>
                                          <p:attrName>ppt_y</p:attrName>
                                        </p:attrNameLst>
                                      </p:cBhvr>
                                      <p:rCtr x="-4" y="3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C:\Documents and Settings\Dell\Escritorio\Myrciaria_cauliflora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Dell\Escritorio\jabuticaba.jpg"/>
          <p:cNvPicPr>
            <a:picLocks noChangeAspect="1" noChangeArrowheads="1"/>
          </p:cNvPicPr>
          <p:nvPr/>
        </p:nvPicPr>
        <p:blipFill>
          <a:blip r:embed="rId2"/>
          <a:srcRect/>
          <a:stretch>
            <a:fillRect/>
          </a:stretch>
        </p:blipFill>
        <p:spPr bwMode="auto">
          <a:xfrm>
            <a:off x="-428660" y="-4714932"/>
            <a:ext cx="10447822" cy="14073262"/>
          </a:xfrm>
          <a:prstGeom prst="rect">
            <a:avLst/>
          </a:prstGeom>
          <a:noFill/>
        </p:spPr>
      </p:pic>
      <p:sp>
        <p:nvSpPr>
          <p:cNvPr id="3" name="2 Rectángulo"/>
          <p:cNvSpPr/>
          <p:nvPr/>
        </p:nvSpPr>
        <p:spPr>
          <a:xfrm>
            <a:off x="6286512" y="-3000420"/>
            <a:ext cx="3571868" cy="1477328"/>
          </a:xfrm>
          <a:prstGeom prst="rect">
            <a:avLst/>
          </a:prstGeom>
        </p:spPr>
        <p:txBody>
          <a:bodyPr wrap="square">
            <a:spAutoFit/>
          </a:bodyPr>
          <a:lstStyle/>
          <a:p>
            <a:r>
              <a:rPr lang="ca-ES" b="1" dirty="0" smtClean="0">
                <a:solidFill>
                  <a:srgbClr val="FFFF00"/>
                </a:solidFill>
                <a:latin typeface="Arial Black" pitchFamily="34" charset="0"/>
              </a:rPr>
              <a:t>Este árbol es natural de América del Sur y se encuentra en Paraguay, Argentina y principalmente en Brasil.</a:t>
            </a:r>
            <a:endParaRPr lang="es-ES" dirty="0">
              <a:solidFill>
                <a:srgbClr val="FFFF00"/>
              </a:solidFill>
              <a:latin typeface="Arial Black" pitchFamily="34" charset="0"/>
            </a:endParaRPr>
          </a:p>
        </p:txBody>
      </p:sp>
    </p:spTree>
  </p:cSld>
  <p:clrMapOvr>
    <a:masterClrMapping/>
  </p:clrMapOvr>
  <p:transition advTm="5093">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afterEffect">
                                  <p:stCondLst>
                                    <p:cond delay="0"/>
                                  </p:stCondLst>
                                  <p:childTnLst>
                                    <p:animMotion origin="layout" path="M -0.00868 -0.43032 L 1.94444E-6 0.33333 " pathEditMode="relative" rAng="0" ptsTypes="AA">
                                      <p:cBhvr>
                                        <p:cTn id="6" dur="2000" fill="hold"/>
                                        <p:tgtEl>
                                          <p:spTgt spid="71682"/>
                                        </p:tgtEl>
                                        <p:attrNameLst>
                                          <p:attrName>ppt_x</p:attrName>
                                          <p:attrName>ppt_y</p:attrName>
                                        </p:attrNameLst>
                                      </p:cBhvr>
                                      <p:rCtr x="4" y="382"/>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14405"/>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sp>
        <p:nvSpPr>
          <p:cNvPr id="3" name="Rectangle 4"/>
          <p:cNvSpPr>
            <a:spLocks noChangeArrowheads="1"/>
          </p:cNvSpPr>
          <p:nvPr/>
        </p:nvSpPr>
        <p:spPr bwMode="auto">
          <a:xfrm>
            <a:off x="928662" y="785794"/>
            <a:ext cx="7358114" cy="5072098"/>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dirty="0"/>
          </a:p>
        </p:txBody>
      </p:sp>
      <p:sp>
        <p:nvSpPr>
          <p:cNvPr id="6" name="5 Rectángulo"/>
          <p:cNvSpPr/>
          <p:nvPr/>
        </p:nvSpPr>
        <p:spPr>
          <a:xfrm>
            <a:off x="928662" y="928670"/>
            <a:ext cx="7358114" cy="4801314"/>
          </a:xfrm>
          <a:prstGeom prst="rect">
            <a:avLst/>
          </a:prstGeom>
        </p:spPr>
        <p:txBody>
          <a:bodyPr wrap="square">
            <a:spAutoFit/>
          </a:bodyPr>
          <a:lstStyle/>
          <a:p>
            <a:pPr algn="ctr"/>
            <a:r>
              <a:rPr lang="es-ES" b="1" i="1" dirty="0" smtClean="0"/>
              <a:t>Los usos </a:t>
            </a:r>
            <a:r>
              <a:rPr lang="es-ES" i="1" dirty="0" smtClean="0"/>
              <a:t>del Jaboticaba en el campo de la </a:t>
            </a:r>
            <a:r>
              <a:rPr lang="es-ES" b="1" i="1" dirty="0" smtClean="0"/>
              <a:t>salud</a:t>
            </a:r>
            <a:r>
              <a:rPr lang="es-ES" i="1" dirty="0" smtClean="0"/>
              <a:t> van referidos específicamente a las </a:t>
            </a:r>
            <a:r>
              <a:rPr lang="es-ES" b="1" i="1" dirty="0" smtClean="0"/>
              <a:t>propiedades</a:t>
            </a:r>
            <a:r>
              <a:rPr lang="es-ES" i="1" dirty="0" smtClean="0"/>
              <a:t> que muestra la corteza de este árbol ya que esta indicado en casos de enfermedades respiratorias como asma, inflamación en las mucosas, amigdalitis, resfriados, etc. además de contrarrestar diarreas, disenterías, erisipela y tener propiedades astringentes.</a:t>
            </a:r>
          </a:p>
          <a:p>
            <a:pPr algn="ctr"/>
            <a:r>
              <a:rPr lang="es-ES" i="1" dirty="0" smtClean="0"/>
              <a:t>Para su consumo se hierve medio litro de agua por cada 30 gramos aproximadamente de la corteza del árbol, se deja un par de minutos para que se cree una infusión la cual se cuela y después puede ser consumida varias formas dependiendo del padecimiento o problema a tratar.</a:t>
            </a:r>
          </a:p>
          <a:p>
            <a:pPr algn="ctr"/>
            <a:r>
              <a:rPr lang="es-ES" i="1" dirty="0" smtClean="0"/>
              <a:t>En el caso de infecciones o enfermedades, se puede consumir en forma de te.</a:t>
            </a:r>
          </a:p>
          <a:p>
            <a:pPr algn="ctr"/>
            <a:r>
              <a:rPr lang="es-ES" i="1" dirty="0" smtClean="0"/>
              <a:t>Si se trata de enfermedades respiratorias se consume en forma de infusión y se pueden hacer además gárgaras.</a:t>
            </a:r>
          </a:p>
          <a:p>
            <a:pPr algn="ctr"/>
            <a:r>
              <a:rPr lang="es-ES" i="1" dirty="0" smtClean="0"/>
              <a:t>Para obtener sus propiedades astringentes se limpia le rostro y se aplica la solución directamente sobre la piel.</a:t>
            </a:r>
            <a:endParaRPr lang="es-ES" i="1" dirty="0"/>
          </a:p>
        </p:txBody>
      </p:sp>
      <p:pic>
        <p:nvPicPr>
          <p:cNvPr id="5" name="Picture 4" descr="12"/>
          <p:cNvPicPr>
            <a:picLocks noChangeAspect="1" noChangeArrowheads="1"/>
          </p:cNvPicPr>
          <p:nvPr/>
        </p:nvPicPr>
        <p:blipFill>
          <a:blip r:embed="rId2"/>
          <a:srcRect/>
          <a:stretch>
            <a:fillRect/>
          </a:stretch>
        </p:blipFill>
        <p:spPr bwMode="auto">
          <a:xfrm>
            <a:off x="642910" y="500042"/>
            <a:ext cx="7940342" cy="5643602"/>
          </a:xfrm>
          <a:prstGeom prst="rect">
            <a:avLst/>
          </a:prstGeom>
          <a:noFill/>
          <a:ln w="9525">
            <a:noFill/>
            <a:miter lim="800000"/>
            <a:headEnd/>
            <a:tailEnd/>
          </a:ln>
        </p:spPr>
      </p:pic>
    </p:spTree>
  </p:cSld>
  <p:clrMapOvr>
    <a:masterClrMapping/>
  </p:clrMapOvr>
  <p:transition advTm="36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4000" decel="100000"/>
                                        <p:tgtEl>
                                          <p:spTgt spid="3"/>
                                        </p:tgtEl>
                                      </p:cBhvr>
                                    </p:animEffect>
                                    <p:anim calcmode="lin" valueType="num">
                                      <p:cBhvr>
                                        <p:cTn id="8" dur="4000" decel="100000" fill="hold"/>
                                        <p:tgtEl>
                                          <p:spTgt spid="3"/>
                                        </p:tgtEl>
                                        <p:attrNameLst>
                                          <p:attrName>style.rotation</p:attrName>
                                        </p:attrNameLst>
                                      </p:cBhvr>
                                      <p:tavLst>
                                        <p:tav tm="0">
                                          <p:val>
                                            <p:fltVal val="-90"/>
                                          </p:val>
                                        </p:tav>
                                        <p:tav tm="100000">
                                          <p:val>
                                            <p:fltVal val="0"/>
                                          </p:val>
                                        </p:tav>
                                      </p:tavLst>
                                    </p:anim>
                                    <p:anim calcmode="lin" valueType="num">
                                      <p:cBhvr>
                                        <p:cTn id="9" dur="4000" decel="100000" fill="hold"/>
                                        <p:tgtEl>
                                          <p:spTgt spid="3"/>
                                        </p:tgtEl>
                                        <p:attrNameLst>
                                          <p:attrName>ppt_x</p:attrName>
                                        </p:attrNameLst>
                                      </p:cBhvr>
                                      <p:tavLst>
                                        <p:tav tm="0">
                                          <p:val>
                                            <p:strVal val="#ppt_x+0.4"/>
                                          </p:val>
                                        </p:tav>
                                        <p:tav tm="100000">
                                          <p:val>
                                            <p:strVal val="#ppt_x-0.05"/>
                                          </p:val>
                                        </p:tav>
                                      </p:tavLst>
                                    </p:anim>
                                    <p:anim calcmode="lin" valueType="num">
                                      <p:cBhvr>
                                        <p:cTn id="10" dur="4000" decel="100000" fill="hold"/>
                                        <p:tgtEl>
                                          <p:spTgt spid="3"/>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ustDataLst>
      <p:tags r:id="rId1"/>
    </p:custDataLst>
  </p:cSld>
  <p:clrMapOvr>
    <a:masterClrMapping/>
  </p:clrMapOvr>
  <p:transition advTm="5093">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Dell\Escritorio\images.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Dell\Escritorio\images2Q.jpg"/>
          <p:cNvPicPr>
            <a:picLocks noChangeAspect="1" noChangeArrowheads="1"/>
          </p:cNvPicPr>
          <p:nvPr/>
        </p:nvPicPr>
        <p:blipFill>
          <a:blip r:embed="rId2"/>
          <a:srcRect/>
          <a:stretch>
            <a:fillRect/>
          </a:stretch>
        </p:blipFill>
        <p:spPr bwMode="auto">
          <a:xfrm>
            <a:off x="-1" y="0"/>
            <a:ext cx="13041965"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Dell\Escritorio\imagesRR.jpg"/>
          <p:cNvPicPr>
            <a:picLocks noChangeAspect="1" noChangeArrowheads="1"/>
          </p:cNvPicPr>
          <p:nvPr/>
        </p:nvPicPr>
        <p:blipFill>
          <a:blip r:embed="rId3"/>
          <a:srcRect/>
          <a:stretch>
            <a:fillRect/>
          </a:stretch>
        </p:blipFill>
        <p:spPr bwMode="auto">
          <a:xfrm>
            <a:off x="0" y="0"/>
            <a:ext cx="9155784" cy="6858000"/>
          </a:xfrm>
          <a:prstGeom prst="rect">
            <a:avLst/>
          </a:prstGeom>
          <a:noFill/>
        </p:spPr>
      </p:pic>
    </p:spTree>
  </p:cSld>
  <p:clrMapOvr>
    <a:masterClrMapping/>
  </p:clrMapOvr>
  <p:transition advTm="5093">
    <p:zoom/>
    <p:sndAc>
      <p:stSnd>
        <p:snd r:embed="rId2" name="TIERRA MOJADA (2).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imagesCA2C3SAY.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magesCA8TAX8Z.jpg"/>
          <p:cNvPicPr>
            <a:picLocks noChangeAspect="1" noChangeArrowheads="1"/>
          </p:cNvPicPr>
          <p:nvPr/>
        </p:nvPicPr>
        <p:blipFill>
          <a:blip r:embed="rId2"/>
          <a:srcRect/>
          <a:stretch>
            <a:fillRect/>
          </a:stretch>
        </p:blipFill>
        <p:spPr bwMode="auto">
          <a:xfrm>
            <a:off x="-1" y="0"/>
            <a:ext cx="9156873" cy="6858000"/>
          </a:xfrm>
          <a:prstGeom prst="rect">
            <a:avLst/>
          </a:prstGeom>
          <a:noFill/>
        </p:spPr>
      </p:pic>
      <p:sp>
        <p:nvSpPr>
          <p:cNvPr id="4" name="3 Rectángulo"/>
          <p:cNvSpPr/>
          <p:nvPr/>
        </p:nvSpPr>
        <p:spPr>
          <a:xfrm>
            <a:off x="1285852" y="5357826"/>
            <a:ext cx="5786478" cy="1200329"/>
          </a:xfrm>
          <a:prstGeom prst="rect">
            <a:avLst/>
          </a:prstGeom>
        </p:spPr>
        <p:txBody>
          <a:bodyPr wrap="square">
            <a:spAutoFit/>
          </a:bodyPr>
          <a:lstStyle/>
          <a:p>
            <a:r>
              <a:rPr lang="ca-ES" sz="2400" b="1" dirty="0">
                <a:solidFill>
                  <a:srgbClr val="0000FF"/>
                </a:solidFill>
                <a:latin typeface="Arial Black" pitchFamily="34" charset="0"/>
              </a:rPr>
              <a:t>S</a:t>
            </a:r>
            <a:r>
              <a:rPr lang="ca-ES" sz="2400" b="1" dirty="0" smtClean="0">
                <a:solidFill>
                  <a:srgbClr val="0000FF"/>
                </a:solidFill>
                <a:latin typeface="Arial Black" pitchFamily="34" charset="0"/>
              </a:rPr>
              <a:t>e </a:t>
            </a:r>
            <a:r>
              <a:rPr lang="ca-ES" sz="2400" b="1" dirty="0" err="1" smtClean="0">
                <a:solidFill>
                  <a:srgbClr val="0000FF"/>
                </a:solidFill>
                <a:latin typeface="Arial Black" pitchFamily="34" charset="0"/>
              </a:rPr>
              <a:t>utilizar</a:t>
            </a:r>
            <a:r>
              <a:rPr lang="ca-ES" sz="2400" b="1" dirty="0" smtClean="0">
                <a:solidFill>
                  <a:srgbClr val="0000FF"/>
                </a:solidFill>
                <a:latin typeface="Arial Black" pitchFamily="34" charset="0"/>
              </a:rPr>
              <a:t> para preparar </a:t>
            </a:r>
            <a:r>
              <a:rPr lang="ca-ES" sz="2400" b="1" dirty="0" err="1" smtClean="0">
                <a:solidFill>
                  <a:srgbClr val="0000FF"/>
                </a:solidFill>
                <a:latin typeface="Arial Black" pitchFamily="34" charset="0"/>
              </a:rPr>
              <a:t>mermeladas</a:t>
            </a:r>
            <a:r>
              <a:rPr lang="ca-ES" sz="2400" b="1" dirty="0" smtClean="0">
                <a:solidFill>
                  <a:srgbClr val="0000FF"/>
                </a:solidFill>
                <a:latin typeface="Arial Black" pitchFamily="34" charset="0"/>
              </a:rPr>
              <a:t>, </a:t>
            </a:r>
            <a:r>
              <a:rPr lang="ca-ES" sz="2400" b="1" dirty="0" err="1" smtClean="0">
                <a:solidFill>
                  <a:srgbClr val="0000FF"/>
                </a:solidFill>
                <a:latin typeface="Arial Black" pitchFamily="34" charset="0"/>
              </a:rPr>
              <a:t>pasteles</a:t>
            </a:r>
            <a:r>
              <a:rPr lang="ca-ES" sz="2400" b="1" dirty="0" smtClean="0">
                <a:solidFill>
                  <a:srgbClr val="0000FF"/>
                </a:solidFill>
                <a:latin typeface="Arial Black" pitchFamily="34" charset="0"/>
              </a:rPr>
              <a:t>, </a:t>
            </a:r>
            <a:r>
              <a:rPr lang="ca-ES" sz="2400" b="1" dirty="0" err="1" smtClean="0">
                <a:solidFill>
                  <a:srgbClr val="0000FF"/>
                </a:solidFill>
                <a:latin typeface="Arial Black" pitchFamily="34" charset="0"/>
              </a:rPr>
              <a:t>zumos</a:t>
            </a:r>
            <a:r>
              <a:rPr lang="ca-ES" sz="2400" b="1" dirty="0" smtClean="0">
                <a:solidFill>
                  <a:srgbClr val="0000FF"/>
                </a:solidFill>
                <a:latin typeface="Arial Black" pitchFamily="34" charset="0"/>
              </a:rPr>
              <a:t>, </a:t>
            </a:r>
            <a:r>
              <a:rPr lang="ca-ES" sz="2400" b="1" dirty="0" err="1" smtClean="0">
                <a:solidFill>
                  <a:srgbClr val="0000FF"/>
                </a:solidFill>
                <a:latin typeface="Arial Black" pitchFamily="34" charset="0"/>
              </a:rPr>
              <a:t>vinos</a:t>
            </a:r>
            <a:r>
              <a:rPr lang="ca-ES" sz="2400" b="1" dirty="0" smtClean="0">
                <a:solidFill>
                  <a:srgbClr val="0000FF"/>
                </a:solidFill>
                <a:latin typeface="Arial Black" pitchFamily="34" charset="0"/>
              </a:rPr>
              <a:t> y </a:t>
            </a:r>
            <a:r>
              <a:rPr lang="ca-ES" sz="2400" b="1" dirty="0" err="1" smtClean="0">
                <a:solidFill>
                  <a:srgbClr val="0000FF"/>
                </a:solidFill>
                <a:latin typeface="Arial Black" pitchFamily="34" charset="0"/>
              </a:rPr>
              <a:t>licores</a:t>
            </a:r>
            <a:r>
              <a:rPr lang="ca-ES" sz="2400" b="1" dirty="0" smtClean="0">
                <a:solidFill>
                  <a:srgbClr val="0000FF"/>
                </a:solidFill>
                <a:latin typeface="Arial Black" pitchFamily="34" charset="0"/>
              </a:rPr>
              <a:t>.</a:t>
            </a:r>
            <a:endParaRPr lang="es-ES" sz="2400" dirty="0">
              <a:solidFill>
                <a:srgbClr val="0000FF"/>
              </a:solidFill>
              <a:latin typeface="Arial Black" pitchFamily="34" charset="0"/>
            </a:endParaRPr>
          </a:p>
        </p:txBody>
      </p:sp>
    </p:spTree>
  </p:cSld>
  <p:clrMapOvr>
    <a:masterClrMapping/>
  </p:clrMapOvr>
  <p:transition advTm="10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0">
              <a:srgbClr val="D14405"/>
            </a:gs>
            <a:gs pos="50000">
              <a:srgbClr val="9CB86E"/>
            </a:gs>
            <a:gs pos="100000">
              <a:srgbClr val="156B13"/>
            </a:gs>
          </a:gsLst>
          <a:lin ang="5400000" scaled="1"/>
        </a:gradFill>
        <a:effectLst/>
      </p:bgPr>
    </p:bg>
    <p:spTree>
      <p:nvGrpSpPr>
        <p:cNvPr id="1" name=""/>
        <p:cNvGrpSpPr/>
        <p:nvPr/>
      </p:nvGrpSpPr>
      <p:grpSpPr>
        <a:xfrm>
          <a:off x="0" y="0"/>
          <a:ext cx="0" cy="0"/>
          <a:chOff x="0" y="0"/>
          <a:chExt cx="0" cy="0"/>
        </a:xfrm>
      </p:grpSpPr>
      <p:sp>
        <p:nvSpPr>
          <p:cNvPr id="35844" name="Rectangle 4"/>
          <p:cNvSpPr>
            <a:spLocks noChangeArrowheads="1"/>
          </p:cNvSpPr>
          <p:nvPr/>
        </p:nvSpPr>
        <p:spPr bwMode="auto">
          <a:xfrm>
            <a:off x="1000100" y="1285860"/>
            <a:ext cx="7115188" cy="4429156"/>
          </a:xfrm>
          <a:prstGeom prst="rect">
            <a:avLst/>
          </a:prstGeom>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16200000" scaled="1"/>
            <a:tileRect/>
          </a:gradFill>
          <a:ln w="9525">
            <a:solidFill>
              <a:schemeClr val="tx1"/>
            </a:solidFill>
            <a:miter lim="800000"/>
            <a:headEnd/>
            <a:tailEnd/>
          </a:ln>
          <a:effectLst/>
        </p:spPr>
        <p:txBody>
          <a:bodyPr wrap="none" anchor="ctr"/>
          <a:lstStyle/>
          <a:p>
            <a:endParaRPr lang="es-ES"/>
          </a:p>
        </p:txBody>
      </p:sp>
      <p:sp>
        <p:nvSpPr>
          <p:cNvPr id="6" name="5 Rectángulo"/>
          <p:cNvSpPr/>
          <p:nvPr/>
        </p:nvSpPr>
        <p:spPr>
          <a:xfrm>
            <a:off x="1285852" y="1500174"/>
            <a:ext cx="6643734" cy="3970318"/>
          </a:xfrm>
          <a:prstGeom prst="rect">
            <a:avLst/>
          </a:prstGeom>
        </p:spPr>
        <p:txBody>
          <a:bodyPr wrap="square">
            <a:spAutoFit/>
          </a:bodyPr>
          <a:lstStyle/>
          <a:p>
            <a:r>
              <a:rPr lang="es-ES" i="1" dirty="0" smtClean="0">
                <a:latin typeface="+mj-lt"/>
              </a:rPr>
              <a:t>Para lograr el delicioso sabor y aroma que emana este vino es necesario seleccionar la mejor fruta del árbol de Jaboticaba. </a:t>
            </a:r>
          </a:p>
          <a:p>
            <a:r>
              <a:rPr lang="es-ES" i="1" dirty="0" smtClean="0">
                <a:latin typeface="+mj-lt"/>
              </a:rPr>
              <a:t>De forma posterior al corte de la fruta, ésta se lava y se extrae el zumo, al que se le agrega azúcar.</a:t>
            </a:r>
          </a:p>
          <a:p>
            <a:r>
              <a:rPr lang="es-ES" i="1" dirty="0" smtClean="0">
                <a:latin typeface="+mj-lt"/>
              </a:rPr>
              <a:t>El último paso es envasarlo en un recipiente de vidrio para dejarlo reposar de forma natural hasta que esté listo para ser degustado. </a:t>
            </a:r>
          </a:p>
          <a:p>
            <a:r>
              <a:rPr lang="es-ES" i="1" dirty="0" smtClean="0">
                <a:latin typeface="+mj-lt"/>
              </a:rPr>
              <a:t>El color que adquiere el vino es de un tono parecido al vino de uva, pero su sabor tiene sus propias características. "Este es un trabajo familiar, es una labor artesanal, no lleva ningún químico, solo se le agrega azúcar al zumo de la fruta y se deja reposar por varios meses", explicó el productor.</a:t>
            </a:r>
          </a:p>
          <a:p>
            <a:r>
              <a:rPr lang="es-ES" i="1" dirty="0" smtClean="0">
                <a:latin typeface="+mj-lt"/>
              </a:rPr>
              <a:t>De acuerdo con el entrevistado, esta es una bebida para disfrutar sorbo a sorbo, pues no es embriagante..</a:t>
            </a:r>
            <a:endParaRPr lang="es-ES" i="1" dirty="0">
              <a:latin typeface="+mj-lt"/>
            </a:endParaRPr>
          </a:p>
        </p:txBody>
      </p:sp>
      <p:pic>
        <p:nvPicPr>
          <p:cNvPr id="5" name="Picture 4" descr="12"/>
          <p:cNvPicPr>
            <a:picLocks noChangeAspect="1" noChangeArrowheads="1"/>
          </p:cNvPicPr>
          <p:nvPr/>
        </p:nvPicPr>
        <p:blipFill>
          <a:blip r:embed="rId2"/>
          <a:srcRect/>
          <a:stretch>
            <a:fillRect/>
          </a:stretch>
        </p:blipFill>
        <p:spPr bwMode="auto">
          <a:xfrm>
            <a:off x="714348" y="1071546"/>
            <a:ext cx="7643866" cy="4857784"/>
          </a:xfrm>
          <a:prstGeom prst="rect">
            <a:avLst/>
          </a:prstGeom>
          <a:noFill/>
          <a:ln w="9525">
            <a:noFill/>
            <a:miter lim="800000"/>
            <a:headEnd/>
            <a:tailEnd/>
          </a:ln>
        </p:spPr>
      </p:pic>
    </p:spTree>
  </p:cSld>
  <p:clrMapOvr>
    <a:masterClrMapping/>
  </p:clrMapOvr>
  <p:transition advTm="35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35844"/>
                                        </p:tgtEl>
                                        <p:attrNameLst>
                                          <p:attrName>style.visibility</p:attrName>
                                        </p:attrNameLst>
                                      </p:cBhvr>
                                      <p:to>
                                        <p:strVal val="visible"/>
                                      </p:to>
                                    </p:set>
                                    <p:animEffect transition="in" filter="fade">
                                      <p:cBhvr>
                                        <p:cTn id="7" dur="4000" decel="100000"/>
                                        <p:tgtEl>
                                          <p:spTgt spid="35844"/>
                                        </p:tgtEl>
                                      </p:cBhvr>
                                    </p:animEffect>
                                    <p:anim calcmode="lin" valueType="num">
                                      <p:cBhvr>
                                        <p:cTn id="8" dur="4000" decel="100000" fill="hold"/>
                                        <p:tgtEl>
                                          <p:spTgt spid="35844"/>
                                        </p:tgtEl>
                                        <p:attrNameLst>
                                          <p:attrName>style.rotation</p:attrName>
                                        </p:attrNameLst>
                                      </p:cBhvr>
                                      <p:tavLst>
                                        <p:tav tm="0">
                                          <p:val>
                                            <p:fltVal val="-90"/>
                                          </p:val>
                                        </p:tav>
                                        <p:tav tm="100000">
                                          <p:val>
                                            <p:fltVal val="0"/>
                                          </p:val>
                                        </p:tav>
                                      </p:tavLst>
                                    </p:anim>
                                    <p:anim calcmode="lin" valueType="num">
                                      <p:cBhvr>
                                        <p:cTn id="9" dur="4000" decel="100000" fill="hold"/>
                                        <p:tgtEl>
                                          <p:spTgt spid="35844"/>
                                        </p:tgtEl>
                                        <p:attrNameLst>
                                          <p:attrName>ppt_x</p:attrName>
                                        </p:attrNameLst>
                                      </p:cBhvr>
                                      <p:tavLst>
                                        <p:tav tm="0">
                                          <p:val>
                                            <p:strVal val="#ppt_x+0.4"/>
                                          </p:val>
                                        </p:tav>
                                        <p:tav tm="100000">
                                          <p:val>
                                            <p:strVal val="#ppt_x-0.05"/>
                                          </p:val>
                                        </p:tav>
                                      </p:tavLst>
                                    </p:anim>
                                    <p:anim calcmode="lin" valueType="num">
                                      <p:cBhvr>
                                        <p:cTn id="10" dur="4000" decel="100000" fill="hold"/>
                                        <p:tgtEl>
                                          <p:spTgt spid="35844"/>
                                        </p:tgtEl>
                                        <p:attrNameLst>
                                          <p:attrName>ppt_y</p:attrName>
                                        </p:attrNameLst>
                                      </p:cBhvr>
                                      <p:tavLst>
                                        <p:tav tm="0">
                                          <p:val>
                                            <p:strVal val="#ppt_y-0.4"/>
                                          </p:val>
                                        </p:tav>
                                        <p:tav tm="100000">
                                          <p:val>
                                            <p:strVal val="#ppt_y+0.1"/>
                                          </p:val>
                                        </p:tav>
                                      </p:tavLst>
                                    </p:anim>
                                    <p:anim calcmode="lin" valueType="num">
                                      <p:cBhvr>
                                        <p:cTn id="11" dur="1000" accel="100000" fill="hold">
                                          <p:stCondLst>
                                            <p:cond delay="4000"/>
                                          </p:stCondLst>
                                        </p:cTn>
                                        <p:tgtEl>
                                          <p:spTgt spid="35844"/>
                                        </p:tgtEl>
                                        <p:attrNameLst>
                                          <p:attrName>ppt_x</p:attrName>
                                        </p:attrNameLst>
                                      </p:cBhvr>
                                      <p:tavLst>
                                        <p:tav tm="0">
                                          <p:val>
                                            <p:strVal val="#ppt_x-0.05"/>
                                          </p:val>
                                        </p:tav>
                                        <p:tav tm="100000">
                                          <p:val>
                                            <p:strVal val="#ppt_x"/>
                                          </p:val>
                                        </p:tav>
                                      </p:tavLst>
                                    </p:anim>
                                    <p:anim calcmode="lin" valueType="num">
                                      <p:cBhvr>
                                        <p:cTn id="12" dur="1000" accel="100000" fill="hold">
                                          <p:stCondLst>
                                            <p:cond delay="4000"/>
                                          </p:stCondLst>
                                        </p:cTn>
                                        <p:tgtEl>
                                          <p:spTgt spid="35844"/>
                                        </p:tgtEl>
                                        <p:attrNameLst>
                                          <p:attrName>ppt_y</p:attrName>
                                        </p:attrNameLst>
                                      </p:cBhvr>
                                      <p:tavLst>
                                        <p:tav tm="0">
                                          <p:val>
                                            <p:strVal val="#ppt_y+0.1"/>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iterate type="lt">
                                    <p:tmPct val="5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0" fill="hold"/>
                                        <p:tgtEl>
                                          <p:spTgt spid="5"/>
                                        </p:tgtEl>
                                        <p:attrNameLst>
                                          <p:attrName>ppt_w</p:attrName>
                                        </p:attrNameLst>
                                      </p:cBhvr>
                                      <p:tavLst>
                                        <p:tav tm="0">
                                          <p:val>
                                            <p:fltVal val="0"/>
                                          </p:val>
                                        </p:tav>
                                        <p:tav tm="100000">
                                          <p:val>
                                            <p:strVal val="#ppt_w"/>
                                          </p:val>
                                        </p:tav>
                                      </p:tavLst>
                                    </p:anim>
                                    <p:anim calcmode="lin" valueType="num">
                                      <p:cBhvr>
                                        <p:cTn id="17" dur="5000" fill="hold"/>
                                        <p:tgtEl>
                                          <p:spTgt spid="5"/>
                                        </p:tgtEl>
                                        <p:attrNameLst>
                                          <p:attrName>ppt_h</p:attrName>
                                        </p:attrNameLst>
                                      </p:cBhvr>
                                      <p:tavLst>
                                        <p:tav tm="0">
                                          <p:val>
                                            <p:fltVal val="0"/>
                                          </p:val>
                                        </p:tav>
                                        <p:tav tm="100000">
                                          <p:val>
                                            <p:strVal val="#ppt_h"/>
                                          </p:val>
                                        </p:tav>
                                      </p:tavLst>
                                    </p:anim>
                                    <p:anim calcmode="lin" valueType="num">
                                      <p:cBhvr>
                                        <p:cTn id="18" dur="5000" fill="hold"/>
                                        <p:tgtEl>
                                          <p:spTgt spid="5"/>
                                        </p:tgtEl>
                                        <p:attrNameLst>
                                          <p:attrName>style.rotation</p:attrName>
                                        </p:attrNameLst>
                                      </p:cBhvr>
                                      <p:tavLst>
                                        <p:tav tm="0">
                                          <p:val>
                                            <p:fltVal val="90"/>
                                          </p:val>
                                        </p:tav>
                                        <p:tav tm="100000">
                                          <p:val>
                                            <p:fltVal val="0"/>
                                          </p:val>
                                        </p:tav>
                                      </p:tavLst>
                                    </p:anim>
                                    <p:animEffect transition="in" filter="fade">
                                      <p:cBhvr>
                                        <p:cTn id="19"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5" name="Picture 3" descr="C:\Documents and Settings\Dell\Escritorio\untitled.bmp"/>
          <p:cNvPicPr>
            <a:picLocks noChangeAspect="1" noChangeArrowheads="1"/>
          </p:cNvPicPr>
          <p:nvPr/>
        </p:nvPicPr>
        <p:blipFill>
          <a:blip r:embed="rId2"/>
          <a:srcRect/>
          <a:stretch>
            <a:fillRect/>
          </a:stretch>
        </p:blipFill>
        <p:spPr bwMode="auto">
          <a:xfrm>
            <a:off x="-1" y="0"/>
            <a:ext cx="9322623"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Dell\Escritorio\imagesSSSSE.jpg"/>
          <p:cNvPicPr>
            <a:picLocks noChangeAspect="1" noChangeArrowheads="1"/>
          </p:cNvPicPr>
          <p:nvPr/>
        </p:nvPicPr>
        <p:blipFill>
          <a:blip r:embed="rId2"/>
          <a:srcRect/>
          <a:stretch>
            <a:fillRect/>
          </a:stretch>
        </p:blipFill>
        <p:spPr bwMode="auto">
          <a:xfrm>
            <a:off x="-285784" y="-357214"/>
            <a:ext cx="10822821" cy="7215214"/>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Dell\Escritorio\Los-productores-aprovechan-las-diferentes-festividades-para-vender-los-vinos-y-mermeladas-a-los-visitantes__480_311.jpg"/>
          <p:cNvPicPr>
            <a:picLocks noChangeAspect="1" noChangeArrowheads="1"/>
          </p:cNvPicPr>
          <p:nvPr/>
        </p:nvPicPr>
        <p:blipFill>
          <a:blip r:embed="rId2"/>
          <a:srcRect/>
          <a:stretch>
            <a:fillRect/>
          </a:stretch>
        </p:blipFill>
        <p:spPr bwMode="auto">
          <a:xfrm>
            <a:off x="-1" y="0"/>
            <a:ext cx="9261635"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Dell\Escritorio\imagesSSS.jpg"/>
          <p:cNvPicPr>
            <a:picLocks noChangeAspect="1" noChangeArrowheads="1"/>
          </p:cNvPicPr>
          <p:nvPr/>
        </p:nvPicPr>
        <p:blipFill>
          <a:blip r:embed="rId2"/>
          <a:srcRect/>
          <a:stretch>
            <a:fillRect/>
          </a:stretch>
        </p:blipFill>
        <p:spPr bwMode="auto">
          <a:xfrm>
            <a:off x="0" y="0"/>
            <a:ext cx="9537309" cy="7143776"/>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Dell\Escritorio\images66.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134404282.jpg"/>
          <p:cNvPicPr>
            <a:picLocks noChangeAspect="1" noChangeArrowheads="1"/>
          </p:cNvPicPr>
          <p:nvPr/>
        </p:nvPicPr>
        <p:blipFill>
          <a:blip r:embed="rId2"/>
          <a:srcRect/>
          <a:stretch>
            <a:fillRect/>
          </a:stretch>
        </p:blipFill>
        <p:spPr bwMode="auto">
          <a:xfrm>
            <a:off x="-285784" y="0"/>
            <a:ext cx="9022634" cy="6000768"/>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a:gsLst>
            <a:gs pos="0">
              <a:srgbClr val="D14405"/>
            </a:gs>
            <a:gs pos="50000">
              <a:srgbClr val="9CB86E"/>
            </a:gs>
            <a:gs pos="100000">
              <a:srgbClr val="156B13"/>
            </a:gs>
          </a:gsLst>
          <a:lin ang="5400000" scaled="1"/>
        </a:gradFill>
        <a:effectLst/>
      </p:bgPr>
    </p:bg>
    <p:spTree>
      <p:nvGrpSpPr>
        <p:cNvPr id="1" name=""/>
        <p:cNvGrpSpPr/>
        <p:nvPr/>
      </p:nvGrpSpPr>
      <p:grpSpPr>
        <a:xfrm>
          <a:off x="0" y="0"/>
          <a:ext cx="0" cy="0"/>
          <a:chOff x="0" y="0"/>
          <a:chExt cx="0" cy="0"/>
        </a:xfrm>
      </p:grpSpPr>
      <p:pic>
        <p:nvPicPr>
          <p:cNvPr id="44034" name="Picture 2" descr="C:\Documents and Settings\Dell\Escritorio\1859361_635077067382790000.jpg"/>
          <p:cNvPicPr>
            <a:picLocks noChangeAspect="1" noChangeArrowheads="1"/>
          </p:cNvPicPr>
          <p:nvPr/>
        </p:nvPicPr>
        <p:blipFill>
          <a:blip r:embed="rId2"/>
          <a:srcRect b="32515"/>
          <a:stretch>
            <a:fillRect/>
          </a:stretch>
        </p:blipFill>
        <p:spPr bwMode="auto">
          <a:xfrm>
            <a:off x="0" y="0"/>
            <a:ext cx="9174260" cy="4643446"/>
          </a:xfrm>
          <a:prstGeom prst="rect">
            <a:avLst/>
          </a:prstGeom>
          <a:noFill/>
        </p:spPr>
      </p:pic>
      <p:sp>
        <p:nvSpPr>
          <p:cNvPr id="3" name="2 Rectángulo"/>
          <p:cNvSpPr/>
          <p:nvPr/>
        </p:nvSpPr>
        <p:spPr>
          <a:xfrm>
            <a:off x="0" y="4714884"/>
            <a:ext cx="9144000" cy="2031325"/>
          </a:xfrm>
          <a:prstGeom prst="rect">
            <a:avLst/>
          </a:prstGeom>
        </p:spPr>
        <p:txBody>
          <a:bodyPr wrap="square">
            <a:spAutoFit/>
          </a:bodyPr>
          <a:lstStyle/>
          <a:p>
            <a:pPr algn="ctr"/>
            <a:r>
              <a:rPr lang="es-ES" i="1" dirty="0" smtClean="0"/>
              <a:t>La generosidad de este arbolito se da en su misma evolución que se ha comportado para facilitar la alimentación de animales que no pueden llegar muy arriba o pueden sufrir accidentes tratando de alcanzar un delicioso fruto. Así además, las semillas gracias a sus consumidores esparcen las semillas y propagan la dulce especie.</a:t>
            </a:r>
          </a:p>
          <a:p>
            <a:pPr algn="ctr"/>
            <a:r>
              <a:rPr lang="es-ES" i="1" dirty="0" smtClean="0"/>
              <a:t>Por si fuera poco, es un conocido medicamento natural para tratar la diarrea, la inflamación de las amígdalas y el asma, se investigan propiedades anticancerígenas. Por si fuera poco da frutos todo el año si tiene una buena cuota de irrigación hídrica.</a:t>
            </a:r>
            <a:endParaRPr lang="es-ES" i="1" dirty="0"/>
          </a:p>
        </p:txBody>
      </p:sp>
    </p:spTree>
  </p:cSld>
  <p:clrMapOvr>
    <a:masterClrMapping/>
  </p:clrMapOvr>
  <p:transition advTm="29000">
    <p:zoom/>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Dell\Escritorio\imagesCAKQIUZ6.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7" name="Picture 3" descr="C:\Documents and Settings\Dell\Escritorio\DSC06109.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IMG_0289.jpg"/>
          <p:cNvPicPr>
            <a:picLocks noChangeAspect="1" noChangeArrowheads="1"/>
          </p:cNvPicPr>
          <p:nvPr/>
        </p:nvPicPr>
        <p:blipFill>
          <a:blip r:embed="rId2"/>
          <a:srcRect/>
          <a:stretch>
            <a:fillRect/>
          </a:stretch>
        </p:blipFill>
        <p:spPr bwMode="auto">
          <a:xfrm>
            <a:off x="-3935413" y="-3375025"/>
            <a:ext cx="15240001" cy="11430000"/>
          </a:xfrm>
          <a:prstGeom prst="rect">
            <a:avLst/>
          </a:prstGeom>
          <a:noFill/>
        </p:spPr>
      </p:pic>
    </p:spTree>
  </p:cSld>
  <p:clrMapOvr>
    <a:masterClrMapping/>
  </p:clrMapOvr>
  <p:transition advTm="5093">
    <p:zoom/>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Dell\Escritorio\images---.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sp>
        <p:nvSpPr>
          <p:cNvPr id="6" name="5 Rectángulo"/>
          <p:cNvSpPr/>
          <p:nvPr/>
        </p:nvSpPr>
        <p:spPr>
          <a:xfrm>
            <a:off x="-357222" y="1214422"/>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FF00"/>
              </a:solidFill>
              <a:effectLst>
                <a:outerShdw dist="35921" dir="2700000" algn="ctr" rotWithShape="0">
                  <a:schemeClr val="folHlink">
                    <a:alpha val="80000"/>
                  </a:schemeClr>
                </a:outerShdw>
              </a:effectLst>
              <a:latin typeface="Snap ITC"/>
            </a:endParaRPr>
          </a:p>
        </p:txBody>
      </p:sp>
    </p:spTree>
  </p:cSld>
  <p:clrMapOvr>
    <a:masterClrMapping/>
  </p:clrMapOvr>
  <p:transition advTm="12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strVal val="#ppt_h"/>
                                          </p:val>
                                        </p:tav>
                                        <p:tav tm="100000">
                                          <p:val>
                                            <p:strVal val="#ppt_h"/>
                                          </p:val>
                                        </p:tav>
                                      </p:tavLst>
                                    </p:anim>
                                  </p:childTnLst>
                                </p:cTn>
                              </p:par>
                              <p:par>
                                <p:cTn id="9" presetID="17" presetClass="entr" presetSubtype="10"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p:cTn id="11"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2" dur="500" fill="hold"/>
                                        <p:tgtEl>
                                          <p:spTgt spid="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8"/>
</p:tagLst>
</file>

<file path=ppt/tags/tag2.xml><?xml version="1.0" encoding="utf-8"?>
<p:tagLst xmlns:a="http://schemas.openxmlformats.org/drawingml/2006/main" xmlns:r="http://schemas.openxmlformats.org/officeDocument/2006/relationships" xmlns:p="http://schemas.openxmlformats.org/presentationml/2006/main">
  <p:tag name="TIMING" val="|2"/>
</p:tagLst>
</file>

<file path=ppt/tags/tag3.xml><?xml version="1.0" encoding="utf-8"?>
<p:tagLst xmlns:a="http://schemas.openxmlformats.org/drawingml/2006/main" xmlns:r="http://schemas.openxmlformats.org/officeDocument/2006/relationships" xmlns:p="http://schemas.openxmlformats.org/presentationml/2006/main">
  <p:tag name="TIMING" val="|1.1"/>
</p:tagLst>
</file>

<file path=ppt/tags/tag4.xml><?xml version="1.0" encoding="utf-8"?>
<p:tagLst xmlns:a="http://schemas.openxmlformats.org/drawingml/2006/main" xmlns:r="http://schemas.openxmlformats.org/officeDocument/2006/relationships" xmlns:p="http://schemas.openxmlformats.org/presentationml/2006/main">
  <p:tag name="TIMING" val="|1.3"/>
</p:tagLst>
</file>

<file path=ppt/tags/tag5.xml><?xml version="1.0" encoding="utf-8"?>
<p:tagLst xmlns:a="http://schemas.openxmlformats.org/drawingml/2006/main" xmlns:r="http://schemas.openxmlformats.org/officeDocument/2006/relationships" xmlns:p="http://schemas.openxmlformats.org/presentationml/2006/main">
  <p:tag name="TIMING" val="|1.3"/>
</p:tagLst>
</file>

<file path=ppt/tags/tag6.xml><?xml version="1.0" encoding="utf-8"?>
<p:tagLst xmlns:a="http://schemas.openxmlformats.org/drawingml/2006/main" xmlns:r="http://schemas.openxmlformats.org/officeDocument/2006/relationships" xmlns:p="http://schemas.openxmlformats.org/presentationml/2006/main">
  <p:tag name="TIMING" val="|0.8"/>
</p:tagLst>
</file>

<file path=ppt/tags/tag7.xml><?xml version="1.0" encoding="utf-8"?>
<p:tagLst xmlns:a="http://schemas.openxmlformats.org/drawingml/2006/main" xmlns:r="http://schemas.openxmlformats.org/officeDocument/2006/relationships" xmlns:p="http://schemas.openxmlformats.org/presentationml/2006/main">
  <p:tag name="TIMING" val="|5.2"/>
</p:tagLst>
</file>

<file path=ppt/tags/tag8.xml><?xml version="1.0" encoding="utf-8"?>
<p:tagLst xmlns:a="http://schemas.openxmlformats.org/drawingml/2006/main" xmlns:r="http://schemas.openxmlformats.org/officeDocument/2006/relationships" xmlns:p="http://schemas.openxmlformats.org/presentationml/2006/main">
  <p:tag name="TIMING" val="|1"/>
</p:tagLst>
</file>

<file path=ppt/tags/tag9.xml><?xml version="1.0" encoding="utf-8"?>
<p:tagLst xmlns:a="http://schemas.openxmlformats.org/drawingml/2006/main" xmlns:r="http://schemas.openxmlformats.org/officeDocument/2006/relationships" xmlns:p="http://schemas.openxmlformats.org/presentationml/2006/main">
  <p:tag name="TIMING" val="|3.7"/>
</p:tagLst>
</file>

<file path=ppt/tags/tag10.xml><?xml version="1.0" encoding="utf-8"?>
<p:tagLst xmlns:a="http://schemas.openxmlformats.org/drawingml/2006/main" xmlns:r="http://schemas.openxmlformats.org/officeDocument/2006/relationships" xmlns:p="http://schemas.openxmlformats.org/presentationml/2006/main">
  <p:tag name="TIMING" val="|0.9"/>
</p:tagLst>
</file>

<file path=ppt/tags/tag11.xml><?xml version="1.0" encoding="utf-8"?>
<p:tagLst xmlns:a="http://schemas.openxmlformats.org/drawingml/2006/main" xmlns:r="http://schemas.openxmlformats.org/officeDocument/2006/relationships" xmlns:p="http://schemas.openxmlformats.org/presentationml/2006/main">
  <p:tag name="TIMING" val="|0.6"/>
</p:tagLst>
</file>

<file path=ppt/theme/theme1.xml><?xml version="1.0" encoding="utf-8"?>
<a:theme xmlns:a="http://schemas.openxmlformats.org/drawingml/2006/main" name="EL ARBOL DE LA UVA">
  <a:themeElements>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Modèle par défau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Modèle par défau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Modèle par défau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Modèle par défau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Modèle par défau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Modèle par défau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Modèle par défau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Modèle par défau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ARBOL DE LA UVA</Template>
  <TotalTime>25</TotalTime>
  <Words>957</Words>
  <Application>Microsoft Office PowerPoint</Application>
  <PresentationFormat>Presentación en pantalla (4:3)</PresentationFormat>
  <Paragraphs>56</Paragraphs>
  <Slides>48</Slides>
  <Notes>0</Notes>
  <HiddenSlides>0</HiddenSlides>
  <MMClips>0</MMClips>
  <ScaleCrop>false</ScaleCrop>
  <HeadingPairs>
    <vt:vector size="4" baseType="variant">
      <vt:variant>
        <vt:lpstr>Tema</vt:lpstr>
      </vt:variant>
      <vt:variant>
        <vt:i4>2</vt:i4>
      </vt:variant>
      <vt:variant>
        <vt:lpstr>Títulos de diapositiva</vt:lpstr>
      </vt:variant>
      <vt:variant>
        <vt:i4>48</vt:i4>
      </vt:variant>
    </vt:vector>
  </HeadingPairs>
  <TitlesOfParts>
    <vt:vector size="50" baseType="lpstr">
      <vt:lpstr>EL ARBOL DE LA UVA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3</cp:revision>
  <dcterms:created xsi:type="dcterms:W3CDTF">2013-11-03T16:52:44Z</dcterms:created>
  <dcterms:modified xsi:type="dcterms:W3CDTF">2013-11-03T17:17:59Z</dcterms:modified>
</cp:coreProperties>
</file>