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9"/>
  </p:notesMasterIdLst>
  <p:sldIdLst>
    <p:sldId id="316" r:id="rId3"/>
    <p:sldId id="487" r:id="rId4"/>
    <p:sldId id="411" r:id="rId5"/>
    <p:sldId id="460" r:id="rId6"/>
    <p:sldId id="450" r:id="rId7"/>
    <p:sldId id="495" r:id="rId8"/>
    <p:sldId id="486" r:id="rId9"/>
    <p:sldId id="493" r:id="rId10"/>
    <p:sldId id="494" r:id="rId11"/>
    <p:sldId id="484" r:id="rId12"/>
    <p:sldId id="488" r:id="rId13"/>
    <p:sldId id="482" r:id="rId14"/>
    <p:sldId id="446" r:id="rId15"/>
    <p:sldId id="457" r:id="rId16"/>
    <p:sldId id="449" r:id="rId17"/>
    <p:sldId id="454" r:id="rId18"/>
    <p:sldId id="444" r:id="rId19"/>
    <p:sldId id="456" r:id="rId20"/>
    <p:sldId id="473" r:id="rId21"/>
    <p:sldId id="453" r:id="rId22"/>
    <p:sldId id="458" r:id="rId23"/>
    <p:sldId id="452" r:id="rId24"/>
    <p:sldId id="451" r:id="rId25"/>
    <p:sldId id="466" r:id="rId26"/>
    <p:sldId id="489" r:id="rId27"/>
    <p:sldId id="496" r:id="rId28"/>
    <p:sldId id="490" r:id="rId29"/>
    <p:sldId id="497" r:id="rId30"/>
    <p:sldId id="455" r:id="rId31"/>
    <p:sldId id="448" r:id="rId32"/>
    <p:sldId id="459" r:id="rId33"/>
    <p:sldId id="485" r:id="rId34"/>
    <p:sldId id="470" r:id="rId35"/>
    <p:sldId id="469" r:id="rId36"/>
    <p:sldId id="447" r:id="rId37"/>
    <p:sldId id="461" r:id="rId38"/>
    <p:sldId id="445" r:id="rId39"/>
    <p:sldId id="462" r:id="rId40"/>
    <p:sldId id="463" r:id="rId41"/>
    <p:sldId id="464" r:id="rId42"/>
    <p:sldId id="465" r:id="rId43"/>
    <p:sldId id="467" r:id="rId44"/>
    <p:sldId id="468" r:id="rId45"/>
    <p:sldId id="471" r:id="rId46"/>
    <p:sldId id="472" r:id="rId47"/>
    <p:sldId id="474" r:id="rId48"/>
    <p:sldId id="475" r:id="rId49"/>
    <p:sldId id="476" r:id="rId50"/>
    <p:sldId id="477" r:id="rId51"/>
    <p:sldId id="478" r:id="rId52"/>
    <p:sldId id="479" r:id="rId53"/>
    <p:sldId id="480" r:id="rId54"/>
    <p:sldId id="481" r:id="rId55"/>
    <p:sldId id="483" r:id="rId56"/>
    <p:sldId id="317" r:id="rId57"/>
    <p:sldId id="498" r:id="rId58"/>
  </p:sldIdLst>
  <p:sldSz cx="10080625"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045JQxvaLlokOKdvQ4YZIg==" hashData="ewt4nc0DbZKcvPhY47VWzQAgesM="/>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FF"/>
    <a:srgbClr val="9933FF"/>
    <a:srgbClr val="6600FF"/>
    <a:srgbClr val="3B32EE"/>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70" d="100"/>
          <a:sy n="70" d="100"/>
        </p:scale>
        <p:origin x="-792" y="-324"/>
      </p:cViewPr>
      <p:guideLst>
        <p:guide orient="horz" pos="2160"/>
        <p:guide pos="3176"/>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61" Type="http://schemas.openxmlformats.org/officeDocument/2006/relationships/viewProps" Target="view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FB697CF-19D3-4255-BB67-4E05E5938DEA}" type="datetimeFigureOut">
              <a:rPr lang="es-ES" smtClean="0"/>
              <a:t>02/05/2020</a:t>
            </a:fld>
            <a:endParaRPr lang="es-ES"/>
          </a:p>
        </p:txBody>
      </p:sp>
      <p:sp>
        <p:nvSpPr>
          <p:cNvPr id="4" name="3 Marcador de imagen de diapositiva"/>
          <p:cNvSpPr>
            <a:spLocks noGrp="1" noRot="1" noChangeAspect="1"/>
          </p:cNvSpPr>
          <p:nvPr>
            <p:ph type="sldImg" idx="2"/>
          </p:nvPr>
        </p:nvSpPr>
        <p:spPr>
          <a:xfrm>
            <a:off x="909638" y="685800"/>
            <a:ext cx="50387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5418E6A-1A04-4245-903D-2F74E3CB2EA1}" type="slidenum">
              <a:rPr lang="es-ES" smtClean="0"/>
              <a:t>‹Nº›</a:t>
            </a:fld>
            <a:endParaRPr lang="es-ES"/>
          </a:p>
        </p:txBody>
      </p:sp>
    </p:spTree>
    <p:extLst>
      <p:ext uri="{BB962C8B-B14F-4D97-AF65-F5344CB8AC3E}">
        <p14:creationId xmlns:p14="http://schemas.microsoft.com/office/powerpoint/2010/main" val="16579932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algn="r" rtl="1" eaLnBrk="0" fontAlgn="base" hangingPunct="0">
              <a:spcBef>
                <a:spcPct val="0"/>
              </a:spcBef>
              <a:spcAft>
                <a:spcPct val="0"/>
              </a:spcAft>
              <a:defRPr>
                <a:solidFill>
                  <a:schemeClr val="tx1"/>
                </a:solidFill>
                <a:latin typeface="Arial" charset="0"/>
                <a:cs typeface="Arial" charset="0"/>
              </a:defRPr>
            </a:lvl6pPr>
            <a:lvl7pPr marL="2971800" indent="-228600" algn="r" rtl="1" eaLnBrk="0" fontAlgn="base" hangingPunct="0">
              <a:spcBef>
                <a:spcPct val="0"/>
              </a:spcBef>
              <a:spcAft>
                <a:spcPct val="0"/>
              </a:spcAft>
              <a:defRPr>
                <a:solidFill>
                  <a:schemeClr val="tx1"/>
                </a:solidFill>
                <a:latin typeface="Arial" charset="0"/>
                <a:cs typeface="Arial" charset="0"/>
              </a:defRPr>
            </a:lvl7pPr>
            <a:lvl8pPr marL="3429000" indent="-228600" algn="r" rtl="1" eaLnBrk="0" fontAlgn="base" hangingPunct="0">
              <a:spcBef>
                <a:spcPct val="0"/>
              </a:spcBef>
              <a:spcAft>
                <a:spcPct val="0"/>
              </a:spcAft>
              <a:defRPr>
                <a:solidFill>
                  <a:schemeClr val="tx1"/>
                </a:solidFill>
                <a:latin typeface="Arial" charset="0"/>
                <a:cs typeface="Arial" charset="0"/>
              </a:defRPr>
            </a:lvl8pPr>
            <a:lvl9pPr marL="3886200" indent="-228600" algn="r" rtl="1" eaLnBrk="0" fontAlgn="base" hangingPunct="0">
              <a:spcBef>
                <a:spcPct val="0"/>
              </a:spcBef>
              <a:spcAft>
                <a:spcPct val="0"/>
              </a:spcAft>
              <a:defRPr>
                <a:solidFill>
                  <a:schemeClr val="tx1"/>
                </a:solidFill>
                <a:latin typeface="Arial" charset="0"/>
                <a:cs typeface="Arial" charset="0"/>
              </a:defRPr>
            </a:lvl9pPr>
          </a:lstStyle>
          <a:p>
            <a:pPr eaLnBrk="1" hangingPunct="1"/>
            <a:fld id="{25015B06-A29A-481E-9899-D2C64EFB8BC7}" type="slidenum">
              <a:rPr lang="ar-SA"/>
              <a:pPr eaLnBrk="1" hangingPunct="1"/>
              <a:t>37</a:t>
            </a:fld>
            <a:endParaRPr lang="es-PE"/>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b="1"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8" y="2130434"/>
            <a:ext cx="8568531"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02/05/2020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02/05/2020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96301" y="4406909"/>
            <a:ext cx="8568531"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96301" y="2906713"/>
            <a:ext cx="856853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E520D41-39D7-458C-BDC9-CA3350A7F61A}" type="datetimeFigureOut">
              <a:rPr lang="es-ES" smtClean="0"/>
              <a:t>02/05/2020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04032"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124318"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E520D41-39D7-458C-BDC9-CA3350A7F61A}" type="datetimeFigureOut">
              <a:rPr lang="es-ES" smtClean="0"/>
              <a:t>02/05/2020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4" y="1535113"/>
            <a:ext cx="445402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04034" y="2174875"/>
            <a:ext cx="445402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120822" y="1535113"/>
            <a:ext cx="4455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120822" y="2174875"/>
            <a:ext cx="4455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E520D41-39D7-458C-BDC9-CA3350A7F61A}" type="datetimeFigureOut">
              <a:rPr lang="es-ES" smtClean="0"/>
              <a:t>02/05/2020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E520D41-39D7-458C-BDC9-CA3350A7F61A}" type="datetimeFigureOut">
              <a:rPr lang="es-ES" smtClean="0"/>
              <a:t>02/05/2020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E520D41-39D7-458C-BDC9-CA3350A7F61A}" type="datetimeFigureOut">
              <a:rPr lang="es-ES" smtClean="0"/>
              <a:t>02/05/2020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04035" y="273050"/>
            <a:ext cx="3316456"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941244" y="273059"/>
            <a:ext cx="56353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04035" y="1435103"/>
            <a:ext cx="331645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02/05/2020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75875" y="4800600"/>
            <a:ext cx="6048375"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975875" y="612775"/>
            <a:ext cx="604837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975875" y="5367338"/>
            <a:ext cx="604837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02/05/2020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02/05/2020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308454" y="274647"/>
            <a:ext cx="2268141"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04035" y="274647"/>
            <a:ext cx="6636411"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02/05/2020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7" y="2130428"/>
            <a:ext cx="8568531"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6578545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04031" y="274638"/>
            <a:ext cx="9072563"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1" y="1600206"/>
            <a:ext cx="9072563"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04034" y="6356359"/>
            <a:ext cx="2352146"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520D41-39D7-458C-BDC9-CA3350A7F61A}" type="datetimeFigureOut">
              <a:rPr lang="es-ES" smtClean="0"/>
              <a:t>02/05/2020</a:t>
            </a:fld>
            <a:endParaRPr lang="es-ES"/>
          </a:p>
        </p:txBody>
      </p:sp>
      <p:sp>
        <p:nvSpPr>
          <p:cNvPr id="5" name="4 Marcador de pie de página"/>
          <p:cNvSpPr>
            <a:spLocks noGrp="1"/>
          </p:cNvSpPr>
          <p:nvPr>
            <p:ph type="ftr" sz="quarter" idx="3"/>
          </p:nvPr>
        </p:nvSpPr>
        <p:spPr>
          <a:xfrm>
            <a:off x="3444215" y="6356359"/>
            <a:ext cx="3192198"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224449" y="6356359"/>
            <a:ext cx="2352146"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0D6E63-E413-45BB-9D98-02F712EB0ECB}"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04031" y="6245225"/>
            <a:ext cx="2352146"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hyperlink" Target="http://upload.wikimedia.org/wikipedia/commons/a/ac/Nakagin_Capsule_Tower_01.jpg"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44.jpeg"/><Relationship Id="rId4" Type="http://schemas.openxmlformats.org/officeDocument/2006/relationships/image" Target="../media/image43.jpeg"/></Relationships>
</file>

<file path=ppt/slides/_rels/slide3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65.gif"/><Relationship Id="rId2" Type="http://schemas.openxmlformats.org/officeDocument/2006/relationships/image" Target="../media/image64.gif"/><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66.jpeg"/><Relationship Id="rId4" Type="http://schemas.openxmlformats.org/officeDocument/2006/relationships/image" Target="../media/image3.gif"/></Relationships>
</file>

<file path=ppt/slides/_rels/slide56.xml.rels><?xml version="1.0" encoding="UTF-8" standalone="yes"?>
<Relationships xmlns="http://schemas.openxmlformats.org/package/2006/relationships"><Relationship Id="rId8" Type="http://schemas.openxmlformats.org/officeDocument/2006/relationships/image" Target="../media/image70.png"/><Relationship Id="rId13" Type="http://schemas.openxmlformats.org/officeDocument/2006/relationships/hyperlink" Target="https://vk.com/mispps" TargetMode="External"/><Relationship Id="rId3" Type="http://schemas.openxmlformats.org/officeDocument/2006/relationships/image" Target="../media/image67.png"/><Relationship Id="rId7" Type="http://schemas.openxmlformats.org/officeDocument/2006/relationships/hyperlink" Target="https://www.facebook.com/mispps" TargetMode="External"/><Relationship Id="rId12" Type="http://schemas.openxmlformats.org/officeDocument/2006/relationships/image" Target="../media/image7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9.png"/><Relationship Id="rId11" Type="http://schemas.openxmlformats.org/officeDocument/2006/relationships/hyperlink" Target="https://plus.google.com/+Mispps/" TargetMode="External"/><Relationship Id="rId5" Type="http://schemas.openxmlformats.org/officeDocument/2006/relationships/image" Target="../media/image68.png"/><Relationship Id="rId10" Type="http://schemas.openxmlformats.org/officeDocument/2006/relationships/image" Target="../media/image7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171400"/>
            <a:ext cx="10152880" cy="7098659"/>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Imagen relacionada"/>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0" y="-22448"/>
            <a:ext cx="10296896" cy="7020272"/>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5400000">
            <a:off x="-3390634" y="3390636"/>
            <a:ext cx="6858000" cy="76736"/>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5400000">
            <a:off x="6613259" y="3390636"/>
            <a:ext cx="6858000" cy="76736"/>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10800000">
            <a:off x="7"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10800000">
            <a:off x="7" y="6783312"/>
            <a:ext cx="10080625" cy="74688"/>
          </a:xfrm>
          <a:prstGeom prst="rect">
            <a:avLst/>
          </a:prstGeom>
          <a:noFill/>
          <a:ln w="9525">
            <a:noFill/>
            <a:miter lim="800000"/>
            <a:headEnd/>
            <a:tailEnd/>
          </a:ln>
        </p:spPr>
      </p:pic>
      <p:sp>
        <p:nvSpPr>
          <p:cNvPr id="155665" name="Rectangle 17"/>
          <p:cNvSpPr>
            <a:spLocks noChangeArrowheads="1"/>
          </p:cNvSpPr>
          <p:nvPr/>
        </p:nvSpPr>
        <p:spPr bwMode="auto">
          <a:xfrm>
            <a:off x="393749" y="5857908"/>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393746" y="5715019"/>
            <a:ext cx="770703" cy="766986"/>
          </a:xfrm>
          <a:prstGeom prst="rect">
            <a:avLst/>
          </a:prstGeom>
          <a:noFill/>
          <a:ln w="38100">
            <a:solidFill>
              <a:srgbClr val="1CDEF8"/>
            </a:solidFill>
            <a:miter lim="800000"/>
            <a:headEnd/>
            <a:tailEnd/>
          </a:ln>
        </p:spPr>
      </p:pic>
      <p:sp>
        <p:nvSpPr>
          <p:cNvPr id="19" name="18 Rectángulo"/>
          <p:cNvSpPr/>
          <p:nvPr/>
        </p:nvSpPr>
        <p:spPr>
          <a:xfrm>
            <a:off x="2183207" y="4572025"/>
            <a:ext cx="29679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417062" y="928670"/>
            <a:ext cx="7252860" cy="4357718"/>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EDIFICIOS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IMPOSIBLES</a:t>
            </a:r>
          </a:p>
        </p:txBody>
      </p:sp>
      <p:pic>
        <p:nvPicPr>
          <p:cNvPr id="16" name="Picture 6" descr="http://www.nombres-animados.net/Letra-J/Jose-Luis/Nombre-animado-Jose-Luis-04.gif"/>
          <p:cNvPicPr>
            <a:picLocks noChangeAspect="1" noChangeArrowheads="1" noCrop="1"/>
          </p:cNvPicPr>
          <p:nvPr/>
        </p:nvPicPr>
        <p:blipFill>
          <a:blip r:embed="rId7" cstate="email">
            <a:duotone>
              <a:schemeClr val="accent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397975" y="5611366"/>
            <a:ext cx="2214601" cy="934064"/>
          </a:xfrm>
          <a:prstGeom prst="rect">
            <a:avLst/>
          </a:prstGeom>
          <a:noFill/>
        </p:spPr>
      </p:pic>
      <p:sp>
        <p:nvSpPr>
          <p:cNvPr id="13" name="12 Rectángulo"/>
          <p:cNvSpPr/>
          <p:nvPr/>
        </p:nvSpPr>
        <p:spPr>
          <a:xfrm>
            <a:off x="-5040312" y="-642966"/>
            <a:ext cx="5040313" cy="1015663"/>
          </a:xfrm>
          <a:prstGeom prst="rect">
            <a:avLst/>
          </a:prstGeom>
        </p:spPr>
        <p:txBody>
          <a:bodyPr>
            <a:spAutoFit/>
          </a:bodyPr>
          <a:lstStyle/>
          <a:p>
            <a:endParaRPr lang="es-ES" sz="6000" b="1" dirty="0"/>
          </a:p>
        </p:txBody>
      </p:sp>
    </p:spTree>
    <p:extLst>
      <p:ext uri="{BB962C8B-B14F-4D97-AF65-F5344CB8AC3E}">
        <p14:creationId xmlns:p14="http://schemas.microsoft.com/office/powerpoint/2010/main" val="840596170"/>
      </p:ext>
    </p:extLst>
  </p:cSld>
  <p:clrMapOvr>
    <a:masterClrMapping/>
  </p:clrMapOvr>
  <mc:AlternateContent xmlns:mc="http://schemas.openxmlformats.org/markup-compatibility/2006" xmlns:p14="http://schemas.microsoft.com/office/powerpoint/2010/main">
    <mc:Choice Requires="p14">
      <p:transition spd="slow" p14:dur="4000" advTm="13000">
        <p14:vortex dir="r"/>
        <p:sndAc>
          <p:stSnd>
            <p:snd r:embed="rId2" name="PB 446.wav"/>
          </p:stSnd>
        </p:sndAc>
      </p:transition>
    </mc:Choice>
    <mc:Fallback xmlns="">
      <p:transition spd="slow" advTm="13000">
        <p:fade/>
        <p:sndAc>
          <p:stSnd>
            <p:snd r:embed="rId8" name="PB 446.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par>
                                <p:cTn id="16" presetID="21" presetClass="exit" presetSubtype="1" fill="hold" nodeType="withEffect">
                                  <p:stCondLst>
                                    <p:cond delay="4250"/>
                                  </p:stCondLst>
                                  <p:childTnLst>
                                    <p:animEffect transition="out" filter="wheel(1)">
                                      <p:cBhvr>
                                        <p:cTn id="17" dur="2000"/>
                                        <p:tgtEl>
                                          <p:spTgt spid="12"/>
                                        </p:tgtEl>
                                      </p:cBhvr>
                                    </p:animEffect>
                                    <p:set>
                                      <p:cBhvr>
                                        <p:cTn id="18" dur="1" fill="hold">
                                          <p:stCondLst>
                                            <p:cond delay="1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No hay ninguna descripción de la foto disponib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87424"/>
            <a:ext cx="10080625" cy="724542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26338" y="0"/>
            <a:ext cx="1523750" cy="369332"/>
          </a:xfrm>
          <a:prstGeom prst="rect">
            <a:avLst/>
          </a:prstGeom>
          <a:solidFill>
            <a:srgbClr val="FFFF00"/>
          </a:solidFill>
        </p:spPr>
        <p:txBody>
          <a:bodyPr wrap="none">
            <a:spAutoFit/>
          </a:bodyPr>
          <a:lstStyle/>
          <a:p>
            <a:r>
              <a:rPr lang="es-ES" b="1" dirty="0"/>
              <a:t>Tel Aviv, </a:t>
            </a:r>
            <a:r>
              <a:rPr lang="es-ES" b="1" dirty="0" smtClean="0"/>
              <a:t>Israel</a:t>
            </a:r>
            <a:endParaRPr lang="es-ES" b="1" dirty="0"/>
          </a:p>
        </p:txBody>
      </p:sp>
    </p:spTree>
    <p:extLst>
      <p:ext uri="{BB962C8B-B14F-4D97-AF65-F5344CB8AC3E}">
        <p14:creationId xmlns:p14="http://schemas.microsoft.com/office/powerpoint/2010/main" val="1746422320"/>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736056" y="1340768"/>
            <a:ext cx="6518081" cy="40318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b="1" i="1" dirty="0">
                <a:solidFill>
                  <a:srgbClr val="00B0F0"/>
                </a:solidFill>
                <a:latin typeface="+mj-lt"/>
              </a:rPr>
              <a:t>Todos los proyectistas sueñan con que su nombre quede unido a un estilo, a un edificio singular o a una obra sublime, sea un trabajo monumental o un pequeño ejercicio de imaginación y originalidad. Es una cuestión de talento, horas de trabajo o de un simple golpe de inspiración.</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pic>
        <p:nvPicPr>
          <p:cNvPr id="4" name="Picture 2" descr="Imagen relacionada"/>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10546" y="-9325"/>
            <a:ext cx="1009117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7899061"/>
      </p:ext>
    </p:extLst>
  </p:cSld>
  <p:clrMapOvr>
    <a:masterClrMapping/>
  </p:clrMapOvr>
  <mc:AlternateContent xmlns:mc="http://schemas.openxmlformats.org/markup-compatibility/2006" xmlns:p14="http://schemas.microsoft.com/office/powerpoint/2010/main">
    <mc:Choice Requires="p14">
      <p:transition spd="slow" p14:dur="4000" advTm="25000">
        <p14:vortex dir="r"/>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par>
                                <p:cTn id="10" presetID="5" presetClass="exit" presetSubtype="10" fill="hold" nodeType="withEffect">
                                  <p:stCondLst>
                                    <p:cond delay="4750"/>
                                  </p:stCondLst>
                                  <p:childTnLst>
                                    <p:animEffect transition="out" filter="checkerboard(across)">
                                      <p:cBhvr>
                                        <p:cTn id="11" dur="1000"/>
                                        <p:tgtEl>
                                          <p:spTgt spid="4"/>
                                        </p:tgtEl>
                                      </p:cBhvr>
                                    </p:animEffect>
                                    <p:set>
                                      <p:cBhvr>
                                        <p:cTn id="12"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6" descr="theufohous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8263"/>
            <a:ext cx="10080625" cy="692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7" name="Rectangle 4"/>
          <p:cNvSpPr>
            <a:spLocks noChangeArrowheads="1"/>
          </p:cNvSpPr>
          <p:nvPr/>
        </p:nvSpPr>
        <p:spPr bwMode="auto">
          <a:xfrm>
            <a:off x="215776" y="268334"/>
            <a:ext cx="2019912" cy="584775"/>
          </a:xfrm>
          <a:prstGeom prst="rect">
            <a:avLst/>
          </a:prstGeom>
          <a:solidFill>
            <a:srgbClr val="FFFF00"/>
          </a:solidFill>
          <a:ln>
            <a:noFill/>
          </a:ln>
          <a:extLst/>
        </p:spPr>
        <p:txBody>
          <a:bodyPr wrap="none" anchor="ctr">
            <a:spAutoFit/>
          </a:bodyPr>
          <a:lstStyle/>
          <a:p>
            <a:r>
              <a:rPr lang="en-US" sz="1600" b="1" dirty="0" smtClean="0"/>
              <a:t> </a:t>
            </a:r>
            <a:r>
              <a:rPr lang="en-US" sz="1600" b="1" dirty="0"/>
              <a:t>Casa </a:t>
            </a:r>
            <a:r>
              <a:rPr lang="en-US" sz="1600" b="1" dirty="0" err="1"/>
              <a:t>Platillo</a:t>
            </a:r>
            <a:r>
              <a:rPr lang="en-US" sz="1600" b="1" dirty="0"/>
              <a:t> </a:t>
            </a:r>
            <a:r>
              <a:rPr lang="en-US" sz="1600" b="1" dirty="0" err="1"/>
              <a:t>Volador</a:t>
            </a:r>
            <a:r>
              <a:rPr lang="en-US" sz="1600" b="1" dirty="0"/>
              <a:t> </a:t>
            </a:r>
            <a:endParaRPr lang="en-US" sz="1600" b="1" dirty="0" smtClean="0"/>
          </a:p>
          <a:p>
            <a:r>
              <a:rPr lang="en-US" sz="1600" b="1" dirty="0" smtClean="0"/>
              <a:t>(</a:t>
            </a:r>
            <a:r>
              <a:rPr lang="en-US" sz="1600" b="1" dirty="0" err="1"/>
              <a:t>Sanjhih</a:t>
            </a:r>
            <a:r>
              <a:rPr lang="en-US" sz="1600" b="1" dirty="0"/>
              <a:t>, Taiwan)</a:t>
            </a:r>
          </a:p>
        </p:txBody>
      </p:sp>
    </p:spTree>
    <p:extLst>
      <p:ext uri="{BB962C8B-B14F-4D97-AF65-F5344CB8AC3E}">
        <p14:creationId xmlns:p14="http://schemas.microsoft.com/office/powerpoint/2010/main" val="1454161310"/>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5" descr="thecrookedhous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253" y="-20638"/>
            <a:ext cx="10047372" cy="687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Rectangle 6"/>
          <p:cNvSpPr>
            <a:spLocks noChangeArrowheads="1"/>
          </p:cNvSpPr>
          <p:nvPr/>
        </p:nvSpPr>
        <p:spPr bwMode="auto">
          <a:xfrm>
            <a:off x="407776" y="146943"/>
            <a:ext cx="2548903" cy="307777"/>
          </a:xfrm>
          <a:prstGeom prst="rect">
            <a:avLst/>
          </a:prstGeom>
          <a:solidFill>
            <a:srgbClr val="FFFF00"/>
          </a:solidFill>
          <a:ln>
            <a:noFill/>
          </a:ln>
          <a:extLst/>
        </p:spPr>
        <p:txBody>
          <a:bodyPr wrap="none" anchor="ctr">
            <a:spAutoFit/>
          </a:bodyPr>
          <a:lstStyle/>
          <a:p>
            <a:r>
              <a:rPr lang="en-US" sz="1400" b="1" dirty="0" smtClean="0"/>
              <a:t>La </a:t>
            </a:r>
            <a:r>
              <a:rPr lang="en-US" sz="1400" b="1" dirty="0"/>
              <a:t>casa </a:t>
            </a:r>
            <a:r>
              <a:rPr lang="en-US" sz="1400" b="1" dirty="0" err="1"/>
              <a:t>torcida</a:t>
            </a:r>
            <a:r>
              <a:rPr lang="en-US" sz="1400" b="1" dirty="0"/>
              <a:t> (</a:t>
            </a:r>
            <a:r>
              <a:rPr lang="en-US" sz="1400" b="1" dirty="0" err="1"/>
              <a:t>Sopot</a:t>
            </a:r>
            <a:r>
              <a:rPr lang="en-US" sz="1400" b="1" dirty="0"/>
              <a:t>, </a:t>
            </a:r>
            <a:r>
              <a:rPr lang="en-US" sz="1400" b="1" dirty="0" err="1"/>
              <a:t>Polonia</a:t>
            </a:r>
            <a:r>
              <a:rPr lang="en-US" sz="1400" b="1" dirty="0"/>
              <a:t>)</a:t>
            </a:r>
            <a:r>
              <a:rPr lang="en-US" sz="1400" dirty="0"/>
              <a:t> </a:t>
            </a:r>
          </a:p>
        </p:txBody>
      </p:sp>
    </p:spTree>
    <p:extLst>
      <p:ext uri="{BB962C8B-B14F-4D97-AF65-F5344CB8AC3E}">
        <p14:creationId xmlns:p14="http://schemas.microsoft.com/office/powerpoint/2010/main" val="926576731"/>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232000" y="980728"/>
            <a:ext cx="7022137" cy="5016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b="1" i="1" dirty="0">
                <a:solidFill>
                  <a:srgbClr val="00B0F0"/>
                </a:solidFill>
                <a:latin typeface="+mj-lt"/>
              </a:rPr>
              <a:t>A veces basta con mirar alrededor y fijarse en un objeto cotidiano para que una idea se convierta en un proyecto arquitectónico que dé la vuelta al mundo. Edificios innovadores, sorprendentes, arriesgados… Algunos parecen una locura imposible, hasta que se construyen. Hay más de los que podrías imaginar. Te presentamos </a:t>
            </a:r>
            <a:r>
              <a:rPr lang="es-ES" altLang="es-ES" b="1" i="1" dirty="0" smtClean="0">
                <a:solidFill>
                  <a:srgbClr val="00B0F0"/>
                </a:solidFill>
                <a:latin typeface="+mj-lt"/>
              </a:rPr>
              <a:t>algunos </a:t>
            </a:r>
            <a:r>
              <a:rPr lang="es-ES" altLang="es-ES" b="1" i="1" dirty="0">
                <a:solidFill>
                  <a:srgbClr val="00B0F0"/>
                </a:solidFill>
                <a:latin typeface="+mj-lt"/>
              </a:rPr>
              <a:t>de ellos</a:t>
            </a:r>
            <a:r>
              <a:rPr lang="es-ES" altLang="es-ES" b="1" i="1" dirty="0" smtClean="0">
                <a:solidFill>
                  <a:srgbClr val="00B0F0"/>
                </a:solidFill>
                <a:latin typeface="+mj-lt"/>
              </a:rPr>
              <a:t>.</a:t>
            </a:r>
            <a:endParaRPr lang="es-ES" altLang="es-ES" b="1" i="1" dirty="0">
              <a:solidFill>
                <a:srgbClr val="00B0F0"/>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pic>
        <p:nvPicPr>
          <p:cNvPr id="4" name="Picture 2" descr="Imagen relacionada"/>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10546" y="-9325"/>
            <a:ext cx="1009117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2537113"/>
      </p:ext>
    </p:extLst>
  </p:cSld>
  <p:clrMapOvr>
    <a:masterClrMapping/>
  </p:clrMapOvr>
  <mc:AlternateContent xmlns:mc="http://schemas.openxmlformats.org/markup-compatibility/2006" xmlns:p14="http://schemas.microsoft.com/office/powerpoint/2010/main">
    <mc:Choice Requires="p14">
      <p:transition spd="slow" p14:dur="4000" advTm="24000">
        <p14:vortex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par>
                                <p:cTn id="10" presetID="5" presetClass="exit" presetSubtype="10" fill="hold" nodeType="withEffect">
                                  <p:stCondLst>
                                    <p:cond delay="4750"/>
                                  </p:stCondLst>
                                  <p:childTnLst>
                                    <p:animEffect transition="out" filter="checkerboard(across)">
                                      <p:cBhvr>
                                        <p:cTn id="11" dur="1000"/>
                                        <p:tgtEl>
                                          <p:spTgt spid="4"/>
                                        </p:tgtEl>
                                      </p:cBhvr>
                                    </p:animEffect>
                                    <p:set>
                                      <p:cBhvr>
                                        <p:cTn id="12"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6" descr="druzhbahote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59" name="Rectangle 4"/>
          <p:cNvSpPr>
            <a:spLocks noChangeArrowheads="1"/>
          </p:cNvSpPr>
          <p:nvPr/>
        </p:nvSpPr>
        <p:spPr bwMode="auto">
          <a:xfrm>
            <a:off x="503808" y="478834"/>
            <a:ext cx="4372864" cy="369332"/>
          </a:xfrm>
          <a:prstGeom prst="rect">
            <a:avLst/>
          </a:prstGeom>
          <a:solidFill>
            <a:srgbClr val="FFFF00"/>
          </a:solidFill>
          <a:ln>
            <a:noFill/>
          </a:ln>
          <a:extLst/>
        </p:spPr>
        <p:txBody>
          <a:bodyPr wrap="none" anchor="ctr">
            <a:spAutoFit/>
          </a:bodyPr>
          <a:lstStyle/>
          <a:p>
            <a:r>
              <a:rPr lang="en-US" b="1" dirty="0" smtClean="0">
                <a:solidFill>
                  <a:srgbClr val="003300"/>
                </a:solidFill>
              </a:rPr>
              <a:t>Centro </a:t>
            </a:r>
            <a:r>
              <a:rPr lang="en-US" b="1" dirty="0" err="1">
                <a:solidFill>
                  <a:srgbClr val="003300"/>
                </a:solidFill>
              </a:rPr>
              <a:t>Vacacional</a:t>
            </a:r>
            <a:r>
              <a:rPr lang="en-US" b="1" dirty="0">
                <a:solidFill>
                  <a:srgbClr val="003300"/>
                </a:solidFill>
              </a:rPr>
              <a:t> </a:t>
            </a:r>
            <a:r>
              <a:rPr lang="en-US" b="1" dirty="0" err="1">
                <a:solidFill>
                  <a:srgbClr val="003300"/>
                </a:solidFill>
              </a:rPr>
              <a:t>Druzhba</a:t>
            </a:r>
            <a:r>
              <a:rPr lang="en-US" b="1" dirty="0">
                <a:solidFill>
                  <a:srgbClr val="003300"/>
                </a:solidFill>
              </a:rPr>
              <a:t> (Yalta, </a:t>
            </a:r>
            <a:r>
              <a:rPr lang="en-US" b="1" dirty="0" err="1">
                <a:solidFill>
                  <a:srgbClr val="003300"/>
                </a:solidFill>
              </a:rPr>
              <a:t>Ucrania</a:t>
            </a:r>
            <a:r>
              <a:rPr lang="en-US" b="1" dirty="0">
                <a:solidFill>
                  <a:srgbClr val="003300"/>
                </a:solidFill>
              </a:rPr>
              <a:t>)</a:t>
            </a:r>
          </a:p>
        </p:txBody>
      </p:sp>
    </p:spTree>
    <p:extLst>
      <p:ext uri="{BB962C8B-B14F-4D97-AF65-F5344CB8AC3E}">
        <p14:creationId xmlns:p14="http://schemas.microsoft.com/office/powerpoint/2010/main" val="2442873405"/>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bosco-vertica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5706"/>
            <a:ext cx="10320288" cy="688370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87784" y="188640"/>
            <a:ext cx="2807393" cy="369332"/>
          </a:xfrm>
          <a:prstGeom prst="rect">
            <a:avLst/>
          </a:prstGeom>
          <a:solidFill>
            <a:srgbClr val="FFFF00"/>
          </a:solidFill>
        </p:spPr>
        <p:txBody>
          <a:bodyPr wrap="square">
            <a:spAutoFit/>
          </a:bodyPr>
          <a:lstStyle/>
          <a:p>
            <a:r>
              <a:rPr lang="es-ES" dirty="0"/>
              <a:t>Bosco </a:t>
            </a:r>
            <a:r>
              <a:rPr lang="es-ES" dirty="0" err="1"/>
              <a:t>Verticale</a:t>
            </a:r>
            <a:r>
              <a:rPr lang="es-ES" dirty="0"/>
              <a:t>.-</a:t>
            </a:r>
            <a:r>
              <a:rPr lang="es-ES" dirty="0" err="1"/>
              <a:t>Milan</a:t>
            </a:r>
            <a:r>
              <a:rPr lang="es-ES" dirty="0"/>
              <a:t> </a:t>
            </a:r>
            <a:r>
              <a:rPr lang="es-ES" dirty="0" smtClean="0"/>
              <a:t>Italia</a:t>
            </a:r>
            <a:endParaRPr lang="es-ES" dirty="0"/>
          </a:p>
        </p:txBody>
      </p:sp>
    </p:spTree>
    <p:extLst>
      <p:ext uri="{BB962C8B-B14F-4D97-AF65-F5344CB8AC3E}">
        <p14:creationId xmlns:p14="http://schemas.microsoft.com/office/powerpoint/2010/main" val="1200718991"/>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330a4b152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273901"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15777" y="324118"/>
            <a:ext cx="3600400" cy="646331"/>
          </a:xfrm>
          <a:prstGeom prst="rect">
            <a:avLst/>
          </a:prstGeom>
          <a:solidFill>
            <a:srgbClr val="FFFF00"/>
          </a:solidFill>
        </p:spPr>
        <p:txBody>
          <a:bodyPr wrap="square">
            <a:spAutoFit/>
          </a:bodyPr>
          <a:lstStyle/>
          <a:p>
            <a:r>
              <a:rPr lang="es-ES" dirty="0"/>
              <a:t>El Marina </a:t>
            </a:r>
            <a:r>
              <a:rPr lang="es-ES" dirty="0" err="1"/>
              <a:t>Bay</a:t>
            </a:r>
            <a:r>
              <a:rPr lang="es-ES" dirty="0"/>
              <a:t> </a:t>
            </a:r>
            <a:r>
              <a:rPr lang="es-ES" dirty="0" err="1"/>
              <a:t>Sands</a:t>
            </a:r>
            <a:r>
              <a:rPr lang="es-ES" dirty="0"/>
              <a:t> es un complejo de edificios de Singapur, </a:t>
            </a:r>
          </a:p>
        </p:txBody>
      </p:sp>
    </p:spTree>
    <p:extLst>
      <p:ext uri="{BB962C8B-B14F-4D97-AF65-F5344CB8AC3E}">
        <p14:creationId xmlns:p14="http://schemas.microsoft.com/office/powerpoint/2010/main" val="1099689865"/>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6" descr="theeggbuilding"/>
          <p:cNvPicPr>
            <a:picLocks noChangeAspect="1" noChangeArrowheads="1"/>
          </p:cNvPicPr>
          <p:nvPr/>
        </p:nvPicPr>
        <p:blipFill>
          <a:blip r:embed="rId2">
            <a:extLst>
              <a:ext uri="{28A0092B-C50C-407E-A947-70E740481C1C}">
                <a14:useLocalDpi xmlns:a14="http://schemas.microsoft.com/office/drawing/2010/main" val="0"/>
              </a:ext>
            </a:extLst>
          </a:blip>
          <a:srcRect b="5190"/>
          <a:stretch>
            <a:fillRect/>
          </a:stretch>
        </p:blipFill>
        <p:spPr bwMode="auto">
          <a:xfrm>
            <a:off x="0" y="-25400"/>
            <a:ext cx="10080625" cy="688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1" name="Rectangle 4"/>
          <p:cNvSpPr>
            <a:spLocks noChangeArrowheads="1"/>
          </p:cNvSpPr>
          <p:nvPr/>
        </p:nvSpPr>
        <p:spPr bwMode="auto">
          <a:xfrm flipH="1">
            <a:off x="287784" y="240381"/>
            <a:ext cx="1944216" cy="584775"/>
          </a:xfrm>
          <a:prstGeom prst="rect">
            <a:avLst/>
          </a:prstGeom>
          <a:solidFill>
            <a:srgbClr val="FFFF00"/>
          </a:solidFill>
          <a:ln>
            <a:noFill/>
          </a:ln>
          <a:extLst/>
        </p:spPr>
        <p:txBody>
          <a:bodyPr wrap="square" anchor="ctr">
            <a:spAutoFit/>
          </a:bodyPr>
          <a:lstStyle/>
          <a:p>
            <a:r>
              <a:rPr lang="en-US" b="1" dirty="0" smtClean="0"/>
              <a:t> </a:t>
            </a:r>
            <a:r>
              <a:rPr lang="en-US" sz="1400" b="1" dirty="0" err="1"/>
              <a:t>Edificio</a:t>
            </a:r>
            <a:r>
              <a:rPr lang="en-US" sz="1400" b="1" dirty="0"/>
              <a:t> Gherkin </a:t>
            </a:r>
            <a:endParaRPr lang="en-US" sz="1400" b="1" dirty="0" smtClean="0"/>
          </a:p>
          <a:p>
            <a:r>
              <a:rPr lang="en-US" sz="1400" b="1" dirty="0" smtClean="0"/>
              <a:t>(</a:t>
            </a:r>
            <a:r>
              <a:rPr lang="en-US" sz="1400" b="1" dirty="0" err="1"/>
              <a:t>Londres</a:t>
            </a:r>
            <a:r>
              <a:rPr lang="en-US" sz="1400" b="1" dirty="0"/>
              <a:t> - Inglaterra)</a:t>
            </a:r>
          </a:p>
        </p:txBody>
      </p:sp>
    </p:spTree>
    <p:extLst>
      <p:ext uri="{BB962C8B-B14F-4D97-AF65-F5344CB8AC3E}">
        <p14:creationId xmlns:p14="http://schemas.microsoft.com/office/powerpoint/2010/main" val="126565185"/>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La lujosa y excéntrica Porsche Design Tower en Miami : The Luxury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2654"/>
            <a:ext cx="10086933" cy="6970046"/>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143768" y="188640"/>
            <a:ext cx="2016224" cy="584775"/>
          </a:xfrm>
          <a:prstGeom prst="rect">
            <a:avLst/>
          </a:prstGeom>
          <a:solidFill>
            <a:srgbClr val="FFFF00"/>
          </a:solidFill>
        </p:spPr>
        <p:txBody>
          <a:bodyPr wrap="square">
            <a:spAutoFit/>
          </a:bodyPr>
          <a:lstStyle/>
          <a:p>
            <a:r>
              <a:rPr lang="es-ES" sz="1600" b="1" dirty="0"/>
              <a:t>Torre </a:t>
            </a:r>
            <a:r>
              <a:rPr lang="es-ES" sz="1600" b="1" dirty="0" err="1"/>
              <a:t>Porsche</a:t>
            </a:r>
            <a:r>
              <a:rPr lang="es-ES" sz="1600" b="1" dirty="0"/>
              <a:t>, </a:t>
            </a:r>
            <a:r>
              <a:rPr lang="es-ES" sz="1600" b="1" dirty="0" err="1" smtClean="0"/>
              <a:t>Sunny</a:t>
            </a:r>
            <a:r>
              <a:rPr lang="es-ES" sz="1600" b="1" dirty="0" smtClean="0"/>
              <a:t> </a:t>
            </a:r>
            <a:r>
              <a:rPr lang="es-ES" sz="1600" b="1" dirty="0"/>
              <a:t>Isles Beach en </a:t>
            </a:r>
            <a:r>
              <a:rPr lang="es-ES" sz="1600" b="1" dirty="0" smtClean="0"/>
              <a:t>Miami </a:t>
            </a:r>
            <a:endParaRPr lang="es-ES" sz="1600" b="1" dirty="0"/>
          </a:p>
        </p:txBody>
      </p:sp>
    </p:spTree>
    <p:extLst>
      <p:ext uri="{BB962C8B-B14F-4D97-AF65-F5344CB8AC3E}">
        <p14:creationId xmlns:p14="http://schemas.microsoft.com/office/powerpoint/2010/main" val="2860130158"/>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6" descr="picklebarrelhous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7527" y="-20638"/>
            <a:ext cx="11391457" cy="687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3" name="Rectangle 4"/>
          <p:cNvSpPr>
            <a:spLocks noChangeArrowheads="1"/>
          </p:cNvSpPr>
          <p:nvPr/>
        </p:nvSpPr>
        <p:spPr bwMode="auto">
          <a:xfrm>
            <a:off x="-144264" y="241914"/>
            <a:ext cx="2448272" cy="584775"/>
          </a:xfrm>
          <a:prstGeom prst="rect">
            <a:avLst/>
          </a:prstGeom>
          <a:solidFill>
            <a:srgbClr val="FFFF00"/>
          </a:solidFill>
          <a:ln>
            <a:noFill/>
          </a:ln>
          <a:extLst/>
        </p:spPr>
        <p:txBody>
          <a:bodyPr wrap="square" anchor="ctr">
            <a:spAutoFit/>
          </a:bodyPr>
          <a:lstStyle/>
          <a:p>
            <a:r>
              <a:rPr lang="en-US" sz="1600" b="1" dirty="0" smtClean="0"/>
              <a:t> </a:t>
            </a:r>
            <a:r>
              <a:rPr lang="en-US" sz="1600" b="1" dirty="0"/>
              <a:t>Casa </a:t>
            </a:r>
            <a:r>
              <a:rPr lang="en-US" sz="1600" b="1" dirty="0" err="1"/>
              <a:t>Barril</a:t>
            </a:r>
            <a:r>
              <a:rPr lang="en-US" sz="1600" b="1" dirty="0"/>
              <a:t> (Grand Marais, Michigan, </a:t>
            </a:r>
            <a:r>
              <a:rPr lang="en-US" sz="1600" b="1" dirty="0" err="1"/>
              <a:t>Estados</a:t>
            </a:r>
            <a:r>
              <a:rPr lang="en-US" sz="1600" b="1" dirty="0"/>
              <a:t> </a:t>
            </a:r>
            <a:r>
              <a:rPr lang="en-US" sz="1600" b="1" dirty="0" err="1"/>
              <a:t>Unidos</a:t>
            </a:r>
            <a:r>
              <a:rPr lang="en-US" sz="1600" b="1" dirty="0"/>
              <a:t>)</a:t>
            </a:r>
          </a:p>
        </p:txBody>
      </p:sp>
    </p:spTree>
    <p:extLst>
      <p:ext uri="{BB962C8B-B14F-4D97-AF65-F5344CB8AC3E}">
        <p14:creationId xmlns:p14="http://schemas.microsoft.com/office/powerpoint/2010/main" val="1367593422"/>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9" descr="!cid_002401c92c73$33c41740$df9e19ac@userg9r7eslno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99" y="-113236"/>
            <a:ext cx="10332678" cy="6971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1" name="Rectangle 7"/>
          <p:cNvSpPr>
            <a:spLocks noChangeArrowheads="1"/>
          </p:cNvSpPr>
          <p:nvPr/>
        </p:nvSpPr>
        <p:spPr bwMode="auto">
          <a:xfrm>
            <a:off x="431800" y="293840"/>
            <a:ext cx="2912079" cy="338554"/>
          </a:xfrm>
          <a:prstGeom prst="rect">
            <a:avLst/>
          </a:prstGeom>
          <a:solidFill>
            <a:srgbClr val="FFFF00"/>
          </a:solidFill>
          <a:ln>
            <a:noFill/>
          </a:ln>
          <a:extLst/>
        </p:spPr>
        <p:txBody>
          <a:bodyPr wrap="none" anchor="ctr">
            <a:spAutoFit/>
          </a:bodyPr>
          <a:lstStyle/>
          <a:p>
            <a:r>
              <a:rPr lang="en-US" sz="1600" b="1" dirty="0" smtClean="0"/>
              <a:t>Casa </a:t>
            </a:r>
            <a:r>
              <a:rPr lang="en-US" sz="1600" b="1" dirty="0"/>
              <a:t>Mente (Barcelona, </a:t>
            </a:r>
            <a:r>
              <a:rPr lang="en-US" sz="1600" b="1" dirty="0" err="1"/>
              <a:t>España</a:t>
            </a:r>
            <a:r>
              <a:rPr lang="en-US" sz="1600" b="1" dirty="0"/>
              <a:t>)</a:t>
            </a:r>
          </a:p>
        </p:txBody>
      </p:sp>
    </p:spTree>
    <p:extLst>
      <p:ext uri="{BB962C8B-B14F-4D97-AF65-F5344CB8AC3E}">
        <p14:creationId xmlns:p14="http://schemas.microsoft.com/office/powerpoint/2010/main" val="3112825584"/>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6" descr="crazyhous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0638"/>
            <a:ext cx="11391457" cy="687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Rectangle 4"/>
          <p:cNvSpPr>
            <a:spLocks noChangeArrowheads="1"/>
          </p:cNvSpPr>
          <p:nvPr/>
        </p:nvSpPr>
        <p:spPr bwMode="auto">
          <a:xfrm>
            <a:off x="431800" y="177722"/>
            <a:ext cx="1656184" cy="584775"/>
          </a:xfrm>
          <a:prstGeom prst="rect">
            <a:avLst/>
          </a:prstGeom>
          <a:solidFill>
            <a:srgbClr val="FFFF00"/>
          </a:solidFill>
          <a:ln>
            <a:noFill/>
          </a:ln>
          <a:extLst/>
        </p:spPr>
        <p:txBody>
          <a:bodyPr wrap="square" anchor="ctr">
            <a:spAutoFit/>
          </a:bodyPr>
          <a:lstStyle/>
          <a:p>
            <a:r>
              <a:rPr lang="en-US" sz="1600" b="1" dirty="0" smtClean="0"/>
              <a:t>Hang </a:t>
            </a:r>
            <a:r>
              <a:rPr lang="en-US" sz="1600" b="1" dirty="0" err="1"/>
              <a:t>Nga</a:t>
            </a:r>
            <a:r>
              <a:rPr lang="en-US" sz="1600" b="1" dirty="0"/>
              <a:t>  - Casa </a:t>
            </a:r>
            <a:r>
              <a:rPr lang="en-US" sz="1600" b="1" dirty="0" err="1"/>
              <a:t>Loca</a:t>
            </a:r>
            <a:r>
              <a:rPr lang="en-US" sz="1600" b="1" dirty="0"/>
              <a:t>  (Vietnam)</a:t>
            </a:r>
          </a:p>
        </p:txBody>
      </p:sp>
    </p:spTree>
    <p:extLst>
      <p:ext uri="{BB962C8B-B14F-4D97-AF65-F5344CB8AC3E}">
        <p14:creationId xmlns:p14="http://schemas.microsoft.com/office/powerpoint/2010/main" val="4225105646"/>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6" descr="thebasketbuild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7022" y="-42863"/>
            <a:ext cx="10677413" cy="690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Rectangle 4"/>
          <p:cNvSpPr>
            <a:spLocks noChangeArrowheads="1"/>
          </p:cNvSpPr>
          <p:nvPr/>
        </p:nvSpPr>
        <p:spPr bwMode="auto">
          <a:xfrm>
            <a:off x="0" y="331945"/>
            <a:ext cx="2087984" cy="584775"/>
          </a:xfrm>
          <a:prstGeom prst="rect">
            <a:avLst/>
          </a:prstGeom>
          <a:solidFill>
            <a:srgbClr val="FFFF00"/>
          </a:solidFill>
          <a:ln>
            <a:noFill/>
          </a:ln>
          <a:extLst/>
        </p:spPr>
        <p:txBody>
          <a:bodyPr wrap="square" anchor="ctr">
            <a:spAutoFit/>
          </a:bodyPr>
          <a:lstStyle/>
          <a:p>
            <a:r>
              <a:rPr lang="en-US" sz="1600" b="1" dirty="0" err="1" smtClean="0"/>
              <a:t>Edificio</a:t>
            </a:r>
            <a:r>
              <a:rPr lang="en-US" sz="1600" b="1" dirty="0" smtClean="0"/>
              <a:t> </a:t>
            </a:r>
            <a:r>
              <a:rPr lang="en-US" sz="1600" b="1" dirty="0"/>
              <a:t>Canasta (Ohio,  </a:t>
            </a:r>
            <a:r>
              <a:rPr lang="en-US" sz="1600" b="1" dirty="0" err="1"/>
              <a:t>Estados</a:t>
            </a:r>
            <a:r>
              <a:rPr lang="en-US" sz="1600" b="1" dirty="0"/>
              <a:t> </a:t>
            </a:r>
            <a:r>
              <a:rPr lang="en-US" sz="1600" b="1" dirty="0" err="1"/>
              <a:t>Unidos</a:t>
            </a:r>
            <a:r>
              <a:rPr lang="en-US" sz="1600" b="1" dirty="0"/>
              <a:t>)</a:t>
            </a:r>
          </a:p>
        </p:txBody>
      </p:sp>
    </p:spTree>
    <p:extLst>
      <p:ext uri="{BB962C8B-B14F-4D97-AF65-F5344CB8AC3E}">
        <p14:creationId xmlns:p14="http://schemas.microsoft.com/office/powerpoint/2010/main" val="1435652550"/>
      </p:ext>
    </p:extLst>
  </p:cSld>
  <p:clrMapOvr>
    <a:masterClrMapping/>
  </p:clrMapOvr>
  <mc:AlternateContent xmlns:mc="http://schemas.openxmlformats.org/markup-compatibility/2006">
    <mc:Choice xmlns:p14="http://schemas.microsoft.com/office/powerpoint/2010/main" Requires="p14">
      <p:transition spd="slow" p14:dur="4000" advTm="8000">
        <p14:vortex dir="r"/>
        <p:sndAc>
          <p:stSnd>
            <p:snd r:embed="rId2" name="[accordeon][musette]_aimable_accordéon_08 - poema (tango)420.wav"/>
          </p:stSnd>
        </p:sndAc>
      </p:transition>
    </mc:Choice>
    <mc:Fallback>
      <p:transition spd="slow" advTm="8000">
        <p:fade/>
        <p:sndAc>
          <p:stSnd>
            <p:snd r:embed="rId2" name="[accordeon][musette]_aimable_accordéon_08 - poema (tango)420.wav"/>
          </p:stSnd>
        </p:sndAc>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6" descr="wonderwork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2863"/>
            <a:ext cx="10080625" cy="690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9" name="Rectangle 4"/>
          <p:cNvSpPr>
            <a:spLocks noChangeArrowheads="1"/>
          </p:cNvSpPr>
          <p:nvPr/>
        </p:nvSpPr>
        <p:spPr bwMode="auto">
          <a:xfrm>
            <a:off x="359792" y="188640"/>
            <a:ext cx="2880320" cy="646331"/>
          </a:xfrm>
          <a:prstGeom prst="rect">
            <a:avLst/>
          </a:prstGeom>
          <a:solidFill>
            <a:srgbClr val="FFFF00"/>
          </a:solidFill>
          <a:ln>
            <a:noFill/>
          </a:ln>
          <a:extLst/>
        </p:spPr>
        <p:txBody>
          <a:bodyPr wrap="square" anchor="ctr">
            <a:spAutoFit/>
          </a:bodyPr>
          <a:lstStyle/>
          <a:p>
            <a:r>
              <a:rPr lang="en-US" b="1" dirty="0" smtClean="0"/>
              <a:t>Wonderworks </a:t>
            </a:r>
            <a:r>
              <a:rPr lang="en-US" b="1" dirty="0"/>
              <a:t>Casa al </a:t>
            </a:r>
            <a:r>
              <a:rPr lang="en-US" b="1" dirty="0" err="1"/>
              <a:t>reves</a:t>
            </a:r>
            <a:r>
              <a:rPr lang="en-US" b="1" dirty="0"/>
              <a:t> (Tennessee, </a:t>
            </a:r>
            <a:r>
              <a:rPr lang="en-US" b="1" dirty="0" err="1"/>
              <a:t>Estados</a:t>
            </a:r>
            <a:r>
              <a:rPr lang="en-US" b="1" dirty="0"/>
              <a:t> </a:t>
            </a:r>
            <a:r>
              <a:rPr lang="en-US" b="1" dirty="0" err="1"/>
              <a:t>Unidos</a:t>
            </a:r>
            <a:r>
              <a:rPr lang="en-US" b="1" dirty="0"/>
              <a:t>)</a:t>
            </a:r>
          </a:p>
        </p:txBody>
      </p:sp>
    </p:spTree>
    <p:extLst>
      <p:ext uri="{BB962C8B-B14F-4D97-AF65-F5344CB8AC3E}">
        <p14:creationId xmlns:p14="http://schemas.microsoft.com/office/powerpoint/2010/main" val="2584280019"/>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6" descr="kettlehous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Rectangle 4"/>
          <p:cNvSpPr>
            <a:spLocks noChangeArrowheads="1"/>
          </p:cNvSpPr>
          <p:nvPr/>
        </p:nvSpPr>
        <p:spPr bwMode="auto">
          <a:xfrm>
            <a:off x="359792" y="200095"/>
            <a:ext cx="2016224" cy="584775"/>
          </a:xfrm>
          <a:prstGeom prst="rect">
            <a:avLst/>
          </a:prstGeom>
          <a:solidFill>
            <a:srgbClr val="FFFF00"/>
          </a:solidFill>
          <a:ln>
            <a:noFill/>
          </a:ln>
          <a:extLst/>
        </p:spPr>
        <p:txBody>
          <a:bodyPr wrap="square" anchor="ctr">
            <a:spAutoFit/>
          </a:bodyPr>
          <a:lstStyle/>
          <a:p>
            <a:r>
              <a:rPr lang="en-US" sz="1600" b="1" dirty="0" smtClean="0"/>
              <a:t>Casa </a:t>
            </a:r>
            <a:r>
              <a:rPr lang="en-US" sz="1600" b="1" dirty="0" err="1"/>
              <a:t>Hervidor</a:t>
            </a:r>
            <a:r>
              <a:rPr lang="en-US" sz="1600" b="1" dirty="0"/>
              <a:t> (Texas, </a:t>
            </a:r>
            <a:r>
              <a:rPr lang="en-US" sz="1600" b="1" dirty="0" err="1"/>
              <a:t>Estados</a:t>
            </a:r>
            <a:r>
              <a:rPr lang="en-US" sz="1600" b="1" dirty="0"/>
              <a:t> </a:t>
            </a:r>
            <a:r>
              <a:rPr lang="en-US" sz="1600" b="1" dirty="0" err="1"/>
              <a:t>Unidos</a:t>
            </a:r>
            <a:r>
              <a:rPr lang="en-US" sz="1600" b="1" dirty="0"/>
              <a:t>)</a:t>
            </a:r>
          </a:p>
        </p:txBody>
      </p:sp>
    </p:spTree>
    <p:extLst>
      <p:ext uri="{BB962C8B-B14F-4D97-AF65-F5344CB8AC3E}">
        <p14:creationId xmlns:p14="http://schemas.microsoft.com/office/powerpoint/2010/main" val="195031509"/>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6" descr="cubichous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5541" y="-19050"/>
            <a:ext cx="11310952" cy="687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7" name="Rectangle 4"/>
          <p:cNvSpPr>
            <a:spLocks noChangeArrowheads="1"/>
          </p:cNvSpPr>
          <p:nvPr/>
        </p:nvSpPr>
        <p:spPr bwMode="auto">
          <a:xfrm>
            <a:off x="-288280" y="300832"/>
            <a:ext cx="2082300" cy="584775"/>
          </a:xfrm>
          <a:prstGeom prst="rect">
            <a:avLst/>
          </a:prstGeom>
          <a:solidFill>
            <a:srgbClr val="FFFF00"/>
          </a:solidFill>
          <a:ln>
            <a:noFill/>
          </a:ln>
          <a:extLst/>
        </p:spPr>
        <p:txBody>
          <a:bodyPr wrap="square" anchor="ctr">
            <a:spAutoFit/>
          </a:bodyPr>
          <a:lstStyle/>
          <a:p>
            <a:r>
              <a:rPr lang="en-US" sz="1600" b="1" dirty="0" smtClean="0"/>
              <a:t>Casas </a:t>
            </a:r>
            <a:r>
              <a:rPr lang="en-US" sz="1600" b="1" dirty="0" err="1"/>
              <a:t>Cubicas</a:t>
            </a:r>
            <a:r>
              <a:rPr lang="en-US" sz="1600" b="1" dirty="0"/>
              <a:t> (Rotterdam, </a:t>
            </a:r>
            <a:r>
              <a:rPr lang="en-US" sz="1600" b="1" dirty="0" err="1"/>
              <a:t>Holanda</a:t>
            </a:r>
            <a:r>
              <a:rPr lang="en-US" sz="1600" b="1" dirty="0"/>
              <a:t>)</a:t>
            </a:r>
          </a:p>
        </p:txBody>
      </p:sp>
    </p:spTree>
    <p:extLst>
      <p:ext uri="{BB962C8B-B14F-4D97-AF65-F5344CB8AC3E}">
        <p14:creationId xmlns:p14="http://schemas.microsoft.com/office/powerpoint/2010/main" val="3394533972"/>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9" descr="airforcechapel"/>
          <p:cNvPicPr>
            <a:picLocks noChangeAspect="1" noChangeArrowheads="1"/>
          </p:cNvPicPr>
          <p:nvPr/>
        </p:nvPicPr>
        <p:blipFill>
          <a:blip r:embed="rId2">
            <a:extLst>
              <a:ext uri="{28A0092B-C50C-407E-A947-70E740481C1C}">
                <a14:useLocalDpi xmlns:a14="http://schemas.microsoft.com/office/drawing/2010/main" val="0"/>
              </a:ext>
            </a:extLst>
          </a:blip>
          <a:srcRect l="10289" r="10591"/>
          <a:stretch>
            <a:fillRect/>
          </a:stretch>
        </p:blipFill>
        <p:spPr bwMode="auto">
          <a:xfrm>
            <a:off x="0" y="-22225"/>
            <a:ext cx="10080625" cy="688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7" name="Rectangle 6"/>
          <p:cNvSpPr>
            <a:spLocks noChangeArrowheads="1"/>
          </p:cNvSpPr>
          <p:nvPr/>
        </p:nvSpPr>
        <p:spPr bwMode="auto">
          <a:xfrm>
            <a:off x="575816" y="268334"/>
            <a:ext cx="3408562" cy="584775"/>
          </a:xfrm>
          <a:prstGeom prst="rect">
            <a:avLst/>
          </a:prstGeom>
          <a:solidFill>
            <a:srgbClr val="FFFF00"/>
          </a:solidFill>
          <a:ln>
            <a:noFill/>
          </a:ln>
          <a:extLst/>
        </p:spPr>
        <p:txBody>
          <a:bodyPr wrap="none" anchor="ctr">
            <a:spAutoFit/>
          </a:bodyPr>
          <a:lstStyle/>
          <a:p>
            <a:r>
              <a:rPr lang="en-US" sz="1600" b="1" dirty="0" err="1" smtClean="0">
                <a:solidFill>
                  <a:srgbClr val="003300"/>
                </a:solidFill>
              </a:rPr>
              <a:t>Capilla</a:t>
            </a:r>
            <a:r>
              <a:rPr lang="en-US" sz="1600" b="1" dirty="0" smtClean="0">
                <a:solidFill>
                  <a:srgbClr val="003300"/>
                </a:solidFill>
              </a:rPr>
              <a:t> </a:t>
            </a:r>
            <a:r>
              <a:rPr lang="en-US" sz="1600" b="1" dirty="0">
                <a:solidFill>
                  <a:srgbClr val="003300"/>
                </a:solidFill>
              </a:rPr>
              <a:t>de la Academia </a:t>
            </a:r>
            <a:r>
              <a:rPr lang="en-US" sz="1600" b="1" dirty="0" err="1">
                <a:solidFill>
                  <a:srgbClr val="003300"/>
                </a:solidFill>
              </a:rPr>
              <a:t>Fuerza</a:t>
            </a:r>
            <a:r>
              <a:rPr lang="en-US" sz="1600" b="1" dirty="0">
                <a:solidFill>
                  <a:srgbClr val="003300"/>
                </a:solidFill>
              </a:rPr>
              <a:t> </a:t>
            </a:r>
            <a:r>
              <a:rPr lang="en-US" sz="1600" b="1" dirty="0" err="1">
                <a:solidFill>
                  <a:srgbClr val="003300"/>
                </a:solidFill>
              </a:rPr>
              <a:t>Aerea</a:t>
            </a:r>
            <a:r>
              <a:rPr lang="en-US" sz="1600" b="1" dirty="0">
                <a:solidFill>
                  <a:srgbClr val="003300"/>
                </a:solidFill>
              </a:rPr>
              <a:t> </a:t>
            </a:r>
            <a:endParaRPr lang="en-US" sz="1600" b="1" dirty="0" smtClean="0">
              <a:solidFill>
                <a:srgbClr val="003300"/>
              </a:solidFill>
            </a:endParaRPr>
          </a:p>
          <a:p>
            <a:r>
              <a:rPr lang="en-US" sz="1600" b="1" dirty="0" smtClean="0">
                <a:solidFill>
                  <a:srgbClr val="003300"/>
                </a:solidFill>
              </a:rPr>
              <a:t>(</a:t>
            </a:r>
            <a:r>
              <a:rPr lang="en-US" sz="1600" b="1" dirty="0">
                <a:solidFill>
                  <a:srgbClr val="003300"/>
                </a:solidFill>
              </a:rPr>
              <a:t>Colorado, </a:t>
            </a:r>
            <a:r>
              <a:rPr lang="en-US" sz="1600" b="1" dirty="0" err="1">
                <a:solidFill>
                  <a:srgbClr val="003300"/>
                </a:solidFill>
              </a:rPr>
              <a:t>Estados</a:t>
            </a:r>
            <a:r>
              <a:rPr lang="en-US" sz="1600" b="1" dirty="0">
                <a:solidFill>
                  <a:srgbClr val="003300"/>
                </a:solidFill>
              </a:rPr>
              <a:t> </a:t>
            </a:r>
            <a:r>
              <a:rPr lang="en-US" sz="1600" b="1" dirty="0" err="1">
                <a:solidFill>
                  <a:srgbClr val="003300"/>
                </a:solidFill>
              </a:rPr>
              <a:t>Unidos</a:t>
            </a:r>
            <a:r>
              <a:rPr lang="en-US" sz="1600" b="1" dirty="0">
                <a:solidFill>
                  <a:srgbClr val="003300"/>
                </a:solidFill>
              </a:rPr>
              <a:t>)</a:t>
            </a:r>
          </a:p>
        </p:txBody>
      </p:sp>
    </p:spTree>
    <p:extLst>
      <p:ext uri="{BB962C8B-B14F-4D97-AF65-F5344CB8AC3E}">
        <p14:creationId xmlns:p14="http://schemas.microsoft.com/office/powerpoint/2010/main" val="3440231110"/>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6" descr="kansascitypubliclibra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175"/>
            <a:ext cx="10080625"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Rectangle 4"/>
          <p:cNvSpPr>
            <a:spLocks noChangeArrowheads="1"/>
          </p:cNvSpPr>
          <p:nvPr/>
        </p:nvSpPr>
        <p:spPr bwMode="auto">
          <a:xfrm>
            <a:off x="310610" y="476672"/>
            <a:ext cx="2997100" cy="646331"/>
          </a:xfrm>
          <a:prstGeom prst="rect">
            <a:avLst/>
          </a:prstGeom>
          <a:solidFill>
            <a:srgbClr val="FFFF00"/>
          </a:solidFill>
          <a:ln>
            <a:noFill/>
          </a:ln>
          <a:extLst/>
        </p:spPr>
        <p:txBody>
          <a:bodyPr wrap="square" anchor="ctr">
            <a:spAutoFit/>
          </a:bodyPr>
          <a:lstStyle/>
          <a:p>
            <a:r>
              <a:rPr lang="en-US" b="1" dirty="0" err="1" smtClean="0"/>
              <a:t>Biblioteca</a:t>
            </a:r>
            <a:r>
              <a:rPr lang="en-US" b="1" dirty="0" smtClean="0"/>
              <a:t> </a:t>
            </a:r>
            <a:r>
              <a:rPr lang="en-US" b="1" dirty="0" err="1"/>
              <a:t>Pública</a:t>
            </a:r>
            <a:r>
              <a:rPr lang="en-US" b="1" dirty="0"/>
              <a:t> Kansas  (Missouri, </a:t>
            </a:r>
            <a:r>
              <a:rPr lang="en-US" b="1" dirty="0" err="1"/>
              <a:t>Estados</a:t>
            </a:r>
            <a:r>
              <a:rPr lang="en-US" b="1" dirty="0"/>
              <a:t> </a:t>
            </a:r>
            <a:r>
              <a:rPr lang="en-US" b="1" dirty="0" err="1"/>
              <a:t>Unidos</a:t>
            </a:r>
            <a:r>
              <a:rPr lang="en-US" b="1" dirty="0"/>
              <a:t>)</a:t>
            </a:r>
          </a:p>
        </p:txBody>
      </p:sp>
    </p:spTree>
    <p:extLst>
      <p:ext uri="{BB962C8B-B14F-4D97-AF65-F5344CB8AC3E}">
        <p14:creationId xmlns:p14="http://schemas.microsoft.com/office/powerpoint/2010/main" val="2001605459"/>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6" descr="chapelinthero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502456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Rectangle 4"/>
          <p:cNvSpPr>
            <a:spLocks noChangeArrowheads="1"/>
          </p:cNvSpPr>
          <p:nvPr/>
        </p:nvSpPr>
        <p:spPr bwMode="auto">
          <a:xfrm>
            <a:off x="84005" y="283925"/>
            <a:ext cx="2075987" cy="523220"/>
          </a:xfrm>
          <a:prstGeom prst="rect">
            <a:avLst/>
          </a:prstGeom>
          <a:solidFill>
            <a:srgbClr val="FFFF00"/>
          </a:solidFill>
          <a:ln>
            <a:noFill/>
          </a:ln>
          <a:extLst/>
        </p:spPr>
        <p:txBody>
          <a:bodyPr wrap="square" anchor="ctr">
            <a:spAutoFit/>
          </a:bodyPr>
          <a:lstStyle/>
          <a:p>
            <a:r>
              <a:rPr lang="en-US" sz="1400" b="1" dirty="0" err="1" smtClean="0"/>
              <a:t>Capilla</a:t>
            </a:r>
            <a:r>
              <a:rPr lang="en-US" sz="1400" b="1" dirty="0" smtClean="0"/>
              <a:t> </a:t>
            </a:r>
            <a:r>
              <a:rPr lang="en-US" sz="1400" b="1" dirty="0"/>
              <a:t>en la Roca (Arizona, </a:t>
            </a:r>
            <a:r>
              <a:rPr lang="en-US" sz="1400" b="1" dirty="0" err="1"/>
              <a:t>Estados</a:t>
            </a:r>
            <a:r>
              <a:rPr lang="en-US" sz="1400" b="1" dirty="0"/>
              <a:t> </a:t>
            </a:r>
            <a:r>
              <a:rPr lang="en-US" sz="1400" b="1" dirty="0" err="1"/>
              <a:t>Unidos</a:t>
            </a:r>
            <a:r>
              <a:rPr lang="en-US" sz="1400" b="1" dirty="0"/>
              <a:t>)</a:t>
            </a:r>
          </a:p>
        </p:txBody>
      </p:sp>
      <p:pic>
        <p:nvPicPr>
          <p:cNvPr id="13316" name="Picture 8" descr="dancingbuild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40312" y="0"/>
            <a:ext cx="567035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7" name="Rectangle 9"/>
          <p:cNvSpPr>
            <a:spLocks noChangeArrowheads="1"/>
          </p:cNvSpPr>
          <p:nvPr/>
        </p:nvSpPr>
        <p:spPr bwMode="auto">
          <a:xfrm>
            <a:off x="5040312" y="84183"/>
            <a:ext cx="2126505" cy="523220"/>
          </a:xfrm>
          <a:prstGeom prst="rect">
            <a:avLst/>
          </a:prstGeom>
          <a:solidFill>
            <a:srgbClr val="FFFF00"/>
          </a:solidFill>
          <a:ln>
            <a:noFill/>
          </a:ln>
          <a:extLst/>
        </p:spPr>
        <p:txBody>
          <a:bodyPr wrap="square" anchor="ctr">
            <a:spAutoFit/>
          </a:bodyPr>
          <a:lstStyle/>
          <a:p>
            <a:r>
              <a:rPr lang="en-US" sz="1400" b="1" dirty="0" err="1" smtClean="0"/>
              <a:t>Edificio</a:t>
            </a:r>
            <a:r>
              <a:rPr lang="en-US" sz="1400" b="1" dirty="0" smtClean="0"/>
              <a:t> </a:t>
            </a:r>
            <a:r>
              <a:rPr lang="en-US" sz="1400" b="1" dirty="0" err="1"/>
              <a:t>Danzante</a:t>
            </a:r>
            <a:r>
              <a:rPr lang="en-US" sz="1400" b="1" dirty="0"/>
              <a:t> (</a:t>
            </a:r>
            <a:r>
              <a:rPr lang="en-US" sz="1400" b="1" dirty="0" err="1"/>
              <a:t>Praga</a:t>
            </a:r>
            <a:r>
              <a:rPr lang="en-US" sz="1400" b="1" dirty="0"/>
              <a:t>, </a:t>
            </a:r>
            <a:r>
              <a:rPr lang="en-US" sz="1400" b="1" dirty="0" err="1"/>
              <a:t>Republica</a:t>
            </a:r>
            <a:r>
              <a:rPr lang="en-US" sz="1400" b="1" dirty="0"/>
              <a:t> </a:t>
            </a:r>
            <a:r>
              <a:rPr lang="en-US" sz="1400" b="1" dirty="0" err="1"/>
              <a:t>Checa</a:t>
            </a:r>
            <a:r>
              <a:rPr lang="en-US" sz="1400" b="1" dirty="0">
                <a:solidFill>
                  <a:srgbClr val="3366FF"/>
                </a:solidFill>
              </a:rPr>
              <a:t>)</a:t>
            </a:r>
          </a:p>
        </p:txBody>
      </p:sp>
    </p:spTree>
    <p:extLst>
      <p:ext uri="{BB962C8B-B14F-4D97-AF65-F5344CB8AC3E}">
        <p14:creationId xmlns:p14="http://schemas.microsoft.com/office/powerpoint/2010/main" val="2078704496"/>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6" descr="thetorregalateafiguer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Rectangle 4"/>
          <p:cNvSpPr>
            <a:spLocks noChangeArrowheads="1"/>
          </p:cNvSpPr>
          <p:nvPr/>
        </p:nvSpPr>
        <p:spPr bwMode="auto">
          <a:xfrm>
            <a:off x="359793" y="235358"/>
            <a:ext cx="1872207" cy="646331"/>
          </a:xfrm>
          <a:prstGeom prst="rect">
            <a:avLst/>
          </a:prstGeom>
          <a:solidFill>
            <a:srgbClr val="FFFF00"/>
          </a:solidFill>
          <a:ln>
            <a:noFill/>
          </a:ln>
          <a:extLst/>
        </p:spPr>
        <p:txBody>
          <a:bodyPr wrap="square" anchor="ctr">
            <a:spAutoFit/>
          </a:bodyPr>
          <a:lstStyle/>
          <a:p>
            <a:r>
              <a:rPr lang="en-US" b="1" dirty="0" smtClean="0"/>
              <a:t>La </a:t>
            </a:r>
            <a:r>
              <a:rPr lang="en-US" b="1" dirty="0"/>
              <a:t>Torre Galatea </a:t>
            </a:r>
            <a:r>
              <a:rPr lang="en-US" b="1" dirty="0" err="1"/>
              <a:t>Figueres</a:t>
            </a:r>
            <a:r>
              <a:rPr lang="en-US" b="1" dirty="0"/>
              <a:t> (</a:t>
            </a:r>
            <a:r>
              <a:rPr lang="en-US" b="1" dirty="0" err="1"/>
              <a:t>España</a:t>
            </a:r>
            <a:r>
              <a:rPr lang="en-US" b="1" dirty="0"/>
              <a:t>)</a:t>
            </a:r>
          </a:p>
        </p:txBody>
      </p:sp>
    </p:spTree>
    <p:extLst>
      <p:ext uri="{BB962C8B-B14F-4D97-AF65-F5344CB8AC3E}">
        <p14:creationId xmlns:p14="http://schemas.microsoft.com/office/powerpoint/2010/main" val="343413517"/>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6" descr="forestspiralhundertwasserbuild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Text Box 4"/>
          <p:cNvSpPr txBox="1">
            <a:spLocks noChangeArrowheads="1"/>
          </p:cNvSpPr>
          <p:nvPr/>
        </p:nvSpPr>
        <p:spPr bwMode="auto">
          <a:xfrm>
            <a:off x="287784" y="207964"/>
            <a:ext cx="2232248" cy="584775"/>
          </a:xfrm>
          <a:prstGeom prst="rect">
            <a:avLst/>
          </a:prstGeom>
          <a:solidFill>
            <a:srgbClr val="FFFF00"/>
          </a:solidFill>
          <a:ln>
            <a:noFill/>
          </a:ln>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algn="r" rtl="1" eaLnBrk="0" fontAlgn="base" hangingPunct="0">
              <a:spcBef>
                <a:spcPct val="0"/>
              </a:spcBef>
              <a:spcAft>
                <a:spcPct val="0"/>
              </a:spcAft>
              <a:defRPr>
                <a:solidFill>
                  <a:schemeClr val="tx1"/>
                </a:solidFill>
                <a:latin typeface="Arial" charset="0"/>
                <a:cs typeface="Arial" charset="0"/>
              </a:defRPr>
            </a:lvl6pPr>
            <a:lvl7pPr marL="2971800" indent="-228600" algn="r" rtl="1" eaLnBrk="0" fontAlgn="base" hangingPunct="0">
              <a:spcBef>
                <a:spcPct val="0"/>
              </a:spcBef>
              <a:spcAft>
                <a:spcPct val="0"/>
              </a:spcAft>
              <a:defRPr>
                <a:solidFill>
                  <a:schemeClr val="tx1"/>
                </a:solidFill>
                <a:latin typeface="Arial" charset="0"/>
                <a:cs typeface="Arial" charset="0"/>
              </a:defRPr>
            </a:lvl7pPr>
            <a:lvl8pPr marL="3429000" indent="-228600" algn="r" rtl="1" eaLnBrk="0" fontAlgn="base" hangingPunct="0">
              <a:spcBef>
                <a:spcPct val="0"/>
              </a:spcBef>
              <a:spcAft>
                <a:spcPct val="0"/>
              </a:spcAft>
              <a:defRPr>
                <a:solidFill>
                  <a:schemeClr val="tx1"/>
                </a:solidFill>
                <a:latin typeface="Arial" charset="0"/>
                <a:cs typeface="Arial" charset="0"/>
              </a:defRPr>
            </a:lvl8pPr>
            <a:lvl9pPr marL="3886200" indent="-228600" algn="r" rtl="1" eaLnBrk="0" fontAlgn="base" hangingPunct="0">
              <a:spcBef>
                <a:spcPct val="0"/>
              </a:spcBef>
              <a:spcAft>
                <a:spcPct val="0"/>
              </a:spcAft>
              <a:defRPr>
                <a:solidFill>
                  <a:schemeClr val="tx1"/>
                </a:solidFill>
                <a:latin typeface="Arial" charset="0"/>
                <a:cs typeface="Arial" charset="0"/>
              </a:defRPr>
            </a:lvl9pPr>
          </a:lstStyle>
          <a:p>
            <a:pPr algn="l" rtl="0" eaLnBrk="1" hangingPunct="1"/>
            <a:r>
              <a:rPr lang="en-US" sz="1400" b="1" dirty="0" smtClean="0"/>
              <a:t>Bosque </a:t>
            </a:r>
            <a:r>
              <a:rPr lang="en-US" sz="1400" b="1" dirty="0"/>
              <a:t>circular (Darmstadt,  </a:t>
            </a:r>
            <a:r>
              <a:rPr lang="en-US" sz="1400" b="1" dirty="0" err="1"/>
              <a:t>Alemania</a:t>
            </a:r>
            <a:r>
              <a:rPr lang="en-US" b="1" dirty="0"/>
              <a:t>)</a:t>
            </a:r>
          </a:p>
        </p:txBody>
      </p:sp>
    </p:spTree>
    <p:extLst>
      <p:ext uri="{BB962C8B-B14F-4D97-AF65-F5344CB8AC3E}">
        <p14:creationId xmlns:p14="http://schemas.microsoft.com/office/powerpoint/2010/main" val="673964336"/>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6" descr="thenationallibraryofbelaru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5541" y="1588"/>
            <a:ext cx="11310952" cy="6856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79" name="Rectangle 4"/>
          <p:cNvSpPr>
            <a:spLocks noChangeArrowheads="1"/>
          </p:cNvSpPr>
          <p:nvPr/>
        </p:nvSpPr>
        <p:spPr bwMode="auto">
          <a:xfrm>
            <a:off x="143768" y="300832"/>
            <a:ext cx="1834316" cy="584775"/>
          </a:xfrm>
          <a:prstGeom prst="rect">
            <a:avLst/>
          </a:prstGeom>
          <a:solidFill>
            <a:srgbClr val="FFFF00"/>
          </a:solidFill>
          <a:ln>
            <a:noFill/>
          </a:ln>
          <a:extLst/>
        </p:spPr>
        <p:txBody>
          <a:bodyPr wrap="square" anchor="ctr">
            <a:spAutoFit/>
          </a:bodyPr>
          <a:lstStyle/>
          <a:p>
            <a:r>
              <a:rPr lang="en-US" sz="1600" b="1" dirty="0" err="1" smtClean="0"/>
              <a:t>Biblioteca</a:t>
            </a:r>
            <a:r>
              <a:rPr lang="en-US" sz="1600" b="1" dirty="0" smtClean="0"/>
              <a:t> </a:t>
            </a:r>
            <a:r>
              <a:rPr lang="en-US" sz="1600" b="1" dirty="0" err="1"/>
              <a:t>Nacional</a:t>
            </a:r>
            <a:r>
              <a:rPr lang="en-US" sz="1600" b="1" dirty="0"/>
              <a:t> (Minsk, </a:t>
            </a:r>
            <a:r>
              <a:rPr lang="en-US" sz="1600" b="1" dirty="0" err="1"/>
              <a:t>Bielorusia</a:t>
            </a:r>
            <a:r>
              <a:rPr lang="en-US" sz="1600" b="1" dirty="0"/>
              <a:t>)</a:t>
            </a:r>
          </a:p>
        </p:txBody>
      </p:sp>
    </p:spTree>
    <p:extLst>
      <p:ext uri="{BB962C8B-B14F-4D97-AF65-F5344CB8AC3E}">
        <p14:creationId xmlns:p14="http://schemas.microsoft.com/office/powerpoint/2010/main" val="2877881890"/>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Burj Khalif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84" y="0"/>
            <a:ext cx="4896296"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87784" y="332656"/>
            <a:ext cx="1581202" cy="307777"/>
          </a:xfrm>
          <a:prstGeom prst="rect">
            <a:avLst/>
          </a:prstGeom>
          <a:solidFill>
            <a:srgbClr val="FFFF00"/>
          </a:solidFill>
        </p:spPr>
        <p:txBody>
          <a:bodyPr wrap="none">
            <a:spAutoFit/>
          </a:bodyPr>
          <a:lstStyle/>
          <a:p>
            <a:r>
              <a:rPr lang="es-ES" sz="1400" b="1" dirty="0" err="1"/>
              <a:t>Burj</a:t>
            </a:r>
            <a:r>
              <a:rPr lang="es-ES" sz="1400" b="1" dirty="0"/>
              <a:t> </a:t>
            </a:r>
            <a:r>
              <a:rPr lang="es-ES" sz="1400" b="1" dirty="0" err="1"/>
              <a:t>Khalifa</a:t>
            </a:r>
            <a:r>
              <a:rPr lang="es-ES" sz="1400" b="1" dirty="0"/>
              <a:t> </a:t>
            </a:r>
            <a:r>
              <a:rPr lang="es-ES" sz="1400" b="1" dirty="0" smtClean="0"/>
              <a:t>Dubái</a:t>
            </a:r>
            <a:endParaRPr lang="es-ES" sz="1400" b="1" dirty="0"/>
          </a:p>
        </p:txBody>
      </p:sp>
      <p:pic>
        <p:nvPicPr>
          <p:cNvPr id="2052" name="Picture 4" descr="Foto: El apartamento más caro de Dubai es de Donald Trum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86812" y="-2822"/>
            <a:ext cx="5193813" cy="6924752"/>
          </a:xfrm>
          <a:prstGeom prst="rect">
            <a:avLst/>
          </a:prstGeom>
          <a:noFill/>
          <a:extLst>
            <a:ext uri="{909E8E84-426E-40DD-AFC4-6F175D3DCCD1}">
              <a14:hiddenFill xmlns:a14="http://schemas.microsoft.com/office/drawing/2010/main">
                <a:solidFill>
                  <a:srgbClr val="FFFFFF"/>
                </a:solidFill>
              </a14:hiddenFill>
            </a:ext>
          </a:extLst>
        </p:spPr>
      </p:pic>
      <p:sp>
        <p:nvSpPr>
          <p:cNvPr id="3" name="2 CuadroTexto"/>
          <p:cNvSpPr txBox="1"/>
          <p:nvPr/>
        </p:nvSpPr>
        <p:spPr>
          <a:xfrm>
            <a:off x="5256336" y="242794"/>
            <a:ext cx="623889" cy="307777"/>
          </a:xfrm>
          <a:prstGeom prst="rect">
            <a:avLst/>
          </a:prstGeom>
          <a:solidFill>
            <a:srgbClr val="FFFF00"/>
          </a:solidFill>
        </p:spPr>
        <p:txBody>
          <a:bodyPr wrap="none" rtlCol="0">
            <a:spAutoFit/>
          </a:bodyPr>
          <a:lstStyle/>
          <a:p>
            <a:r>
              <a:rPr lang="es-ES" sz="1400" b="1" dirty="0" smtClean="0"/>
              <a:t>Dubái</a:t>
            </a:r>
            <a:endParaRPr lang="es-ES" dirty="0"/>
          </a:p>
        </p:txBody>
      </p:sp>
    </p:spTree>
    <p:extLst>
      <p:ext uri="{BB962C8B-B14F-4D97-AF65-F5344CB8AC3E}">
        <p14:creationId xmlns:p14="http://schemas.microsoft.com/office/powerpoint/2010/main" val="3410847065"/>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015976" y="980728"/>
            <a:ext cx="7238161" cy="5016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b="1" i="1" dirty="0">
                <a:solidFill>
                  <a:srgbClr val="00B0F0"/>
                </a:solidFill>
                <a:latin typeface="+mj-lt"/>
              </a:rPr>
              <a:t>La herradura de </a:t>
            </a:r>
            <a:r>
              <a:rPr lang="es-ES" altLang="es-ES" b="1" i="1" dirty="0" err="1">
                <a:solidFill>
                  <a:srgbClr val="00B0F0"/>
                </a:solidFill>
                <a:latin typeface="+mj-lt"/>
              </a:rPr>
              <a:t>Huzhou</a:t>
            </a:r>
            <a:endParaRPr lang="es-ES" altLang="es-ES" b="1" i="1" dirty="0">
              <a:solidFill>
                <a:srgbClr val="00B0F0"/>
              </a:solidFill>
              <a:latin typeface="+mj-lt"/>
            </a:endParaRPr>
          </a:p>
          <a:p>
            <a:pPr algn="ctr" fontAlgn="base">
              <a:spcBef>
                <a:spcPct val="0"/>
              </a:spcBef>
              <a:spcAft>
                <a:spcPct val="0"/>
              </a:spcAft>
            </a:pPr>
            <a:r>
              <a:rPr lang="es-ES" altLang="es-ES" b="1" i="1" dirty="0">
                <a:solidFill>
                  <a:srgbClr val="00B0F0"/>
                </a:solidFill>
                <a:latin typeface="+mj-lt"/>
              </a:rPr>
              <a:t>Esta obra está formada por dos torres de 100 metros de altura unidas en su parte superior para formar una sofisticada herradura de 116 metros de ancho. La espectacular construcción se levanta sobre las aguas del lago </a:t>
            </a:r>
            <a:r>
              <a:rPr lang="es-ES" altLang="es-ES" b="1" i="1" dirty="0" err="1">
                <a:solidFill>
                  <a:srgbClr val="00B0F0"/>
                </a:solidFill>
                <a:latin typeface="+mj-lt"/>
              </a:rPr>
              <a:t>Tai</a:t>
            </a:r>
            <a:r>
              <a:rPr lang="es-ES" altLang="es-ES" b="1" i="1" dirty="0">
                <a:solidFill>
                  <a:srgbClr val="00B0F0"/>
                </a:solidFill>
                <a:latin typeface="+mj-lt"/>
              </a:rPr>
              <a:t>, que baña </a:t>
            </a:r>
            <a:r>
              <a:rPr lang="es-ES" altLang="es-ES" b="1" i="1" dirty="0" err="1">
                <a:solidFill>
                  <a:srgbClr val="00B0F0"/>
                </a:solidFill>
                <a:latin typeface="+mj-lt"/>
              </a:rPr>
              <a:t>Huzhou</a:t>
            </a:r>
            <a:r>
              <a:rPr lang="es-ES" altLang="es-ES" b="1" i="1" dirty="0">
                <a:solidFill>
                  <a:srgbClr val="00B0F0"/>
                </a:solidFill>
                <a:latin typeface="+mj-lt"/>
              </a:rPr>
              <a:t>, la capital china del té y de la seda. En la actualidad, alberga el lujoso Sheraton </a:t>
            </a:r>
            <a:r>
              <a:rPr lang="es-ES" altLang="es-ES" b="1" i="1" dirty="0" err="1">
                <a:solidFill>
                  <a:srgbClr val="00B0F0"/>
                </a:solidFill>
                <a:latin typeface="+mj-lt"/>
              </a:rPr>
              <a:t>Huzhou</a:t>
            </a:r>
            <a:r>
              <a:rPr lang="es-ES" altLang="es-ES" b="1" i="1" dirty="0">
                <a:solidFill>
                  <a:srgbClr val="00B0F0"/>
                </a:solidFill>
                <a:latin typeface="+mj-lt"/>
              </a:rPr>
              <a:t> Hot Spring Resort</a:t>
            </a:r>
            <a:r>
              <a:rPr lang="es-ES" altLang="es-ES" b="1" i="1" dirty="0" smtClean="0">
                <a:solidFill>
                  <a:srgbClr val="00B0F0"/>
                </a:solidFill>
                <a:latin typeface="+mj-lt"/>
              </a:rPr>
              <a:t>.</a:t>
            </a:r>
            <a:endParaRPr lang="es-ES" altLang="es-ES" b="1" i="1" dirty="0">
              <a:solidFill>
                <a:srgbClr val="00B0F0"/>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pic>
        <p:nvPicPr>
          <p:cNvPr id="4" name="Picture 2" descr="Resultado de imagen de GIF DE PANTONES"/>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18972" y="26545"/>
            <a:ext cx="10313002" cy="71107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771320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par>
                                <p:cTn id="10" presetID="22" presetClass="emph" presetSubtype="0" repeatCount="indefinite" fill="hold" nodeType="withEffect">
                                  <p:stCondLst>
                                    <p:cond delay="0"/>
                                  </p:stCondLst>
                                  <p:iterate type="lt">
                                    <p:tmPct val="10000"/>
                                  </p:iterate>
                                  <p:childTnLst>
                                    <p:animClr clrSpc="hsl" dir="cw">
                                      <p:cBhvr override="childStyle">
                                        <p:cTn id="11" dur="500" fill="hold"/>
                                        <p:tgtEl>
                                          <p:spTgt spid="2055">
                                            <p:txEl>
                                              <p:pRg st="1" end="1"/>
                                            </p:txEl>
                                          </p:spTgt>
                                        </p:tgtEl>
                                        <p:attrNameLst>
                                          <p:attrName>style.color</p:attrName>
                                        </p:attrNameLst>
                                      </p:cBhvr>
                                      <p:by>
                                        <p:hsl h="-7200000" s="0" l="0"/>
                                      </p:by>
                                    </p:animClr>
                                    <p:animClr clrSpc="hsl" dir="cw">
                                      <p:cBhvr>
                                        <p:cTn id="12" dur="500" fill="hold"/>
                                        <p:tgtEl>
                                          <p:spTgt spid="2055">
                                            <p:txEl>
                                              <p:pRg st="1" end="1"/>
                                            </p:txEl>
                                          </p:spTgt>
                                        </p:tgtEl>
                                        <p:attrNameLst>
                                          <p:attrName>fillcolor</p:attrName>
                                        </p:attrNameLst>
                                      </p:cBhvr>
                                      <p:by>
                                        <p:hsl h="-7200000" s="0" l="0"/>
                                      </p:by>
                                    </p:animClr>
                                    <p:animClr clrSpc="hsl" dir="cw">
                                      <p:cBhvr>
                                        <p:cTn id="13" dur="500" fill="hold"/>
                                        <p:tgtEl>
                                          <p:spTgt spid="2055">
                                            <p:txEl>
                                              <p:pRg st="1" end="1"/>
                                            </p:txEl>
                                          </p:spTgt>
                                        </p:tgtEl>
                                        <p:attrNameLst>
                                          <p:attrName>stroke.color</p:attrName>
                                        </p:attrNameLst>
                                      </p:cBhvr>
                                      <p:by>
                                        <p:hsl h="-7200000" s="0" l="0"/>
                                      </p:by>
                                    </p:animClr>
                                    <p:set>
                                      <p:cBhvr>
                                        <p:cTn id="14" dur="500" fill="hold"/>
                                        <p:tgtEl>
                                          <p:spTgt spid="2055">
                                            <p:txEl>
                                              <p:pRg st="1" end="1"/>
                                            </p:txEl>
                                          </p:spTgt>
                                        </p:tgtEl>
                                        <p:attrNameLst>
                                          <p:attrName>fill.type</p:attrName>
                                        </p:attrNameLst>
                                      </p:cBhvr>
                                      <p:to>
                                        <p:strVal val="solid"/>
                                      </p:to>
                                    </p:set>
                                  </p:childTnLst>
                                </p:cTn>
                              </p:par>
                              <p:par>
                                <p:cTn id="15" presetID="53" presetClass="exit" presetSubtype="32" fill="hold" nodeType="withEffect">
                                  <p:stCondLst>
                                    <p:cond delay="4500"/>
                                  </p:stCondLst>
                                  <p:childTnLst>
                                    <p:anim calcmode="lin" valueType="num">
                                      <p:cBhvr>
                                        <p:cTn id="16" dur="1000"/>
                                        <p:tgtEl>
                                          <p:spTgt spid="4"/>
                                        </p:tgtEl>
                                        <p:attrNameLst>
                                          <p:attrName>ppt_w</p:attrName>
                                        </p:attrNameLst>
                                      </p:cBhvr>
                                      <p:tavLst>
                                        <p:tav tm="0">
                                          <p:val>
                                            <p:strVal val="ppt_w"/>
                                          </p:val>
                                        </p:tav>
                                        <p:tav tm="100000">
                                          <p:val>
                                            <p:fltVal val="0"/>
                                          </p:val>
                                        </p:tav>
                                      </p:tavLst>
                                    </p:anim>
                                    <p:anim calcmode="lin" valueType="num">
                                      <p:cBhvr>
                                        <p:cTn id="17" dur="1000"/>
                                        <p:tgtEl>
                                          <p:spTgt spid="4"/>
                                        </p:tgtEl>
                                        <p:attrNameLst>
                                          <p:attrName>ppt_h</p:attrName>
                                        </p:attrNameLst>
                                      </p:cBhvr>
                                      <p:tavLst>
                                        <p:tav tm="0">
                                          <p:val>
                                            <p:strVal val="ppt_h"/>
                                          </p:val>
                                        </p:tav>
                                        <p:tav tm="100000">
                                          <p:val>
                                            <p:fltVal val="0"/>
                                          </p:val>
                                        </p:tav>
                                      </p:tavLst>
                                    </p:anim>
                                    <p:animEffect transition="out" filter="fade">
                                      <p:cBhvr>
                                        <p:cTn id="18" dur="1000"/>
                                        <p:tgtEl>
                                          <p:spTgt spid="4"/>
                                        </p:tgtEl>
                                      </p:cBhvr>
                                    </p:animEffect>
                                    <p:set>
                                      <p:cBhvr>
                                        <p:cTn id="19"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6 edificios imposibles: cuando los objetos cotidianos inspiran la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3634"/>
            <a:ext cx="10224888" cy="6965267"/>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15776" y="260648"/>
            <a:ext cx="3396123" cy="646331"/>
          </a:xfrm>
          <a:prstGeom prst="rect">
            <a:avLst/>
          </a:prstGeom>
          <a:solidFill>
            <a:srgbClr val="FFFF00"/>
          </a:solidFill>
        </p:spPr>
        <p:txBody>
          <a:bodyPr wrap="none">
            <a:spAutoFit/>
          </a:bodyPr>
          <a:lstStyle/>
          <a:p>
            <a:r>
              <a:rPr lang="es-ES" dirty="0"/>
              <a:t>La herradura de </a:t>
            </a:r>
            <a:r>
              <a:rPr lang="es-ES" dirty="0" err="1"/>
              <a:t>Huzhou</a:t>
            </a:r>
            <a:r>
              <a:rPr lang="es-ES" dirty="0"/>
              <a:t> Sheraton </a:t>
            </a:r>
            <a:endParaRPr lang="es-ES" dirty="0" smtClean="0"/>
          </a:p>
          <a:p>
            <a:r>
              <a:rPr lang="es-ES" dirty="0" smtClean="0"/>
              <a:t>Hot </a:t>
            </a:r>
            <a:r>
              <a:rPr lang="es-ES" dirty="0"/>
              <a:t>Spring Resort</a:t>
            </a:r>
            <a:r>
              <a:rPr lang="es-ES" dirty="0" smtClean="0"/>
              <a:t>.</a:t>
            </a:r>
            <a:endParaRPr lang="es-ES" dirty="0"/>
          </a:p>
        </p:txBody>
      </p:sp>
    </p:spTree>
    <p:extLst>
      <p:ext uri="{BB962C8B-B14F-4D97-AF65-F5344CB8AC3E}">
        <p14:creationId xmlns:p14="http://schemas.microsoft.com/office/powerpoint/2010/main" val="3172298320"/>
      </p:ext>
    </p:extLst>
  </p:cSld>
  <p:clrMapOvr>
    <a:masterClrMapping/>
  </p:clrMapOvr>
  <mc:AlternateContent xmlns:mc="http://schemas.openxmlformats.org/markup-compatibility/2006">
    <mc:Choice xmlns:p14="http://schemas.microsoft.com/office/powerpoint/2010/main" Requires="p14">
      <p:transition spd="slow" p14:dur="4000" advTm="8000">
        <p14:vortex dir="r"/>
        <p:sndAc>
          <p:stSnd>
            <p:snd r:embed="rId2" name="piano - ernesto cortazar - rhapsody on a theme of paganin.wav"/>
          </p:stSnd>
        </p:sndAc>
      </p:transition>
    </mc:Choice>
    <mc:Fallback>
      <p:transition spd="slow" advTm="8000">
        <p:fade/>
        <p:sndAc>
          <p:stSnd>
            <p:snd r:embed="rId2" name="piano - ernesto cortazar - rhapsody on a theme of paganin.wav"/>
          </p:stSnd>
        </p:sndAc>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015976" y="980728"/>
            <a:ext cx="7238161"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b="1" i="1" dirty="0" err="1">
                <a:solidFill>
                  <a:srgbClr val="00B0F0"/>
                </a:solidFill>
                <a:latin typeface="+mj-lt"/>
              </a:rPr>
              <a:t>Ma</a:t>
            </a:r>
            <a:r>
              <a:rPr lang="es-ES" altLang="es-ES" b="1" i="1" dirty="0">
                <a:solidFill>
                  <a:srgbClr val="00B0F0"/>
                </a:solidFill>
                <a:latin typeface="+mj-lt"/>
              </a:rPr>
              <a:t> </a:t>
            </a:r>
            <a:r>
              <a:rPr lang="es-ES" altLang="es-ES" b="1" i="1" dirty="0" err="1">
                <a:solidFill>
                  <a:srgbClr val="00B0F0"/>
                </a:solidFill>
                <a:latin typeface="+mj-lt"/>
              </a:rPr>
              <a:t>Yansong</a:t>
            </a:r>
            <a:r>
              <a:rPr lang="es-ES" altLang="es-ES" b="1" i="1" dirty="0">
                <a:solidFill>
                  <a:srgbClr val="00B0F0"/>
                </a:solidFill>
                <a:latin typeface="+mj-lt"/>
              </a:rPr>
              <a:t>, el arquitecto que ideó esta fantasía futurista, afirma que con sus líneas curvas buscaba integrar el edificio en la armonía del entorno. Objetivo conseguido. Sin embargo, guarda un pequeño secreto: en realidad no se trata de una herradura, sino de un óvalo perfecto, que se cierra bajo tierra, con dos niveles subterráneos</a:t>
            </a:r>
            <a:r>
              <a:rPr lang="es-ES" altLang="es-ES" b="1" i="1" dirty="0" smtClean="0">
                <a:solidFill>
                  <a:srgbClr val="00B0F0"/>
                </a:solidFill>
                <a:latin typeface="+mj-lt"/>
              </a:rPr>
              <a:t>.</a:t>
            </a:r>
            <a:endParaRPr lang="es-ES" altLang="es-ES" b="1" i="1" dirty="0">
              <a:solidFill>
                <a:srgbClr val="00B0F0"/>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pic>
        <p:nvPicPr>
          <p:cNvPr id="4" name="Picture 2" descr="Resultado de imagen de GIF DE PANTONES"/>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18972" y="26545"/>
            <a:ext cx="10313002" cy="71107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5287127"/>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par>
                                <p:cTn id="10" presetID="53" presetClass="exit" presetSubtype="32" fill="hold" nodeType="withEffect">
                                  <p:stCondLst>
                                    <p:cond delay="4500"/>
                                  </p:stCondLst>
                                  <p:childTnLst>
                                    <p:anim calcmode="lin" valueType="num">
                                      <p:cBhvr>
                                        <p:cTn id="11" dur="1000"/>
                                        <p:tgtEl>
                                          <p:spTgt spid="4"/>
                                        </p:tgtEl>
                                        <p:attrNameLst>
                                          <p:attrName>ppt_w</p:attrName>
                                        </p:attrNameLst>
                                      </p:cBhvr>
                                      <p:tavLst>
                                        <p:tav tm="0">
                                          <p:val>
                                            <p:strVal val="ppt_w"/>
                                          </p:val>
                                        </p:tav>
                                        <p:tav tm="100000">
                                          <p:val>
                                            <p:fltVal val="0"/>
                                          </p:val>
                                        </p:tav>
                                      </p:tavLst>
                                    </p:anim>
                                    <p:anim calcmode="lin" valueType="num">
                                      <p:cBhvr>
                                        <p:cTn id="12" dur="1000"/>
                                        <p:tgtEl>
                                          <p:spTgt spid="4"/>
                                        </p:tgtEl>
                                        <p:attrNameLst>
                                          <p:attrName>ppt_h</p:attrName>
                                        </p:attrNameLst>
                                      </p:cBhvr>
                                      <p:tavLst>
                                        <p:tav tm="0">
                                          <p:val>
                                            <p:strVal val="ppt_h"/>
                                          </p:val>
                                        </p:tav>
                                        <p:tav tm="100000">
                                          <p:val>
                                            <p:fltVal val="0"/>
                                          </p:val>
                                        </p:tav>
                                      </p:tavLst>
                                    </p:anim>
                                    <p:animEffect transition="out" filter="fade">
                                      <p:cBhvr>
                                        <p:cTn id="13" dur="1000"/>
                                        <p:tgtEl>
                                          <p:spTgt spid="4"/>
                                        </p:tgtEl>
                                      </p:cBhvr>
                                    </p:animEffect>
                                    <p:set>
                                      <p:cBhvr>
                                        <p:cTn id="14"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6" descr="habitat6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3" name="Rectangle 4"/>
          <p:cNvSpPr>
            <a:spLocks noChangeArrowheads="1"/>
          </p:cNvSpPr>
          <p:nvPr/>
        </p:nvSpPr>
        <p:spPr bwMode="auto">
          <a:xfrm>
            <a:off x="287784" y="177722"/>
            <a:ext cx="2016386" cy="584775"/>
          </a:xfrm>
          <a:prstGeom prst="rect">
            <a:avLst/>
          </a:prstGeom>
          <a:solidFill>
            <a:srgbClr val="FFFF00"/>
          </a:solidFill>
          <a:ln>
            <a:noFill/>
          </a:ln>
          <a:extLst/>
        </p:spPr>
        <p:txBody>
          <a:bodyPr wrap="none" anchor="ctr">
            <a:spAutoFit/>
          </a:bodyPr>
          <a:lstStyle/>
          <a:p>
            <a:r>
              <a:rPr lang="en-US" sz="1600" b="1" dirty="0" err="1" smtClean="0"/>
              <a:t>Conjunto</a:t>
            </a:r>
            <a:r>
              <a:rPr lang="en-US" sz="1600" b="1" dirty="0" smtClean="0"/>
              <a:t> </a:t>
            </a:r>
            <a:r>
              <a:rPr lang="en-US" sz="1600" b="1" dirty="0" err="1"/>
              <a:t>Residencial</a:t>
            </a:r>
            <a:r>
              <a:rPr lang="en-US" sz="1600" b="1" dirty="0"/>
              <a:t> </a:t>
            </a:r>
            <a:endParaRPr lang="en-US" sz="1600" b="1" dirty="0" smtClean="0"/>
          </a:p>
          <a:p>
            <a:r>
              <a:rPr lang="en-US" sz="1600" b="1" dirty="0" smtClean="0"/>
              <a:t>(</a:t>
            </a:r>
            <a:r>
              <a:rPr lang="en-US" sz="1600" b="1" dirty="0"/>
              <a:t>Montreal, Canada)</a:t>
            </a:r>
          </a:p>
        </p:txBody>
      </p:sp>
    </p:spTree>
    <p:extLst>
      <p:ext uri="{BB962C8B-B14F-4D97-AF65-F5344CB8AC3E}">
        <p14:creationId xmlns:p14="http://schemas.microsoft.com/office/powerpoint/2010/main" val="464558133"/>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6" descr="idealpalac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636"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7" name="Rectangle 4"/>
          <p:cNvSpPr>
            <a:spLocks noChangeArrowheads="1"/>
          </p:cNvSpPr>
          <p:nvPr/>
        </p:nvSpPr>
        <p:spPr bwMode="auto">
          <a:xfrm>
            <a:off x="277284" y="149203"/>
            <a:ext cx="3148170" cy="369332"/>
          </a:xfrm>
          <a:prstGeom prst="rect">
            <a:avLst/>
          </a:prstGeom>
          <a:solidFill>
            <a:srgbClr val="FFFF00"/>
          </a:solidFill>
          <a:ln>
            <a:noFill/>
          </a:ln>
          <a:extLst/>
        </p:spPr>
        <p:txBody>
          <a:bodyPr wrap="none" anchor="ctr">
            <a:spAutoFit/>
          </a:bodyPr>
          <a:lstStyle/>
          <a:p>
            <a:r>
              <a:rPr lang="en-US" sz="1600" b="1" dirty="0" smtClean="0"/>
              <a:t>Palacio </a:t>
            </a:r>
            <a:r>
              <a:rPr lang="en-US" sz="1600" b="1" dirty="0"/>
              <a:t>Ferdinand Cheval  (</a:t>
            </a:r>
            <a:r>
              <a:rPr lang="en-US" sz="1600" b="1" dirty="0" err="1"/>
              <a:t>Francia</a:t>
            </a:r>
            <a:r>
              <a:rPr lang="en-US" b="1" dirty="0"/>
              <a:t>)</a:t>
            </a:r>
          </a:p>
        </p:txBody>
      </p:sp>
    </p:spTree>
    <p:extLst>
      <p:ext uri="{BB962C8B-B14F-4D97-AF65-F5344CB8AC3E}">
        <p14:creationId xmlns:p14="http://schemas.microsoft.com/office/powerpoint/2010/main" val="2234162294"/>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7" descr="thewashingmashi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9392"/>
            <a:ext cx="10080625" cy="6957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Rectangle 5"/>
          <p:cNvSpPr>
            <a:spLocks noChangeArrowheads="1"/>
          </p:cNvSpPr>
          <p:nvPr/>
        </p:nvSpPr>
        <p:spPr bwMode="auto">
          <a:xfrm>
            <a:off x="277264" y="219456"/>
            <a:ext cx="2808312" cy="523220"/>
          </a:xfrm>
          <a:prstGeom prst="rect">
            <a:avLst/>
          </a:prstGeom>
          <a:solidFill>
            <a:srgbClr val="FFFF00"/>
          </a:solidFill>
          <a:ln>
            <a:noFill/>
          </a:ln>
          <a:extLst/>
        </p:spPr>
        <p:txBody>
          <a:bodyPr wrap="square" anchor="ctr">
            <a:spAutoFit/>
          </a:bodyPr>
          <a:lstStyle/>
          <a:p>
            <a:r>
              <a:rPr lang="en-US" sz="1400" b="1" dirty="0" err="1" smtClean="0"/>
              <a:t>Edificio</a:t>
            </a:r>
            <a:r>
              <a:rPr lang="en-US" sz="1400" b="1" dirty="0" smtClean="0"/>
              <a:t> </a:t>
            </a:r>
            <a:r>
              <a:rPr lang="en-US" sz="1400" b="1" dirty="0" err="1"/>
              <a:t>Calakmul</a:t>
            </a:r>
            <a:r>
              <a:rPr lang="en-US" sz="1400" b="1" dirty="0"/>
              <a:t>  La </a:t>
            </a:r>
            <a:r>
              <a:rPr lang="en-US" sz="1400" b="1" dirty="0" err="1"/>
              <a:t>Lavadora</a:t>
            </a:r>
            <a:r>
              <a:rPr lang="en-US" sz="1400" b="1" dirty="0"/>
              <a:t>  (Mexico, Mexico)</a:t>
            </a:r>
          </a:p>
        </p:txBody>
      </p:sp>
    </p:spTree>
    <p:extLst>
      <p:ext uri="{BB962C8B-B14F-4D97-AF65-F5344CB8AC3E}">
        <p14:creationId xmlns:p14="http://schemas.microsoft.com/office/powerpoint/2010/main" val="2221113056"/>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9" descr="robotbuild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40312" y="0"/>
            <a:ext cx="567035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35" name="Picture 7" descr="lloydsbuild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502456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6" name="Rectangle 5"/>
          <p:cNvSpPr>
            <a:spLocks noChangeArrowheads="1"/>
          </p:cNvSpPr>
          <p:nvPr/>
        </p:nvSpPr>
        <p:spPr bwMode="auto">
          <a:xfrm>
            <a:off x="143768" y="182563"/>
            <a:ext cx="2804550" cy="307777"/>
          </a:xfrm>
          <a:prstGeom prst="rect">
            <a:avLst/>
          </a:prstGeom>
          <a:solidFill>
            <a:srgbClr val="FFFF00"/>
          </a:solidFill>
          <a:ln>
            <a:noFill/>
          </a:ln>
          <a:extLst/>
        </p:spPr>
        <p:txBody>
          <a:bodyPr wrap="none" anchor="ctr">
            <a:spAutoFit/>
          </a:bodyPr>
          <a:lstStyle/>
          <a:p>
            <a:r>
              <a:rPr lang="en-US" sz="1400" b="1" dirty="0" err="1" smtClean="0"/>
              <a:t>Edificio</a:t>
            </a:r>
            <a:r>
              <a:rPr lang="en-US" sz="1400" b="1" dirty="0" smtClean="0"/>
              <a:t> </a:t>
            </a:r>
            <a:r>
              <a:rPr lang="en-US" sz="1400" b="1" dirty="0"/>
              <a:t>Lloyd (</a:t>
            </a:r>
            <a:r>
              <a:rPr lang="en-US" sz="1400" b="1" dirty="0" err="1"/>
              <a:t>Londres</a:t>
            </a:r>
            <a:r>
              <a:rPr lang="en-US" sz="1400" b="1" dirty="0"/>
              <a:t>, Inglaterra)</a:t>
            </a:r>
          </a:p>
        </p:txBody>
      </p:sp>
      <p:sp>
        <p:nvSpPr>
          <p:cNvPr id="44037" name="Rectangle 10"/>
          <p:cNvSpPr>
            <a:spLocks noChangeArrowheads="1"/>
          </p:cNvSpPr>
          <p:nvPr/>
        </p:nvSpPr>
        <p:spPr bwMode="auto">
          <a:xfrm>
            <a:off x="5184328" y="336451"/>
            <a:ext cx="2075312" cy="461665"/>
          </a:xfrm>
          <a:prstGeom prst="rect">
            <a:avLst/>
          </a:prstGeom>
          <a:solidFill>
            <a:srgbClr val="FFFF00"/>
          </a:solidFill>
          <a:ln>
            <a:noFill/>
          </a:ln>
          <a:extLst/>
        </p:spPr>
        <p:txBody>
          <a:bodyPr wrap="none" anchor="ctr">
            <a:spAutoFit/>
          </a:bodyPr>
          <a:lstStyle/>
          <a:p>
            <a:r>
              <a:rPr lang="en-US" sz="1200" b="1" dirty="0" err="1" smtClean="0">
                <a:solidFill>
                  <a:srgbClr val="003300"/>
                </a:solidFill>
              </a:rPr>
              <a:t>Edificio</a:t>
            </a:r>
            <a:r>
              <a:rPr lang="en-US" sz="1200" b="1" dirty="0" smtClean="0">
                <a:solidFill>
                  <a:srgbClr val="003300"/>
                </a:solidFill>
              </a:rPr>
              <a:t> </a:t>
            </a:r>
            <a:r>
              <a:rPr lang="en-US" sz="1200" b="1" dirty="0">
                <a:solidFill>
                  <a:srgbClr val="003300"/>
                </a:solidFill>
              </a:rPr>
              <a:t>Robot, </a:t>
            </a:r>
            <a:r>
              <a:rPr lang="en-US" sz="1200" b="1" dirty="0" err="1">
                <a:solidFill>
                  <a:srgbClr val="003300"/>
                </a:solidFill>
              </a:rPr>
              <a:t>Banco</a:t>
            </a:r>
            <a:r>
              <a:rPr lang="en-US" sz="1200" b="1" dirty="0">
                <a:solidFill>
                  <a:srgbClr val="003300"/>
                </a:solidFill>
              </a:rPr>
              <a:t> de Asia </a:t>
            </a:r>
            <a:endParaRPr lang="en-US" sz="1200" b="1" dirty="0" smtClean="0">
              <a:solidFill>
                <a:srgbClr val="003300"/>
              </a:solidFill>
            </a:endParaRPr>
          </a:p>
          <a:p>
            <a:r>
              <a:rPr lang="en-US" sz="1200" b="1" dirty="0" smtClean="0">
                <a:solidFill>
                  <a:srgbClr val="003300"/>
                </a:solidFill>
              </a:rPr>
              <a:t>(</a:t>
            </a:r>
            <a:r>
              <a:rPr lang="en-US" sz="1200" b="1" dirty="0">
                <a:solidFill>
                  <a:srgbClr val="003300"/>
                </a:solidFill>
              </a:rPr>
              <a:t>Bangkok, </a:t>
            </a:r>
            <a:r>
              <a:rPr lang="en-US" sz="1200" b="1" dirty="0" err="1">
                <a:solidFill>
                  <a:srgbClr val="003300"/>
                </a:solidFill>
              </a:rPr>
              <a:t>Tailandia</a:t>
            </a:r>
            <a:r>
              <a:rPr lang="en-US" sz="1200" b="1" dirty="0">
                <a:solidFill>
                  <a:srgbClr val="003300"/>
                </a:solidFill>
              </a:rPr>
              <a:t>)</a:t>
            </a:r>
          </a:p>
        </p:txBody>
      </p:sp>
    </p:spTree>
    <p:extLst>
      <p:ext uri="{BB962C8B-B14F-4D97-AF65-F5344CB8AC3E}">
        <p14:creationId xmlns:p14="http://schemas.microsoft.com/office/powerpoint/2010/main" val="1612933220"/>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6" descr="lotustemp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5" name="Rectangle 4"/>
          <p:cNvSpPr>
            <a:spLocks noChangeArrowheads="1"/>
          </p:cNvSpPr>
          <p:nvPr/>
        </p:nvSpPr>
        <p:spPr bwMode="auto">
          <a:xfrm>
            <a:off x="215776" y="223889"/>
            <a:ext cx="1368152" cy="523220"/>
          </a:xfrm>
          <a:prstGeom prst="rect">
            <a:avLst/>
          </a:prstGeom>
          <a:solidFill>
            <a:srgbClr val="FFFF00"/>
          </a:solidFill>
          <a:ln>
            <a:noFill/>
          </a:ln>
          <a:extLst/>
        </p:spPr>
        <p:txBody>
          <a:bodyPr wrap="square" anchor="ctr">
            <a:spAutoFit/>
          </a:bodyPr>
          <a:lstStyle/>
          <a:p>
            <a:r>
              <a:rPr lang="en-US" sz="1400" b="1" dirty="0" err="1" smtClean="0"/>
              <a:t>Templo</a:t>
            </a:r>
            <a:r>
              <a:rPr lang="en-US" sz="1400" b="1" dirty="0" smtClean="0"/>
              <a:t>  </a:t>
            </a:r>
            <a:r>
              <a:rPr lang="en-US" sz="1400" b="1" dirty="0" err="1"/>
              <a:t>Bahá'í</a:t>
            </a:r>
            <a:r>
              <a:rPr lang="en-US" sz="1400" b="1" dirty="0"/>
              <a:t>  (Delhi, India)</a:t>
            </a:r>
          </a:p>
        </p:txBody>
      </p:sp>
    </p:spTree>
    <p:extLst>
      <p:ext uri="{BB962C8B-B14F-4D97-AF65-F5344CB8AC3E}">
        <p14:creationId xmlns:p14="http://schemas.microsoft.com/office/powerpoint/2010/main" val="2930706069"/>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6" descr="dongatonheimmuseu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52388"/>
            <a:ext cx="10080625" cy="6910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1" name="Rectangle 4"/>
          <p:cNvSpPr>
            <a:spLocks noChangeArrowheads="1"/>
          </p:cNvSpPr>
          <p:nvPr/>
        </p:nvSpPr>
        <p:spPr bwMode="auto">
          <a:xfrm>
            <a:off x="647824" y="131555"/>
            <a:ext cx="3412857" cy="338554"/>
          </a:xfrm>
          <a:prstGeom prst="rect">
            <a:avLst/>
          </a:prstGeom>
          <a:solidFill>
            <a:srgbClr val="FFFF00"/>
          </a:solidFill>
          <a:ln>
            <a:noFill/>
          </a:ln>
          <a:extLst/>
        </p:spPr>
        <p:txBody>
          <a:bodyPr wrap="none" anchor="ctr">
            <a:spAutoFit/>
          </a:bodyPr>
          <a:lstStyle/>
          <a:p>
            <a:r>
              <a:rPr lang="en-US" sz="1600" b="1" dirty="0" err="1" smtClean="0"/>
              <a:t>Museo</a:t>
            </a:r>
            <a:r>
              <a:rPr lang="en-US" sz="1600" b="1" dirty="0" smtClean="0"/>
              <a:t> </a:t>
            </a:r>
            <a:r>
              <a:rPr lang="en-US" sz="1600" b="1" dirty="0"/>
              <a:t>Guggenheim (Bilbao, </a:t>
            </a:r>
            <a:r>
              <a:rPr lang="en-US" sz="1600" b="1" dirty="0" err="1"/>
              <a:t>España</a:t>
            </a:r>
            <a:r>
              <a:rPr lang="en-US" sz="1600" b="1" dirty="0"/>
              <a:t>)</a:t>
            </a:r>
          </a:p>
        </p:txBody>
      </p:sp>
    </p:spTree>
    <p:extLst>
      <p:ext uri="{BB962C8B-B14F-4D97-AF65-F5344CB8AC3E}">
        <p14:creationId xmlns:p14="http://schemas.microsoft.com/office/powerpoint/2010/main" val="854207094"/>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6" descr="fujitelevisionbuild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3" name="Rectangle 4"/>
          <p:cNvSpPr>
            <a:spLocks noChangeArrowheads="1"/>
          </p:cNvSpPr>
          <p:nvPr/>
        </p:nvSpPr>
        <p:spPr bwMode="auto">
          <a:xfrm>
            <a:off x="215776" y="188640"/>
            <a:ext cx="2119363" cy="584775"/>
          </a:xfrm>
          <a:prstGeom prst="rect">
            <a:avLst/>
          </a:prstGeom>
          <a:solidFill>
            <a:srgbClr val="FFFF00"/>
          </a:solidFill>
          <a:ln>
            <a:noFill/>
          </a:ln>
          <a:extLst/>
        </p:spPr>
        <p:txBody>
          <a:bodyPr wrap="none" anchor="ctr">
            <a:spAutoFit/>
          </a:bodyPr>
          <a:lstStyle/>
          <a:p>
            <a:r>
              <a:rPr lang="en-US" sz="1600" b="1" dirty="0" smtClean="0"/>
              <a:t> </a:t>
            </a:r>
            <a:r>
              <a:rPr lang="en-US" sz="1600" b="1" dirty="0" err="1"/>
              <a:t>Edificio</a:t>
            </a:r>
            <a:r>
              <a:rPr lang="en-US" sz="1600" b="1" dirty="0"/>
              <a:t> Fuji television </a:t>
            </a:r>
            <a:endParaRPr lang="en-US" sz="1600" b="1" dirty="0" smtClean="0"/>
          </a:p>
          <a:p>
            <a:r>
              <a:rPr lang="en-US" sz="1600" b="1" dirty="0" smtClean="0"/>
              <a:t>(</a:t>
            </a:r>
            <a:r>
              <a:rPr lang="en-US" sz="1600" b="1" dirty="0" err="1"/>
              <a:t>Tokio</a:t>
            </a:r>
            <a:r>
              <a:rPr lang="en-US" sz="1600" b="1" dirty="0"/>
              <a:t>, </a:t>
            </a:r>
            <a:r>
              <a:rPr lang="en-US" sz="1600" b="1" dirty="0" err="1"/>
              <a:t>Japón</a:t>
            </a:r>
            <a:r>
              <a:rPr lang="en-US" sz="1600" b="1" dirty="0"/>
              <a:t>)</a:t>
            </a:r>
          </a:p>
        </p:txBody>
      </p:sp>
    </p:spTree>
    <p:extLst>
      <p:ext uri="{BB962C8B-B14F-4D97-AF65-F5344CB8AC3E}">
        <p14:creationId xmlns:p14="http://schemas.microsoft.com/office/powerpoint/2010/main" val="1979981025"/>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6" descr="theholedhous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1" name="Rectangle 4"/>
          <p:cNvSpPr>
            <a:spLocks noChangeArrowheads="1"/>
          </p:cNvSpPr>
          <p:nvPr/>
        </p:nvSpPr>
        <p:spPr bwMode="auto">
          <a:xfrm>
            <a:off x="431800" y="268332"/>
            <a:ext cx="2066092" cy="584775"/>
          </a:xfrm>
          <a:prstGeom prst="rect">
            <a:avLst/>
          </a:prstGeom>
          <a:solidFill>
            <a:srgbClr val="FFFF00"/>
          </a:solidFill>
          <a:ln>
            <a:noFill/>
          </a:ln>
          <a:extLst/>
        </p:spPr>
        <p:txBody>
          <a:bodyPr wrap="square" anchor="ctr">
            <a:spAutoFit/>
          </a:bodyPr>
          <a:lstStyle/>
          <a:p>
            <a:r>
              <a:rPr lang="en-US" sz="1600" b="1" dirty="0" smtClean="0"/>
              <a:t>Casa </a:t>
            </a:r>
            <a:r>
              <a:rPr lang="en-US" sz="1600" b="1" dirty="0"/>
              <a:t>El </a:t>
            </a:r>
            <a:r>
              <a:rPr lang="en-US" sz="1600" b="1" dirty="0" err="1"/>
              <a:t>Hueco</a:t>
            </a:r>
            <a:r>
              <a:rPr lang="en-US" sz="1600" b="1" dirty="0"/>
              <a:t> (Texas, </a:t>
            </a:r>
            <a:r>
              <a:rPr lang="en-US" sz="1600" b="1" dirty="0" err="1"/>
              <a:t>Estados</a:t>
            </a:r>
            <a:r>
              <a:rPr lang="en-US" sz="1600" b="1" dirty="0"/>
              <a:t> </a:t>
            </a:r>
            <a:r>
              <a:rPr lang="en-US" sz="1600" b="1" dirty="0" err="1"/>
              <a:t>Unidos</a:t>
            </a:r>
            <a:r>
              <a:rPr lang="en-US" sz="1600" b="1" dirty="0"/>
              <a:t>)</a:t>
            </a:r>
          </a:p>
        </p:txBody>
      </p:sp>
    </p:spTree>
    <p:extLst>
      <p:ext uri="{BB962C8B-B14F-4D97-AF65-F5344CB8AC3E}">
        <p14:creationId xmlns:p14="http://schemas.microsoft.com/office/powerpoint/2010/main" val="3598494590"/>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8" descr="Image:Nakagin Capsule Tower 01.jp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40313" y="0"/>
            <a:ext cx="519782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7" name="Picture 6" descr="manchesterciviljusticecentr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50403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8" name="Rectangle 4"/>
          <p:cNvSpPr>
            <a:spLocks noChangeArrowheads="1"/>
          </p:cNvSpPr>
          <p:nvPr/>
        </p:nvSpPr>
        <p:spPr bwMode="auto">
          <a:xfrm>
            <a:off x="16258" y="177746"/>
            <a:ext cx="1994745" cy="523220"/>
          </a:xfrm>
          <a:prstGeom prst="rect">
            <a:avLst/>
          </a:prstGeom>
          <a:solidFill>
            <a:srgbClr val="FFFF00"/>
          </a:solidFill>
          <a:ln>
            <a:noFill/>
          </a:ln>
          <a:extLst/>
        </p:spPr>
        <p:txBody>
          <a:bodyPr wrap="square" anchor="ctr">
            <a:spAutoFit/>
          </a:bodyPr>
          <a:lstStyle/>
          <a:p>
            <a:r>
              <a:rPr lang="en-US" sz="1400" b="1" dirty="0" smtClean="0"/>
              <a:t>Palacio </a:t>
            </a:r>
            <a:r>
              <a:rPr lang="en-US" sz="1400" b="1" dirty="0"/>
              <a:t>de Justicia Manchester  (Inglaterra)</a:t>
            </a:r>
          </a:p>
        </p:txBody>
      </p:sp>
      <p:sp>
        <p:nvSpPr>
          <p:cNvPr id="16389" name="Rectangle 9"/>
          <p:cNvSpPr>
            <a:spLocks noChangeArrowheads="1"/>
          </p:cNvSpPr>
          <p:nvPr/>
        </p:nvSpPr>
        <p:spPr bwMode="auto">
          <a:xfrm>
            <a:off x="5184329" y="177746"/>
            <a:ext cx="1296144" cy="523220"/>
          </a:xfrm>
          <a:prstGeom prst="rect">
            <a:avLst/>
          </a:prstGeom>
          <a:solidFill>
            <a:srgbClr val="FFFF00"/>
          </a:solidFill>
          <a:ln>
            <a:noFill/>
          </a:ln>
          <a:extLst/>
        </p:spPr>
        <p:txBody>
          <a:bodyPr wrap="square" anchor="ctr">
            <a:spAutoFit/>
          </a:bodyPr>
          <a:lstStyle/>
          <a:p>
            <a:r>
              <a:rPr lang="en-US" sz="1400" b="1" dirty="0"/>
              <a:t>T</a:t>
            </a:r>
            <a:r>
              <a:rPr lang="en-US" sz="1400" b="1" dirty="0" smtClean="0"/>
              <a:t>orre  </a:t>
            </a:r>
            <a:r>
              <a:rPr lang="en-US" sz="1400" b="1" dirty="0" err="1"/>
              <a:t>Nakagin</a:t>
            </a:r>
            <a:r>
              <a:rPr lang="en-US" sz="1400" b="1" dirty="0"/>
              <a:t> (</a:t>
            </a:r>
            <a:r>
              <a:rPr lang="en-US" sz="1400" b="1" dirty="0" err="1"/>
              <a:t>Tokio</a:t>
            </a:r>
            <a:r>
              <a:rPr lang="en-US" sz="1400" b="1" dirty="0"/>
              <a:t>, </a:t>
            </a:r>
            <a:r>
              <a:rPr lang="en-US" sz="1400" b="1" dirty="0" err="1"/>
              <a:t>Japon</a:t>
            </a:r>
            <a:r>
              <a:rPr lang="en-US" sz="1400" b="1" dirty="0"/>
              <a:t>)</a:t>
            </a:r>
          </a:p>
        </p:txBody>
      </p:sp>
    </p:spTree>
    <p:extLst>
      <p:ext uri="{BB962C8B-B14F-4D97-AF65-F5344CB8AC3E}">
        <p14:creationId xmlns:p14="http://schemas.microsoft.com/office/powerpoint/2010/main" val="1088842165"/>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6" descr="stonehous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5" name="Rectangle 4"/>
          <p:cNvSpPr>
            <a:spLocks noChangeArrowheads="1"/>
          </p:cNvSpPr>
          <p:nvPr/>
        </p:nvSpPr>
        <p:spPr bwMode="auto">
          <a:xfrm>
            <a:off x="2660166" y="146943"/>
            <a:ext cx="2708306" cy="307777"/>
          </a:xfrm>
          <a:prstGeom prst="rect">
            <a:avLst/>
          </a:prstGeom>
          <a:solidFill>
            <a:srgbClr val="FFFF00"/>
          </a:solidFill>
          <a:ln>
            <a:noFill/>
          </a:ln>
          <a:extLst/>
        </p:spPr>
        <p:txBody>
          <a:bodyPr wrap="none" anchor="ctr">
            <a:spAutoFit/>
          </a:bodyPr>
          <a:lstStyle/>
          <a:p>
            <a:r>
              <a:rPr lang="en-US" sz="1400" b="1" dirty="0" smtClean="0"/>
              <a:t>Casa </a:t>
            </a:r>
            <a:r>
              <a:rPr lang="en-US" sz="1400" b="1" dirty="0" err="1" smtClean="0"/>
              <a:t>Piedra</a:t>
            </a:r>
            <a:r>
              <a:rPr lang="en-US" sz="1400" b="1" dirty="0" smtClean="0"/>
              <a:t> (</a:t>
            </a:r>
            <a:r>
              <a:rPr lang="en-US" sz="1400" b="1" dirty="0" err="1" smtClean="0"/>
              <a:t>Guimarães</a:t>
            </a:r>
            <a:r>
              <a:rPr lang="en-US" sz="1400" b="1" dirty="0" smtClean="0"/>
              <a:t>, Portugal)</a:t>
            </a:r>
            <a:endParaRPr lang="en-US" sz="1400" b="1" dirty="0"/>
          </a:p>
        </p:txBody>
      </p:sp>
    </p:spTree>
    <p:extLst>
      <p:ext uri="{BB962C8B-B14F-4D97-AF65-F5344CB8AC3E}">
        <p14:creationId xmlns:p14="http://schemas.microsoft.com/office/powerpoint/2010/main" val="3444239666"/>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7" descr="shoehous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6038"/>
            <a:ext cx="10080625" cy="690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Rectangle 4"/>
          <p:cNvSpPr>
            <a:spLocks noChangeArrowheads="1"/>
          </p:cNvSpPr>
          <p:nvPr/>
        </p:nvSpPr>
        <p:spPr bwMode="auto">
          <a:xfrm>
            <a:off x="287784" y="280520"/>
            <a:ext cx="3444982" cy="369332"/>
          </a:xfrm>
          <a:prstGeom prst="rect">
            <a:avLst/>
          </a:prstGeom>
          <a:solidFill>
            <a:srgbClr val="FFFF00"/>
          </a:solidFill>
          <a:ln>
            <a:noFill/>
          </a:ln>
          <a:extLst/>
        </p:spPr>
        <p:txBody>
          <a:bodyPr wrap="none" anchor="ctr">
            <a:spAutoFit/>
          </a:bodyPr>
          <a:lstStyle/>
          <a:p>
            <a:r>
              <a:rPr lang="en-US" sz="1400" b="1" dirty="0" smtClean="0"/>
              <a:t>Casa </a:t>
            </a:r>
            <a:r>
              <a:rPr lang="en-US" sz="1400" b="1" dirty="0" err="1"/>
              <a:t>Zapato</a:t>
            </a:r>
            <a:r>
              <a:rPr lang="en-US" sz="1400" b="1" dirty="0"/>
              <a:t> (Pennsylvania, </a:t>
            </a:r>
            <a:r>
              <a:rPr lang="en-US" sz="1400" b="1" dirty="0" err="1"/>
              <a:t>Estados</a:t>
            </a:r>
            <a:r>
              <a:rPr lang="en-US" sz="1400" b="1" dirty="0"/>
              <a:t> </a:t>
            </a:r>
            <a:r>
              <a:rPr lang="en-US" sz="1400" b="1" dirty="0" err="1"/>
              <a:t>Unidos</a:t>
            </a:r>
            <a:r>
              <a:rPr lang="en-US" b="1" dirty="0"/>
              <a:t>)</a:t>
            </a:r>
          </a:p>
        </p:txBody>
      </p:sp>
    </p:spTree>
    <p:extLst>
      <p:ext uri="{BB962C8B-B14F-4D97-AF65-F5344CB8AC3E}">
        <p14:creationId xmlns:p14="http://schemas.microsoft.com/office/powerpoint/2010/main" val="1693921155"/>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6" descr="weirdhouseinalp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3" name="Rectangle 4"/>
          <p:cNvSpPr>
            <a:spLocks noChangeArrowheads="1"/>
          </p:cNvSpPr>
          <p:nvPr/>
        </p:nvSpPr>
        <p:spPr bwMode="auto">
          <a:xfrm>
            <a:off x="215776" y="300832"/>
            <a:ext cx="2401363" cy="369332"/>
          </a:xfrm>
          <a:prstGeom prst="rect">
            <a:avLst/>
          </a:prstGeom>
          <a:solidFill>
            <a:srgbClr val="FFFF00"/>
          </a:solidFill>
          <a:ln>
            <a:noFill/>
          </a:ln>
          <a:extLst/>
        </p:spPr>
        <p:txBody>
          <a:bodyPr wrap="none" anchor="ctr">
            <a:spAutoFit/>
          </a:bodyPr>
          <a:lstStyle/>
          <a:p>
            <a:r>
              <a:rPr lang="en-US" b="1" dirty="0" smtClean="0"/>
              <a:t>Casa </a:t>
            </a:r>
            <a:r>
              <a:rPr lang="en-US" b="1" dirty="0" err="1"/>
              <a:t>Rara</a:t>
            </a:r>
            <a:r>
              <a:rPr lang="en-US" b="1" dirty="0"/>
              <a:t> en Los  </a:t>
            </a:r>
            <a:r>
              <a:rPr lang="en-US" b="1" dirty="0" err="1"/>
              <a:t>Alpes</a:t>
            </a:r>
            <a:endParaRPr lang="en-US" b="1" dirty="0"/>
          </a:p>
        </p:txBody>
      </p:sp>
    </p:spTree>
    <p:extLst>
      <p:ext uri="{BB962C8B-B14F-4D97-AF65-F5344CB8AC3E}">
        <p14:creationId xmlns:p14="http://schemas.microsoft.com/office/powerpoint/2010/main" val="590036258"/>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6" descr="ryugyonghote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5" name="Rectangle 4"/>
          <p:cNvSpPr>
            <a:spLocks noChangeArrowheads="1"/>
          </p:cNvSpPr>
          <p:nvPr/>
        </p:nvSpPr>
        <p:spPr bwMode="auto">
          <a:xfrm>
            <a:off x="287784" y="312758"/>
            <a:ext cx="2390141" cy="523220"/>
          </a:xfrm>
          <a:prstGeom prst="rect">
            <a:avLst/>
          </a:prstGeom>
          <a:solidFill>
            <a:srgbClr val="FFFF00"/>
          </a:solidFill>
          <a:ln>
            <a:noFill/>
          </a:ln>
          <a:extLst/>
        </p:spPr>
        <p:txBody>
          <a:bodyPr wrap="none" anchor="ctr">
            <a:spAutoFit/>
          </a:bodyPr>
          <a:lstStyle/>
          <a:p>
            <a:pPr algn="ctr"/>
            <a:r>
              <a:rPr lang="en-US" sz="1400" b="1" dirty="0" smtClean="0">
                <a:solidFill>
                  <a:srgbClr val="4D4D4D"/>
                </a:solidFill>
              </a:rPr>
              <a:t> </a:t>
            </a:r>
            <a:r>
              <a:rPr lang="en-US" sz="1400" b="1" dirty="0">
                <a:solidFill>
                  <a:srgbClr val="4D4D4D"/>
                </a:solidFill>
              </a:rPr>
              <a:t>Hotel </a:t>
            </a:r>
            <a:r>
              <a:rPr lang="en-US" sz="1400" b="1" dirty="0" err="1">
                <a:solidFill>
                  <a:srgbClr val="4D4D4D"/>
                </a:solidFill>
              </a:rPr>
              <a:t>Ryugyong</a:t>
            </a:r>
            <a:r>
              <a:rPr lang="en-US" sz="1400" b="1" dirty="0">
                <a:solidFill>
                  <a:srgbClr val="4D4D4D"/>
                </a:solidFill>
              </a:rPr>
              <a:t>  (Pyongyang</a:t>
            </a:r>
            <a:r>
              <a:rPr lang="en-US" sz="1400" b="1" dirty="0" smtClean="0">
                <a:solidFill>
                  <a:srgbClr val="4D4D4D"/>
                </a:solidFill>
              </a:rPr>
              <a:t>,</a:t>
            </a:r>
          </a:p>
          <a:p>
            <a:pPr algn="ctr"/>
            <a:r>
              <a:rPr lang="en-US" sz="1400" b="1" dirty="0" smtClean="0">
                <a:solidFill>
                  <a:srgbClr val="4D4D4D"/>
                </a:solidFill>
              </a:rPr>
              <a:t> </a:t>
            </a:r>
            <a:r>
              <a:rPr lang="en-US" sz="1400" b="1" dirty="0" err="1">
                <a:solidFill>
                  <a:srgbClr val="4D4D4D"/>
                </a:solidFill>
              </a:rPr>
              <a:t>Corea</a:t>
            </a:r>
            <a:r>
              <a:rPr lang="en-US" sz="1400" b="1" dirty="0">
                <a:solidFill>
                  <a:srgbClr val="4D4D4D"/>
                </a:solidFill>
              </a:rPr>
              <a:t> del Norte)</a:t>
            </a:r>
          </a:p>
        </p:txBody>
      </p:sp>
    </p:spTree>
    <p:extLst>
      <p:ext uri="{BB962C8B-B14F-4D97-AF65-F5344CB8AC3E}">
        <p14:creationId xmlns:p14="http://schemas.microsoft.com/office/powerpoint/2010/main" val="2091968"/>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6" descr="grandlisbo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175"/>
            <a:ext cx="10080625"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3" name="Rectangle 4"/>
          <p:cNvSpPr>
            <a:spLocks noChangeArrowheads="1"/>
          </p:cNvSpPr>
          <p:nvPr/>
        </p:nvSpPr>
        <p:spPr bwMode="auto">
          <a:xfrm>
            <a:off x="431800" y="331609"/>
            <a:ext cx="2380588" cy="307777"/>
          </a:xfrm>
          <a:prstGeom prst="rect">
            <a:avLst/>
          </a:prstGeom>
          <a:solidFill>
            <a:srgbClr val="FFFF00"/>
          </a:solidFill>
          <a:ln>
            <a:noFill/>
          </a:ln>
          <a:extLst/>
        </p:spPr>
        <p:txBody>
          <a:bodyPr wrap="none" anchor="ctr">
            <a:spAutoFit/>
          </a:bodyPr>
          <a:lstStyle/>
          <a:p>
            <a:r>
              <a:rPr lang="en-US" sz="1400" b="1" dirty="0" smtClean="0"/>
              <a:t> </a:t>
            </a:r>
            <a:r>
              <a:rPr lang="en-US" sz="1400" b="1" dirty="0"/>
              <a:t>Casino Grand </a:t>
            </a:r>
            <a:r>
              <a:rPr lang="en-US" sz="1400" b="1" dirty="0" err="1"/>
              <a:t>Lisboa</a:t>
            </a:r>
            <a:r>
              <a:rPr lang="en-US" sz="1400" b="1" dirty="0"/>
              <a:t> (Macau)</a:t>
            </a:r>
          </a:p>
        </p:txBody>
      </p:sp>
    </p:spTree>
    <p:extLst>
      <p:ext uri="{BB962C8B-B14F-4D97-AF65-F5344CB8AC3E}">
        <p14:creationId xmlns:p14="http://schemas.microsoft.com/office/powerpoint/2010/main" val="3974287949"/>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6" descr="wallhous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3775" y="-14288"/>
            <a:ext cx="10474400" cy="687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7" name="Rectangle 4"/>
          <p:cNvSpPr>
            <a:spLocks noChangeArrowheads="1"/>
          </p:cNvSpPr>
          <p:nvPr/>
        </p:nvSpPr>
        <p:spPr bwMode="auto">
          <a:xfrm>
            <a:off x="23527" y="324944"/>
            <a:ext cx="2637260" cy="307777"/>
          </a:xfrm>
          <a:prstGeom prst="rect">
            <a:avLst/>
          </a:prstGeom>
          <a:solidFill>
            <a:srgbClr val="FFFF00"/>
          </a:solidFill>
          <a:ln>
            <a:noFill/>
          </a:ln>
          <a:extLst/>
        </p:spPr>
        <p:txBody>
          <a:bodyPr wrap="none" anchor="ctr">
            <a:spAutoFit/>
          </a:bodyPr>
          <a:lstStyle/>
          <a:p>
            <a:r>
              <a:rPr lang="en-US" sz="1400" b="1" dirty="0" smtClean="0"/>
              <a:t>Casa </a:t>
            </a:r>
            <a:r>
              <a:rPr lang="en-US" sz="1400" b="1" dirty="0"/>
              <a:t>Pared (Groningen, </a:t>
            </a:r>
            <a:r>
              <a:rPr lang="en-US" sz="1400" b="1" dirty="0" err="1"/>
              <a:t>Holanda</a:t>
            </a:r>
            <a:r>
              <a:rPr lang="en-US" sz="1400" b="1" dirty="0"/>
              <a:t>)</a:t>
            </a:r>
          </a:p>
        </p:txBody>
      </p:sp>
    </p:spTree>
    <p:extLst>
      <p:ext uri="{BB962C8B-B14F-4D97-AF65-F5344CB8AC3E}">
        <p14:creationId xmlns:p14="http://schemas.microsoft.com/office/powerpoint/2010/main" val="1253498798"/>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6" descr="containercit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699" name="Rectangle 4"/>
          <p:cNvSpPr>
            <a:spLocks noChangeArrowheads="1"/>
          </p:cNvSpPr>
          <p:nvPr/>
        </p:nvSpPr>
        <p:spPr bwMode="auto">
          <a:xfrm>
            <a:off x="471940" y="404664"/>
            <a:ext cx="1806135" cy="523220"/>
          </a:xfrm>
          <a:prstGeom prst="rect">
            <a:avLst/>
          </a:prstGeom>
          <a:solidFill>
            <a:srgbClr val="FFFF00"/>
          </a:solidFill>
          <a:ln>
            <a:noFill/>
          </a:ln>
          <a:extLst/>
        </p:spPr>
        <p:txBody>
          <a:bodyPr wrap="none" anchor="ctr">
            <a:spAutoFit/>
          </a:bodyPr>
          <a:lstStyle/>
          <a:p>
            <a:pPr algn="ctr"/>
            <a:r>
              <a:rPr lang="en-US" sz="1400" b="1" dirty="0" smtClean="0"/>
              <a:t>Ciudad </a:t>
            </a:r>
            <a:r>
              <a:rPr lang="en-US" sz="1400" b="1" dirty="0"/>
              <a:t>de Containers </a:t>
            </a:r>
            <a:endParaRPr lang="en-US" sz="1400" b="1" dirty="0" smtClean="0"/>
          </a:p>
          <a:p>
            <a:pPr algn="ctr"/>
            <a:r>
              <a:rPr lang="en-US" sz="1400" b="1" dirty="0" smtClean="0"/>
              <a:t>(</a:t>
            </a:r>
            <a:r>
              <a:rPr lang="en-US" sz="1400" b="1" dirty="0" err="1"/>
              <a:t>Lodres</a:t>
            </a:r>
            <a:r>
              <a:rPr lang="en-US" sz="1400" b="1" dirty="0"/>
              <a:t>, Inglaterra)</a:t>
            </a:r>
          </a:p>
        </p:txBody>
      </p:sp>
    </p:spTree>
    <p:extLst>
      <p:ext uri="{BB962C8B-B14F-4D97-AF65-F5344CB8AC3E}">
        <p14:creationId xmlns:p14="http://schemas.microsoft.com/office/powerpoint/2010/main" val="476028440"/>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8" descr="gangsterhous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40312" y="0"/>
            <a:ext cx="518207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3" name="Picture 6" descr="houseattack"/>
          <p:cNvPicPr>
            <a:picLocks noChangeAspect="1" noChangeArrowheads="1"/>
          </p:cNvPicPr>
          <p:nvPr/>
        </p:nvPicPr>
        <p:blipFill>
          <a:blip r:embed="rId3">
            <a:extLst>
              <a:ext uri="{28A0092B-C50C-407E-A947-70E740481C1C}">
                <a14:useLocalDpi xmlns:a14="http://schemas.microsoft.com/office/drawing/2010/main" val="0"/>
              </a:ext>
            </a:extLst>
          </a:blip>
          <a:srcRect r="12732"/>
          <a:stretch>
            <a:fillRect/>
          </a:stretch>
        </p:blipFill>
        <p:spPr bwMode="auto">
          <a:xfrm>
            <a:off x="-238015" y="0"/>
            <a:ext cx="527832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4" name="Rectangle 4"/>
          <p:cNvSpPr>
            <a:spLocks noChangeArrowheads="1"/>
          </p:cNvSpPr>
          <p:nvPr/>
        </p:nvSpPr>
        <p:spPr bwMode="auto">
          <a:xfrm>
            <a:off x="-6751" y="192416"/>
            <a:ext cx="2087983" cy="523220"/>
          </a:xfrm>
          <a:prstGeom prst="rect">
            <a:avLst/>
          </a:prstGeom>
          <a:solidFill>
            <a:srgbClr val="FFFF00"/>
          </a:solidFill>
          <a:ln>
            <a:noFill/>
          </a:ln>
          <a:extLst/>
        </p:spPr>
        <p:txBody>
          <a:bodyPr wrap="square" anchor="ctr">
            <a:spAutoFit/>
          </a:bodyPr>
          <a:lstStyle/>
          <a:p>
            <a:r>
              <a:rPr lang="en-US" sz="1400" b="1" dirty="0" smtClean="0"/>
              <a:t>Erwin </a:t>
            </a:r>
            <a:r>
              <a:rPr lang="en-US" sz="1400" b="1" dirty="0" err="1"/>
              <a:t>Wurm</a:t>
            </a:r>
            <a:r>
              <a:rPr lang="en-US" sz="1400" b="1" dirty="0"/>
              <a:t>: </a:t>
            </a:r>
            <a:r>
              <a:rPr lang="en-US" sz="1400" b="1" dirty="0" err="1"/>
              <a:t>Ataque</a:t>
            </a:r>
            <a:r>
              <a:rPr lang="en-US" sz="1400" b="1" dirty="0"/>
              <a:t> de </a:t>
            </a:r>
            <a:endParaRPr lang="en-US" sz="1400" b="1" dirty="0" smtClean="0"/>
          </a:p>
          <a:p>
            <a:r>
              <a:rPr lang="en-US" sz="1400" b="1" dirty="0" err="1" smtClean="0"/>
              <a:t>una</a:t>
            </a:r>
            <a:r>
              <a:rPr lang="en-US" sz="1400" b="1" dirty="0" smtClean="0"/>
              <a:t> </a:t>
            </a:r>
            <a:r>
              <a:rPr lang="en-US" sz="1400" b="1" dirty="0"/>
              <a:t>casa (</a:t>
            </a:r>
            <a:r>
              <a:rPr lang="en-US" sz="1400" b="1" dirty="0" err="1"/>
              <a:t>Viena</a:t>
            </a:r>
            <a:r>
              <a:rPr lang="en-US" sz="1400" b="1" dirty="0"/>
              <a:t>, Austria)</a:t>
            </a:r>
          </a:p>
        </p:txBody>
      </p:sp>
      <p:sp>
        <p:nvSpPr>
          <p:cNvPr id="30725" name="Rectangle 9"/>
          <p:cNvSpPr>
            <a:spLocks noChangeArrowheads="1"/>
          </p:cNvSpPr>
          <p:nvPr/>
        </p:nvSpPr>
        <p:spPr bwMode="auto">
          <a:xfrm>
            <a:off x="5040312" y="192416"/>
            <a:ext cx="2081483" cy="523220"/>
          </a:xfrm>
          <a:prstGeom prst="rect">
            <a:avLst/>
          </a:prstGeom>
          <a:solidFill>
            <a:srgbClr val="FFFF00"/>
          </a:solidFill>
          <a:ln>
            <a:noFill/>
          </a:ln>
          <a:extLst/>
        </p:spPr>
        <p:txBody>
          <a:bodyPr wrap="square" anchor="ctr">
            <a:spAutoFit/>
          </a:bodyPr>
          <a:lstStyle/>
          <a:p>
            <a:r>
              <a:rPr lang="en-US" sz="1400" b="1" dirty="0" smtClean="0"/>
              <a:t>Casa </a:t>
            </a:r>
            <a:r>
              <a:rPr lang="en-US" sz="1400" b="1" dirty="0"/>
              <a:t>de </a:t>
            </a:r>
            <a:r>
              <a:rPr lang="en-US" sz="1400" b="1" dirty="0" err="1"/>
              <a:t>madera</a:t>
            </a:r>
            <a:r>
              <a:rPr lang="en-US" sz="1400" b="1" dirty="0"/>
              <a:t>  Gagster </a:t>
            </a:r>
            <a:endParaRPr lang="en-US" sz="1400" b="1" dirty="0" smtClean="0"/>
          </a:p>
          <a:p>
            <a:r>
              <a:rPr lang="en-US" sz="1400" b="1" dirty="0" smtClean="0"/>
              <a:t> </a:t>
            </a:r>
            <a:r>
              <a:rPr lang="en-US" sz="1400" b="1" dirty="0"/>
              <a:t>(Archangelsk, Russia)</a:t>
            </a:r>
          </a:p>
        </p:txBody>
      </p:sp>
    </p:spTree>
    <p:extLst>
      <p:ext uri="{BB962C8B-B14F-4D97-AF65-F5344CB8AC3E}">
        <p14:creationId xmlns:p14="http://schemas.microsoft.com/office/powerpoint/2010/main" val="164210185"/>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6" descr="solarfurnac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5601" y="-36513"/>
            <a:ext cx="11391457" cy="689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1" name="Rectangle 4"/>
          <p:cNvSpPr>
            <a:spLocks noChangeArrowheads="1"/>
          </p:cNvSpPr>
          <p:nvPr/>
        </p:nvSpPr>
        <p:spPr bwMode="auto">
          <a:xfrm>
            <a:off x="359792" y="630121"/>
            <a:ext cx="2471639" cy="369332"/>
          </a:xfrm>
          <a:prstGeom prst="rect">
            <a:avLst/>
          </a:prstGeom>
          <a:solidFill>
            <a:srgbClr val="FFFF00"/>
          </a:solidFill>
          <a:ln>
            <a:noFill/>
          </a:ln>
          <a:extLst/>
        </p:spPr>
        <p:txBody>
          <a:bodyPr wrap="none" anchor="ctr">
            <a:spAutoFit/>
          </a:bodyPr>
          <a:lstStyle/>
          <a:p>
            <a:r>
              <a:rPr lang="en-US" sz="1400" b="1" dirty="0" smtClean="0">
                <a:solidFill>
                  <a:srgbClr val="003300"/>
                </a:solidFill>
              </a:rPr>
              <a:t> </a:t>
            </a:r>
            <a:r>
              <a:rPr lang="en-US" sz="1400" b="1" dirty="0">
                <a:solidFill>
                  <a:srgbClr val="003300"/>
                </a:solidFill>
              </a:rPr>
              <a:t>Panel Solar (</a:t>
            </a:r>
            <a:r>
              <a:rPr lang="en-US" sz="1400" b="1" dirty="0" err="1">
                <a:solidFill>
                  <a:srgbClr val="003300"/>
                </a:solidFill>
              </a:rPr>
              <a:t>Odeillo</a:t>
            </a:r>
            <a:r>
              <a:rPr lang="en-US" sz="1400" b="1" dirty="0">
                <a:solidFill>
                  <a:srgbClr val="003300"/>
                </a:solidFill>
              </a:rPr>
              <a:t>, </a:t>
            </a:r>
            <a:r>
              <a:rPr lang="en-US" sz="1400" b="1" dirty="0" err="1">
                <a:solidFill>
                  <a:srgbClr val="003300"/>
                </a:solidFill>
              </a:rPr>
              <a:t>Francia</a:t>
            </a:r>
            <a:r>
              <a:rPr lang="en-US" b="1" dirty="0">
                <a:solidFill>
                  <a:srgbClr val="003300"/>
                </a:solidFill>
              </a:rPr>
              <a:t>)</a:t>
            </a:r>
          </a:p>
        </p:txBody>
      </p:sp>
    </p:spTree>
    <p:extLst>
      <p:ext uri="{BB962C8B-B14F-4D97-AF65-F5344CB8AC3E}">
        <p14:creationId xmlns:p14="http://schemas.microsoft.com/office/powerpoint/2010/main" val="443748510"/>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6" descr="domehous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30" y="-4002"/>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5" name="Rectangle 4"/>
          <p:cNvSpPr>
            <a:spLocks noChangeArrowheads="1"/>
          </p:cNvSpPr>
          <p:nvPr/>
        </p:nvSpPr>
        <p:spPr bwMode="auto">
          <a:xfrm>
            <a:off x="390104" y="300832"/>
            <a:ext cx="1742785" cy="523220"/>
          </a:xfrm>
          <a:prstGeom prst="rect">
            <a:avLst/>
          </a:prstGeom>
          <a:solidFill>
            <a:srgbClr val="FFFF00"/>
          </a:solidFill>
          <a:ln>
            <a:noFill/>
          </a:ln>
          <a:extLst/>
        </p:spPr>
        <p:txBody>
          <a:bodyPr wrap="none" anchor="ctr">
            <a:spAutoFit/>
          </a:bodyPr>
          <a:lstStyle/>
          <a:p>
            <a:pPr algn="ctr"/>
            <a:r>
              <a:rPr lang="en-US" sz="1400" b="1" dirty="0" smtClean="0">
                <a:solidFill>
                  <a:srgbClr val="003300"/>
                </a:solidFill>
              </a:rPr>
              <a:t>Casa </a:t>
            </a:r>
            <a:r>
              <a:rPr lang="en-US" sz="1400" b="1" dirty="0" err="1">
                <a:solidFill>
                  <a:srgbClr val="003300"/>
                </a:solidFill>
              </a:rPr>
              <a:t>Cúpula</a:t>
            </a:r>
            <a:r>
              <a:rPr lang="en-US" sz="1400" b="1" dirty="0">
                <a:solidFill>
                  <a:srgbClr val="003300"/>
                </a:solidFill>
              </a:rPr>
              <a:t> (Florida</a:t>
            </a:r>
            <a:r>
              <a:rPr lang="en-US" sz="1400" b="1" dirty="0" smtClean="0">
                <a:solidFill>
                  <a:srgbClr val="003300"/>
                </a:solidFill>
              </a:rPr>
              <a:t>,</a:t>
            </a:r>
          </a:p>
          <a:p>
            <a:pPr algn="ctr"/>
            <a:r>
              <a:rPr lang="en-US" sz="1400" b="1" dirty="0" smtClean="0">
                <a:solidFill>
                  <a:srgbClr val="003300"/>
                </a:solidFill>
              </a:rPr>
              <a:t> </a:t>
            </a:r>
            <a:r>
              <a:rPr lang="en-US" sz="1400" b="1" dirty="0" err="1">
                <a:solidFill>
                  <a:srgbClr val="003300"/>
                </a:solidFill>
              </a:rPr>
              <a:t>Estados</a:t>
            </a:r>
            <a:r>
              <a:rPr lang="en-US" sz="1400" b="1" dirty="0">
                <a:solidFill>
                  <a:srgbClr val="003300"/>
                </a:solidFill>
              </a:rPr>
              <a:t> </a:t>
            </a:r>
            <a:r>
              <a:rPr lang="en-US" sz="1400" b="1" dirty="0" err="1">
                <a:solidFill>
                  <a:srgbClr val="003300"/>
                </a:solidFill>
              </a:rPr>
              <a:t>Unidos</a:t>
            </a:r>
            <a:r>
              <a:rPr lang="en-US" sz="1400" b="1" dirty="0">
                <a:solidFill>
                  <a:srgbClr val="003300"/>
                </a:solidFill>
              </a:rPr>
              <a:t>)</a:t>
            </a:r>
          </a:p>
        </p:txBody>
      </p:sp>
    </p:spTree>
    <p:extLst>
      <p:ext uri="{BB962C8B-B14F-4D97-AF65-F5344CB8AC3E}">
        <p14:creationId xmlns:p14="http://schemas.microsoft.com/office/powerpoint/2010/main" val="469334875"/>
      </p:ext>
    </p:extLst>
  </p:cSld>
  <p:clrMapOvr>
    <a:masterClrMapping/>
  </p:clrMapOvr>
  <mc:AlternateContent xmlns:mc="http://schemas.openxmlformats.org/markup-compatibility/2006">
    <mc:Choice xmlns:p14="http://schemas.microsoft.com/office/powerpoint/2010/main" Requires="p14">
      <p:transition spd="slow" p14:dur="4000" advTm="8000">
        <p14:vortex dir="r"/>
        <p:sndAc>
          <p:stSnd>
            <p:snd r:embed="rId2" name="sound001.wav"/>
          </p:stSnd>
        </p:sndAc>
      </p:transition>
    </mc:Choice>
    <mc:Fallback>
      <p:transition spd="slow" advTm="8000">
        <p:fade/>
        <p:sndAc>
          <p:stSnd>
            <p:snd r:embed="rId2" name="sound001.wav"/>
          </p:stSnd>
        </p:sndAc>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6" descr="beijingnationalstadiu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6513"/>
            <a:ext cx="10080625" cy="689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19" name="Rectangle 4"/>
          <p:cNvSpPr>
            <a:spLocks noChangeArrowheads="1"/>
          </p:cNvSpPr>
          <p:nvPr/>
        </p:nvSpPr>
        <p:spPr bwMode="auto">
          <a:xfrm>
            <a:off x="359792" y="281468"/>
            <a:ext cx="4141070" cy="369332"/>
          </a:xfrm>
          <a:prstGeom prst="rect">
            <a:avLst/>
          </a:prstGeom>
          <a:solidFill>
            <a:srgbClr val="FFFF00"/>
          </a:solidFill>
          <a:ln>
            <a:noFill/>
          </a:ln>
          <a:extLst/>
        </p:spPr>
        <p:txBody>
          <a:bodyPr wrap="none" anchor="ctr">
            <a:spAutoFit/>
          </a:bodyPr>
          <a:lstStyle/>
          <a:p>
            <a:r>
              <a:rPr lang="en-US" b="1" dirty="0" err="1" smtClean="0"/>
              <a:t>Estadio</a:t>
            </a:r>
            <a:r>
              <a:rPr lang="en-US" b="1" dirty="0" smtClean="0"/>
              <a:t> </a:t>
            </a:r>
            <a:r>
              <a:rPr lang="en-US" b="1" dirty="0" err="1"/>
              <a:t>Nacional</a:t>
            </a:r>
            <a:r>
              <a:rPr lang="en-US" b="1" dirty="0"/>
              <a:t> Beijing  (Beijing, </a:t>
            </a:r>
            <a:r>
              <a:rPr lang="en-US" b="1" dirty="0" smtClean="0"/>
              <a:t>China)</a:t>
            </a:r>
            <a:endParaRPr lang="en-US" b="1" dirty="0">
              <a:solidFill>
                <a:srgbClr val="990000"/>
              </a:solidFill>
            </a:endParaRPr>
          </a:p>
        </p:txBody>
      </p:sp>
    </p:spTree>
    <p:extLst>
      <p:ext uri="{BB962C8B-B14F-4D97-AF65-F5344CB8AC3E}">
        <p14:creationId xmlns:p14="http://schemas.microsoft.com/office/powerpoint/2010/main" val="3761034961"/>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6" descr="fashionshowmal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3" name="Rectangle 4"/>
          <p:cNvSpPr>
            <a:spLocks noChangeArrowheads="1"/>
          </p:cNvSpPr>
          <p:nvPr/>
        </p:nvSpPr>
        <p:spPr bwMode="auto">
          <a:xfrm>
            <a:off x="143768" y="204810"/>
            <a:ext cx="2799356" cy="646331"/>
          </a:xfrm>
          <a:prstGeom prst="rect">
            <a:avLst/>
          </a:prstGeom>
          <a:solidFill>
            <a:srgbClr val="FFFF00"/>
          </a:solidFill>
          <a:ln>
            <a:noFill/>
          </a:ln>
          <a:extLst/>
        </p:spPr>
        <p:txBody>
          <a:bodyPr wrap="none" anchor="ctr">
            <a:spAutoFit/>
          </a:bodyPr>
          <a:lstStyle/>
          <a:p>
            <a:r>
              <a:rPr lang="en-US" b="1" dirty="0" smtClean="0"/>
              <a:t>Centro </a:t>
            </a:r>
            <a:r>
              <a:rPr lang="en-US" b="1" dirty="0" err="1"/>
              <a:t>Comercial</a:t>
            </a:r>
            <a:r>
              <a:rPr lang="en-US" b="1" dirty="0"/>
              <a:t> de </a:t>
            </a:r>
            <a:r>
              <a:rPr lang="en-US" b="1" dirty="0" err="1"/>
              <a:t>Moda</a:t>
            </a:r>
            <a:r>
              <a:rPr lang="en-US" b="1" dirty="0"/>
              <a:t> </a:t>
            </a:r>
            <a:endParaRPr lang="en-US" b="1" dirty="0" smtClean="0"/>
          </a:p>
          <a:p>
            <a:r>
              <a:rPr lang="en-US" b="1" dirty="0" smtClean="0"/>
              <a:t>(</a:t>
            </a:r>
            <a:r>
              <a:rPr lang="en-US" b="1" dirty="0"/>
              <a:t>Las Vegas, </a:t>
            </a:r>
            <a:r>
              <a:rPr lang="en-US" b="1" dirty="0" err="1"/>
              <a:t>Estados</a:t>
            </a:r>
            <a:r>
              <a:rPr lang="en-US" b="1" dirty="0"/>
              <a:t> </a:t>
            </a:r>
            <a:r>
              <a:rPr lang="en-US" b="1" dirty="0" err="1"/>
              <a:t>Unidos</a:t>
            </a:r>
            <a:r>
              <a:rPr lang="en-US" b="1" dirty="0"/>
              <a:t>)</a:t>
            </a:r>
          </a:p>
        </p:txBody>
      </p:sp>
    </p:spTree>
    <p:extLst>
      <p:ext uri="{BB962C8B-B14F-4D97-AF65-F5344CB8AC3E}">
        <p14:creationId xmlns:p14="http://schemas.microsoft.com/office/powerpoint/2010/main" val="2946976681"/>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6" descr="luxorhote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3810" y="-36513"/>
            <a:ext cx="11391457" cy="689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67" name="Rectangle 4"/>
          <p:cNvSpPr>
            <a:spLocks noChangeArrowheads="1"/>
          </p:cNvSpPr>
          <p:nvPr/>
        </p:nvSpPr>
        <p:spPr bwMode="auto">
          <a:xfrm>
            <a:off x="-576312" y="485498"/>
            <a:ext cx="4385111" cy="369332"/>
          </a:xfrm>
          <a:prstGeom prst="rect">
            <a:avLst/>
          </a:prstGeom>
          <a:solidFill>
            <a:srgbClr val="FFFF00"/>
          </a:solidFill>
          <a:ln>
            <a:noFill/>
          </a:ln>
          <a:extLst/>
        </p:spPr>
        <p:txBody>
          <a:bodyPr wrap="none" anchor="ctr">
            <a:spAutoFit/>
          </a:bodyPr>
          <a:lstStyle/>
          <a:p>
            <a:r>
              <a:rPr lang="en-US" b="1" dirty="0" smtClean="0"/>
              <a:t>Casino </a:t>
            </a:r>
            <a:r>
              <a:rPr lang="en-US" b="1" dirty="0"/>
              <a:t>y Hotel  (Las Vegas, </a:t>
            </a:r>
            <a:r>
              <a:rPr lang="en-US" b="1" dirty="0" err="1"/>
              <a:t>Estados</a:t>
            </a:r>
            <a:r>
              <a:rPr lang="en-US" b="1" dirty="0"/>
              <a:t> </a:t>
            </a:r>
            <a:r>
              <a:rPr lang="en-US" b="1" dirty="0" err="1"/>
              <a:t>Unidos</a:t>
            </a:r>
            <a:r>
              <a:rPr lang="en-US" b="1" dirty="0"/>
              <a:t>)</a:t>
            </a:r>
          </a:p>
        </p:txBody>
      </p:sp>
    </p:spTree>
    <p:extLst>
      <p:ext uri="{BB962C8B-B14F-4D97-AF65-F5344CB8AC3E}">
        <p14:creationId xmlns:p14="http://schemas.microsoft.com/office/powerpoint/2010/main" val="122552634"/>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6" descr="zenitheurop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1" name="Rectangle 4"/>
          <p:cNvSpPr>
            <a:spLocks noChangeArrowheads="1"/>
          </p:cNvSpPr>
          <p:nvPr/>
        </p:nvSpPr>
        <p:spPr bwMode="auto">
          <a:xfrm>
            <a:off x="440376" y="400412"/>
            <a:ext cx="3788538" cy="369332"/>
          </a:xfrm>
          <a:prstGeom prst="rect">
            <a:avLst/>
          </a:prstGeom>
          <a:solidFill>
            <a:srgbClr val="FFFF00"/>
          </a:solidFill>
          <a:ln>
            <a:noFill/>
          </a:ln>
          <a:extLst/>
        </p:spPr>
        <p:txBody>
          <a:bodyPr wrap="none" anchor="ctr">
            <a:spAutoFit/>
          </a:bodyPr>
          <a:lstStyle/>
          <a:p>
            <a:r>
              <a:rPr lang="en-US" b="1" dirty="0" smtClean="0"/>
              <a:t>Zenith </a:t>
            </a:r>
            <a:r>
              <a:rPr lang="en-US" b="1" dirty="0" err="1"/>
              <a:t>Europeo</a:t>
            </a:r>
            <a:r>
              <a:rPr lang="en-US" b="1" dirty="0"/>
              <a:t> (Strasbourg, </a:t>
            </a:r>
            <a:r>
              <a:rPr lang="en-US" b="1" dirty="0" err="1"/>
              <a:t>Francia</a:t>
            </a:r>
            <a:r>
              <a:rPr lang="en-US" b="1" dirty="0"/>
              <a:t>)</a:t>
            </a:r>
          </a:p>
        </p:txBody>
      </p:sp>
    </p:spTree>
    <p:extLst>
      <p:ext uri="{BB962C8B-B14F-4D97-AF65-F5344CB8AC3E}">
        <p14:creationId xmlns:p14="http://schemas.microsoft.com/office/powerpoint/2010/main" val="1560437304"/>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6" descr="civiccent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0832" y="-20638"/>
            <a:ext cx="11391457" cy="687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5" name="Rectangle 4"/>
          <p:cNvSpPr>
            <a:spLocks noChangeArrowheads="1"/>
          </p:cNvSpPr>
          <p:nvPr/>
        </p:nvSpPr>
        <p:spPr bwMode="auto">
          <a:xfrm>
            <a:off x="-504304" y="229394"/>
            <a:ext cx="4674100" cy="369332"/>
          </a:xfrm>
          <a:prstGeom prst="rect">
            <a:avLst/>
          </a:prstGeom>
          <a:solidFill>
            <a:srgbClr val="FFFF00"/>
          </a:solidFill>
          <a:ln>
            <a:noFill/>
          </a:ln>
          <a:extLst/>
        </p:spPr>
        <p:txBody>
          <a:bodyPr wrap="none" anchor="ctr">
            <a:spAutoFit/>
          </a:bodyPr>
          <a:lstStyle/>
          <a:p>
            <a:r>
              <a:rPr lang="en-US" b="1" dirty="0" smtClean="0"/>
              <a:t>Centro  </a:t>
            </a:r>
            <a:r>
              <a:rPr lang="en-US" b="1" dirty="0" err="1"/>
              <a:t>Cívico</a:t>
            </a:r>
            <a:r>
              <a:rPr lang="en-US" b="1" dirty="0"/>
              <a:t> (Santa Monica -  </a:t>
            </a:r>
            <a:r>
              <a:rPr lang="en-US" b="1" dirty="0" err="1"/>
              <a:t>Estados</a:t>
            </a:r>
            <a:r>
              <a:rPr lang="en-US" b="1" dirty="0"/>
              <a:t> </a:t>
            </a:r>
            <a:r>
              <a:rPr lang="en-US" b="1" dirty="0" err="1"/>
              <a:t>Unidos</a:t>
            </a:r>
            <a:r>
              <a:rPr lang="en-US" b="1" dirty="0"/>
              <a:t>)</a:t>
            </a:r>
          </a:p>
        </p:txBody>
      </p:sp>
    </p:spTree>
    <p:extLst>
      <p:ext uri="{BB962C8B-B14F-4D97-AF65-F5344CB8AC3E}">
        <p14:creationId xmlns:p14="http://schemas.microsoft.com/office/powerpoint/2010/main" val="4168494910"/>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8" descr="nordlbbuilding"/>
          <p:cNvPicPr>
            <a:picLocks noChangeAspect="1" noChangeArrowheads="1"/>
          </p:cNvPicPr>
          <p:nvPr/>
        </p:nvPicPr>
        <p:blipFill>
          <a:blip r:embed="rId2">
            <a:extLst>
              <a:ext uri="{28A0092B-C50C-407E-A947-70E740481C1C}">
                <a14:useLocalDpi xmlns:a14="http://schemas.microsoft.com/office/drawing/2010/main" val="0"/>
              </a:ext>
            </a:extLst>
          </a:blip>
          <a:srcRect l="7007"/>
          <a:stretch>
            <a:fillRect/>
          </a:stretch>
        </p:blipFill>
        <p:spPr bwMode="auto">
          <a:xfrm>
            <a:off x="5040313" y="0"/>
            <a:ext cx="527307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39" name="Picture 6" descr="mammyscupboard"/>
          <p:cNvPicPr>
            <a:picLocks noChangeAspect="1" noChangeArrowheads="1"/>
          </p:cNvPicPr>
          <p:nvPr/>
        </p:nvPicPr>
        <p:blipFill>
          <a:blip r:embed="rId3">
            <a:extLst>
              <a:ext uri="{28A0092B-C50C-407E-A947-70E740481C1C}">
                <a14:useLocalDpi xmlns:a14="http://schemas.microsoft.com/office/drawing/2010/main" val="0"/>
              </a:ext>
            </a:extLst>
          </a:blip>
          <a:srcRect r="11111"/>
          <a:stretch>
            <a:fillRect/>
          </a:stretch>
        </p:blipFill>
        <p:spPr bwMode="auto">
          <a:xfrm>
            <a:off x="0" y="0"/>
            <a:ext cx="50403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40" name="Rectangle 4"/>
          <p:cNvSpPr>
            <a:spLocks noChangeArrowheads="1"/>
          </p:cNvSpPr>
          <p:nvPr/>
        </p:nvSpPr>
        <p:spPr bwMode="auto">
          <a:xfrm>
            <a:off x="236266" y="-26988"/>
            <a:ext cx="4489028" cy="307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r>
              <a:rPr lang="en-US" sz="1400" b="1">
                <a:solidFill>
                  <a:srgbClr val="FF7C80"/>
                </a:solidFill>
              </a:rPr>
              <a:t>40. Mammy's Cupboard (Natchez, MS, USA)</a:t>
            </a:r>
          </a:p>
        </p:txBody>
      </p:sp>
      <p:sp>
        <p:nvSpPr>
          <p:cNvPr id="39941" name="Rectangle 9"/>
          <p:cNvSpPr>
            <a:spLocks noChangeArrowheads="1"/>
          </p:cNvSpPr>
          <p:nvPr/>
        </p:nvSpPr>
        <p:spPr bwMode="auto">
          <a:xfrm>
            <a:off x="5845362" y="28675"/>
            <a:ext cx="328878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en-US" sz="1400" b="1">
                <a:solidFill>
                  <a:schemeClr val="accent2"/>
                </a:solidFill>
              </a:rPr>
              <a:t>44. Edificio Nord LB (Hannover, Alemania)</a:t>
            </a:r>
          </a:p>
        </p:txBody>
      </p:sp>
    </p:spTree>
    <p:extLst>
      <p:ext uri="{BB962C8B-B14F-4D97-AF65-F5344CB8AC3E}">
        <p14:creationId xmlns:p14="http://schemas.microsoft.com/office/powerpoint/2010/main" val="3603033260"/>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6" descr="theeg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113"/>
            <a:ext cx="10080625" cy="686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7" name="Rectangle 4"/>
          <p:cNvSpPr>
            <a:spLocks noChangeArrowheads="1"/>
          </p:cNvSpPr>
          <p:nvPr/>
        </p:nvSpPr>
        <p:spPr bwMode="auto">
          <a:xfrm>
            <a:off x="431800" y="303367"/>
            <a:ext cx="3782959" cy="646331"/>
          </a:xfrm>
          <a:prstGeom prst="rect">
            <a:avLst/>
          </a:prstGeom>
          <a:solidFill>
            <a:srgbClr val="FFFF00"/>
          </a:solidFill>
          <a:ln>
            <a:noFill/>
          </a:ln>
          <a:extLst/>
        </p:spPr>
        <p:txBody>
          <a:bodyPr wrap="none" anchor="ctr">
            <a:spAutoFit/>
          </a:bodyPr>
          <a:lstStyle/>
          <a:p>
            <a:r>
              <a:rPr lang="en-US" b="1" dirty="0" smtClean="0"/>
              <a:t>El </a:t>
            </a:r>
            <a:r>
              <a:rPr lang="en-US" b="1" dirty="0" err="1"/>
              <a:t>Huevo</a:t>
            </a:r>
            <a:r>
              <a:rPr lang="en-US" b="1" dirty="0"/>
              <a:t> (Empire State Plaza, Albany, </a:t>
            </a:r>
            <a:endParaRPr lang="en-US" b="1" dirty="0" smtClean="0"/>
          </a:p>
          <a:p>
            <a:r>
              <a:rPr lang="en-US" b="1" dirty="0" smtClean="0"/>
              <a:t>New </a:t>
            </a:r>
            <a:r>
              <a:rPr lang="en-US" b="1" dirty="0"/>
              <a:t>York, </a:t>
            </a:r>
            <a:r>
              <a:rPr lang="en-US" b="1" dirty="0" err="1"/>
              <a:t>Estados</a:t>
            </a:r>
            <a:r>
              <a:rPr lang="en-US" b="1" dirty="0"/>
              <a:t> </a:t>
            </a:r>
            <a:r>
              <a:rPr lang="en-US" b="1" dirty="0" err="1"/>
              <a:t>Unidos</a:t>
            </a:r>
            <a:r>
              <a:rPr lang="en-US" b="1" dirty="0"/>
              <a:t>)</a:t>
            </a:r>
          </a:p>
        </p:txBody>
      </p:sp>
    </p:spTree>
    <p:extLst>
      <p:ext uri="{BB962C8B-B14F-4D97-AF65-F5344CB8AC3E}">
        <p14:creationId xmlns:p14="http://schemas.microsoft.com/office/powerpoint/2010/main" val="2166932468"/>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2" y="0"/>
            <a:ext cx="101196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19514" y="49543"/>
            <a:ext cx="10080626" cy="6858000"/>
          </a:xfrm>
          <a:prstGeom prst="rect">
            <a:avLst/>
          </a:prstGeom>
          <a:noFill/>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0633" y="3390645"/>
            <a:ext cx="6858000" cy="76735"/>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613259" y="3390645"/>
            <a:ext cx="6858000" cy="7673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9"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9" y="6783316"/>
            <a:ext cx="10080625"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26707" y="5464909"/>
            <a:ext cx="664272"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966776" y="1067209"/>
            <a:ext cx="3936336"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328344" y="1067209"/>
            <a:ext cx="3856521"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sábado, 02 de mayo de 2020</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18:00</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397975" y="5210969"/>
            <a:ext cx="2214601" cy="934064"/>
          </a:xfrm>
          <a:prstGeom prst="rect">
            <a:avLst/>
          </a:prstGeom>
          <a:noFill/>
        </p:spPr>
      </p:pic>
    </p:spTree>
    <p:extLst>
      <p:ext uri="{BB962C8B-B14F-4D97-AF65-F5344CB8AC3E}">
        <p14:creationId xmlns:p14="http://schemas.microsoft.com/office/powerpoint/2010/main" val="2939018304"/>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080625"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0080625"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84137" y="0"/>
            <a:ext cx="5376333"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080625"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260078" y="4724402"/>
            <a:ext cx="2940182"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16387" y="4191000"/>
            <a:ext cx="2604161"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52276" y="4876800"/>
            <a:ext cx="1344083"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88036"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EDIFICIOS IMPOSIBL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EDIFICIOS IMPOSIBLES</Template>
  <TotalTime>26</TotalTime>
  <Words>744</Words>
  <Application>Microsoft Office PowerPoint</Application>
  <PresentationFormat>Personalizado</PresentationFormat>
  <Paragraphs>87</Paragraphs>
  <Slides>56</Slides>
  <Notes>1</Notes>
  <HiddenSlides>0</HiddenSlides>
  <MMClips>0</MMClips>
  <ScaleCrop>false</ScaleCrop>
  <HeadingPairs>
    <vt:vector size="4" baseType="variant">
      <vt:variant>
        <vt:lpstr>Tema</vt:lpstr>
      </vt:variant>
      <vt:variant>
        <vt:i4>2</vt:i4>
      </vt:variant>
      <vt:variant>
        <vt:lpstr>Títulos de diapositiva</vt:lpstr>
      </vt:variant>
      <vt:variant>
        <vt:i4>56</vt:i4>
      </vt:variant>
    </vt:vector>
  </HeadingPairs>
  <TitlesOfParts>
    <vt:vector size="58" baseType="lpstr">
      <vt:lpstr>EDIFICIOS IMPOSIBLES</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7</cp:revision>
  <dcterms:created xsi:type="dcterms:W3CDTF">2020-05-02T16:00:45Z</dcterms:created>
  <dcterms:modified xsi:type="dcterms:W3CDTF">2020-05-02T16:27:10Z</dcterms:modified>
</cp:coreProperties>
</file>