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42" r:id="rId5"/>
    <p:sldId id="258" r:id="rId6"/>
    <p:sldId id="259" r:id="rId7"/>
    <p:sldId id="343" r:id="rId8"/>
    <p:sldId id="260" r:id="rId9"/>
    <p:sldId id="261" r:id="rId10"/>
    <p:sldId id="262" r:id="rId11"/>
    <p:sldId id="265" r:id="rId12"/>
    <p:sldId id="263" r:id="rId13"/>
    <p:sldId id="264" r:id="rId14"/>
    <p:sldId id="266" r:id="rId15"/>
    <p:sldId id="267" r:id="rId16"/>
    <p:sldId id="268" r:id="rId17"/>
    <p:sldId id="269" r:id="rId18"/>
    <p:sldId id="271" r:id="rId19"/>
    <p:sldId id="272" r:id="rId20"/>
    <p:sldId id="270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3" r:id="rId31"/>
    <p:sldId id="285" r:id="rId32"/>
    <p:sldId id="282" r:id="rId33"/>
    <p:sldId id="331" r:id="rId34"/>
    <p:sldId id="284" r:id="rId35"/>
    <p:sldId id="332" r:id="rId36"/>
    <p:sldId id="286" r:id="rId37"/>
    <p:sldId id="339" r:id="rId38"/>
    <p:sldId id="341" r:id="rId39"/>
    <p:sldId id="287" r:id="rId40"/>
    <p:sldId id="288" r:id="rId41"/>
    <p:sldId id="289" r:id="rId42"/>
    <p:sldId id="338" r:id="rId43"/>
    <p:sldId id="290" r:id="rId44"/>
    <p:sldId id="291" r:id="rId45"/>
    <p:sldId id="292" r:id="rId46"/>
    <p:sldId id="293" r:id="rId47"/>
    <p:sldId id="337" r:id="rId48"/>
    <p:sldId id="294" r:id="rId49"/>
    <p:sldId id="295" r:id="rId50"/>
    <p:sldId id="296" r:id="rId51"/>
    <p:sldId id="297" r:id="rId52"/>
    <p:sldId id="336" r:id="rId53"/>
    <p:sldId id="298" r:id="rId54"/>
    <p:sldId id="299" r:id="rId55"/>
    <p:sldId id="334" r:id="rId56"/>
    <p:sldId id="300" r:id="rId57"/>
    <p:sldId id="301" r:id="rId58"/>
    <p:sldId id="302" r:id="rId59"/>
    <p:sldId id="333" r:id="rId60"/>
    <p:sldId id="303" r:id="rId61"/>
    <p:sldId id="304" r:id="rId62"/>
    <p:sldId id="305" r:id="rId63"/>
    <p:sldId id="344" r:id="rId64"/>
    <p:sldId id="306" r:id="rId65"/>
    <p:sldId id="307" r:id="rId66"/>
    <p:sldId id="308" r:id="rId67"/>
    <p:sldId id="309" r:id="rId68"/>
    <p:sldId id="310" r:id="rId69"/>
    <p:sldId id="311" r:id="rId70"/>
    <p:sldId id="312" r:id="rId71"/>
    <p:sldId id="313" r:id="rId72"/>
    <p:sldId id="314" r:id="rId73"/>
    <p:sldId id="315" r:id="rId74"/>
    <p:sldId id="316" r:id="rId75"/>
    <p:sldId id="317" r:id="rId76"/>
    <p:sldId id="345" r:id="rId7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XktK/1gaClO82vdA7X6pg==" hashData="3xMQMLRev5N7pduV8+TaopoEQlTX65gYAo7QhY4uCrt3Zd+vm6L7mliyVQimr8xw4K8VKWYz/XRry5W1aQNe3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73" autoAdjust="0"/>
    <p:restoredTop sz="94660"/>
  </p:normalViewPr>
  <p:slideViewPr>
    <p:cSldViewPr snapToGrid="0">
      <p:cViewPr varScale="1">
        <p:scale>
          <a:sx n="39" d="100"/>
          <a:sy n="39" d="100"/>
        </p:scale>
        <p:origin x="66" y="15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6DF5-9B86-49F2-840E-2B64D472C9ED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A4AE-601B-4AFE-AEC6-57360E69D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56919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6DF5-9B86-49F2-840E-2B64D472C9ED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A4AE-601B-4AFE-AEC6-57360E69D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20554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6DF5-9B86-49F2-840E-2B64D472C9ED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A4AE-601B-4AFE-AEC6-57360E69D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47170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6DF5-9B86-49F2-840E-2B64D472C9ED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A4AE-601B-4AFE-AEC6-57360E69D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94097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6DF5-9B86-49F2-840E-2B64D472C9ED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A4AE-601B-4AFE-AEC6-57360E69D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33403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6DF5-9B86-49F2-840E-2B64D472C9ED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A4AE-601B-4AFE-AEC6-57360E69D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45307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6DF5-9B86-49F2-840E-2B64D472C9ED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A4AE-601B-4AFE-AEC6-57360E69D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4381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6DF5-9B86-49F2-840E-2B64D472C9ED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A4AE-601B-4AFE-AEC6-57360E69D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1333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6DF5-9B86-49F2-840E-2B64D472C9ED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A4AE-601B-4AFE-AEC6-57360E69D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1028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6DF5-9B86-49F2-840E-2B64D472C9ED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A4AE-601B-4AFE-AEC6-57360E69D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78866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6DF5-9B86-49F2-840E-2B64D472C9ED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A4AE-601B-4AFE-AEC6-57360E69D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72049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80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B6DF5-9B86-49F2-840E-2B64D472C9ED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6A4AE-601B-4AFE-AEC6-57360E69D96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34722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42379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7.png"/><Relationship Id="rId10" Type="http://schemas.openxmlformats.org/officeDocument/2006/relationships/image" Target="../media/image8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79863" y="520511"/>
            <a:ext cx="10032274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>
                <a:solidFill>
                  <a:schemeClr val="bg1"/>
                </a:solidFill>
              </a:rPr>
              <a:t>Las Dolomitas constituyen la cadena montañosa de los Alpes orientales y forman parte de los 51 lugares italianos incluidos por la Unesco en la </a:t>
            </a:r>
            <a:r>
              <a:rPr lang="es-CO" i="1" dirty="0" err="1">
                <a:solidFill>
                  <a:schemeClr val="bg1"/>
                </a:solidFill>
              </a:rPr>
              <a:t>World</a:t>
            </a:r>
            <a:r>
              <a:rPr lang="es-CO" i="1" dirty="0">
                <a:solidFill>
                  <a:schemeClr val="bg1"/>
                </a:solidFill>
              </a:rPr>
              <a:t> </a:t>
            </a:r>
            <a:r>
              <a:rPr lang="es-CO" i="1" dirty="0" err="1">
                <a:solidFill>
                  <a:schemeClr val="bg1"/>
                </a:solidFill>
              </a:rPr>
              <a:t>Heritage</a:t>
            </a:r>
            <a:r>
              <a:rPr lang="es-CO" i="1" dirty="0">
                <a:solidFill>
                  <a:schemeClr val="bg1"/>
                </a:solidFill>
              </a:rPr>
              <a:t> </a:t>
            </a:r>
            <a:r>
              <a:rPr lang="es-CO" i="1" dirty="0" err="1">
                <a:solidFill>
                  <a:schemeClr val="bg1"/>
                </a:solidFill>
              </a:rPr>
              <a:t>List</a:t>
            </a:r>
            <a:r>
              <a:rPr lang="es-CO" i="1" dirty="0" smtClean="0">
                <a:solidFill>
                  <a:schemeClr val="bg1"/>
                </a:solidFill>
              </a:rPr>
              <a:t>. La </a:t>
            </a:r>
            <a:r>
              <a:rPr lang="es-CO" i="1" dirty="0">
                <a:solidFill>
                  <a:schemeClr val="bg1"/>
                </a:solidFill>
              </a:rPr>
              <a:t>zona a la que se le ha concedido el reconocimiento incluye </a:t>
            </a:r>
            <a:r>
              <a:rPr lang="es-CO" i="1" dirty="0" smtClean="0">
                <a:solidFill>
                  <a:schemeClr val="bg1"/>
                </a:solidFill>
              </a:rPr>
              <a:t>un </a:t>
            </a:r>
            <a:r>
              <a:rPr lang="es-CO" i="1" dirty="0">
                <a:solidFill>
                  <a:schemeClr val="bg1"/>
                </a:solidFill>
              </a:rPr>
              <a:t>territorio que comprende tres regiones (Trentino Alto Adigio, Véneto y </a:t>
            </a:r>
            <a:r>
              <a:rPr lang="es-CO" i="1" dirty="0" err="1">
                <a:solidFill>
                  <a:schemeClr val="bg1"/>
                </a:solidFill>
              </a:rPr>
              <a:t>Friuli</a:t>
            </a:r>
            <a:r>
              <a:rPr lang="es-CO" i="1" dirty="0">
                <a:solidFill>
                  <a:schemeClr val="bg1"/>
                </a:solidFill>
              </a:rPr>
              <a:t> Venecia Julia y cinco provincias (Trento, Bolzano, Belluno, Pordenone y Udine) y engloba dieciocho cimas que se elevan por encima de los 3.000 metros</a:t>
            </a:r>
            <a:r>
              <a:rPr lang="es-CO" i="1" dirty="0" smtClean="0">
                <a:solidFill>
                  <a:schemeClr val="bg1"/>
                </a:solidFill>
              </a:rPr>
              <a:t>. Los </a:t>
            </a:r>
            <a:r>
              <a:rPr lang="es-CO" i="1" dirty="0">
                <a:solidFill>
                  <a:schemeClr val="bg1"/>
                </a:solidFill>
              </a:rPr>
              <a:t>grupos montañosos van de las Dolomitas de </a:t>
            </a:r>
            <a:r>
              <a:rPr lang="es-CO" i="1" dirty="0" err="1">
                <a:solidFill>
                  <a:schemeClr val="bg1"/>
                </a:solidFill>
              </a:rPr>
              <a:t>Brenta</a:t>
            </a:r>
            <a:r>
              <a:rPr lang="es-CO" i="1" dirty="0">
                <a:solidFill>
                  <a:schemeClr val="bg1"/>
                </a:solidFill>
              </a:rPr>
              <a:t> hasta el grupo formado por el </a:t>
            </a:r>
            <a:r>
              <a:rPr lang="es-CO" i="1" dirty="0" err="1">
                <a:solidFill>
                  <a:schemeClr val="bg1"/>
                </a:solidFill>
              </a:rPr>
              <a:t>Catinaccio</a:t>
            </a:r>
            <a:r>
              <a:rPr lang="es-CO" i="1" dirty="0">
                <a:solidFill>
                  <a:schemeClr val="bg1"/>
                </a:solidFill>
              </a:rPr>
              <a:t> y el </a:t>
            </a:r>
            <a:r>
              <a:rPr lang="es-CO" i="1" dirty="0" err="1">
                <a:solidFill>
                  <a:schemeClr val="bg1"/>
                </a:solidFill>
              </a:rPr>
              <a:t>Latemar</a:t>
            </a:r>
            <a:r>
              <a:rPr lang="es-CO" i="1" dirty="0">
                <a:solidFill>
                  <a:schemeClr val="bg1"/>
                </a:solidFill>
              </a:rPr>
              <a:t>, a caballo entre Alto Adigio y Trentino; de las Dolomitas de Sesto hasta las Pale de San </a:t>
            </a:r>
            <a:r>
              <a:rPr lang="es-CO" i="1" dirty="0" err="1">
                <a:solidFill>
                  <a:schemeClr val="bg1"/>
                </a:solidFill>
              </a:rPr>
              <a:t>Martino</a:t>
            </a:r>
            <a:r>
              <a:rPr lang="es-CO" i="1" dirty="0">
                <a:solidFill>
                  <a:schemeClr val="bg1"/>
                </a:solidFill>
              </a:rPr>
              <a:t>; desde la Marmolada hasta el grupo compuesto por </a:t>
            </a:r>
            <a:r>
              <a:rPr lang="es-CO" i="1" dirty="0" err="1">
                <a:solidFill>
                  <a:schemeClr val="bg1"/>
                </a:solidFill>
              </a:rPr>
              <a:t>Pelmo</a:t>
            </a:r>
            <a:r>
              <a:rPr lang="es-CO" i="1" dirty="0">
                <a:solidFill>
                  <a:schemeClr val="bg1"/>
                </a:solidFill>
              </a:rPr>
              <a:t> y </a:t>
            </a:r>
            <a:r>
              <a:rPr lang="es-CO" i="1" dirty="0" err="1">
                <a:solidFill>
                  <a:schemeClr val="bg1"/>
                </a:solidFill>
              </a:rPr>
              <a:t>Croda</a:t>
            </a:r>
            <a:r>
              <a:rPr lang="es-CO" i="1" dirty="0">
                <a:solidFill>
                  <a:schemeClr val="bg1"/>
                </a:solidFill>
              </a:rPr>
              <a:t> da Lago, hasta llegar a las Dolomitas </a:t>
            </a:r>
            <a:r>
              <a:rPr lang="es-CO" i="1" dirty="0" err="1">
                <a:solidFill>
                  <a:schemeClr val="bg1"/>
                </a:solidFill>
              </a:rPr>
              <a:t>Friulianos</a:t>
            </a:r>
            <a:r>
              <a:rPr lang="es-CO" i="1" dirty="0">
                <a:solidFill>
                  <a:schemeClr val="bg1"/>
                </a:solidFill>
              </a:rPr>
              <a:t>, los más orientales de todos</a:t>
            </a:r>
            <a:r>
              <a:rPr lang="es-CO" i="1" dirty="0" smtClean="0">
                <a:solidFill>
                  <a:schemeClr val="bg1"/>
                </a:solidFill>
              </a:rPr>
              <a:t>. Las </a:t>
            </a:r>
            <a:r>
              <a:rPr lang="es-CO" i="1" dirty="0">
                <a:solidFill>
                  <a:schemeClr val="bg1"/>
                </a:solidFill>
              </a:rPr>
              <a:t>Dolomitas toman su nombre del geólogo francés </a:t>
            </a:r>
            <a:r>
              <a:rPr lang="es-CO" i="1" dirty="0" err="1">
                <a:solidFill>
                  <a:schemeClr val="bg1"/>
                </a:solidFill>
              </a:rPr>
              <a:t>Dieudonné</a:t>
            </a:r>
            <a:r>
              <a:rPr lang="es-CO" i="1" dirty="0">
                <a:solidFill>
                  <a:schemeClr val="bg1"/>
                </a:solidFill>
              </a:rPr>
              <a:t> </a:t>
            </a:r>
            <a:r>
              <a:rPr lang="es-CO" i="1" dirty="0" err="1">
                <a:solidFill>
                  <a:schemeClr val="bg1"/>
                </a:solidFill>
              </a:rPr>
              <a:t>Dolomieu</a:t>
            </a:r>
            <a:r>
              <a:rPr lang="es-CO" i="1" dirty="0">
                <a:solidFill>
                  <a:schemeClr val="bg1"/>
                </a:solidFill>
              </a:rPr>
              <a:t> que descubrió las propiedades de la dolomía, una roca caliza riquísima en mineral dolomita, presente en esta cadena montañosa</a:t>
            </a:r>
            <a:r>
              <a:rPr lang="es-CO" i="1" dirty="0" smtClean="0">
                <a:solidFill>
                  <a:schemeClr val="bg1"/>
                </a:solidFill>
              </a:rPr>
              <a:t>. La </a:t>
            </a:r>
            <a:r>
              <a:rPr lang="es-CO" i="1" dirty="0">
                <a:solidFill>
                  <a:schemeClr val="bg1"/>
                </a:solidFill>
              </a:rPr>
              <a:t>dolomía dona a las montañas un color particular: el blanco (motivo por el cual se denominan también “Montes pálidos”), sin embargo, al amanecer y sobre todo al ponerse el sol, esta zona asume un color que va del rosado al rojo fuego: es el fenómeno llamado “</a:t>
            </a:r>
            <a:r>
              <a:rPr lang="es-CO" i="1" dirty="0" err="1">
                <a:solidFill>
                  <a:schemeClr val="bg1"/>
                </a:solidFill>
              </a:rPr>
              <a:t>enrosadira</a:t>
            </a:r>
            <a:r>
              <a:rPr lang="es-CO" i="1" dirty="0" smtClean="0">
                <a:solidFill>
                  <a:schemeClr val="bg1"/>
                </a:solidFill>
              </a:rPr>
              <a:t>”. El </a:t>
            </a:r>
            <a:r>
              <a:rPr lang="es-CO" i="1" dirty="0">
                <a:solidFill>
                  <a:schemeClr val="bg1"/>
                </a:solidFill>
              </a:rPr>
              <a:t>fenómeno se explica porque hace 250 millones de años, estas montañas eran una acumulación de conchas, corales y algas sumergida en el mar. Emergieron hace sólo 70 millones de años, motivo por el cual hoy son, además, un magnífico tesoro geológico rico en fósiles del Mesozoico</a:t>
            </a:r>
            <a:r>
              <a:rPr lang="es-CO" i="1" dirty="0" smtClean="0">
                <a:solidFill>
                  <a:schemeClr val="bg1"/>
                </a:solidFill>
              </a:rPr>
              <a:t>. Esquí</a:t>
            </a:r>
            <a:r>
              <a:rPr lang="es-CO" i="1" dirty="0">
                <a:solidFill>
                  <a:schemeClr val="bg1"/>
                </a:solidFill>
              </a:rPr>
              <a:t>, deporte y naturaleza en las </a:t>
            </a:r>
            <a:r>
              <a:rPr lang="es-CO" i="1" dirty="0" smtClean="0">
                <a:solidFill>
                  <a:schemeClr val="bg1"/>
                </a:solidFill>
              </a:rPr>
              <a:t>Dolomitas. La </a:t>
            </a:r>
            <a:r>
              <a:rPr lang="es-CO" i="1" dirty="0">
                <a:solidFill>
                  <a:schemeClr val="bg1"/>
                </a:solidFill>
              </a:rPr>
              <a:t>parte más occidental de la cadena es el grupo del </a:t>
            </a:r>
            <a:r>
              <a:rPr lang="es-CO" i="1" dirty="0" err="1">
                <a:solidFill>
                  <a:schemeClr val="bg1"/>
                </a:solidFill>
              </a:rPr>
              <a:t>Brenta</a:t>
            </a:r>
            <a:r>
              <a:rPr lang="es-CO" i="1" dirty="0">
                <a:solidFill>
                  <a:schemeClr val="bg1"/>
                </a:solidFill>
              </a:rPr>
              <a:t>, aquí se encuentra una de las capitales del turismo de montaña: Madonna di </a:t>
            </a:r>
            <a:r>
              <a:rPr lang="es-CO" i="1" dirty="0" err="1">
                <a:solidFill>
                  <a:schemeClr val="bg1"/>
                </a:solidFill>
              </a:rPr>
              <a:t>Campiglio</a:t>
            </a:r>
            <a:r>
              <a:rPr lang="es-CO" i="1" dirty="0">
                <a:solidFill>
                  <a:schemeClr val="bg1"/>
                </a:solidFill>
              </a:rPr>
              <a:t>. Conocida también como la "reina de las Dolomitas", la famosa localidad de </a:t>
            </a:r>
            <a:r>
              <a:rPr lang="es-CO" i="1" dirty="0" err="1">
                <a:solidFill>
                  <a:schemeClr val="bg1"/>
                </a:solidFill>
              </a:rPr>
              <a:t>Pinzolo</a:t>
            </a:r>
            <a:r>
              <a:rPr lang="es-CO" i="1" dirty="0">
                <a:solidFill>
                  <a:schemeClr val="bg1"/>
                </a:solidFill>
              </a:rPr>
              <a:t>, se encuentra en Val </a:t>
            </a:r>
            <a:r>
              <a:rPr lang="es-CO" i="1" dirty="0" err="1">
                <a:solidFill>
                  <a:schemeClr val="bg1"/>
                </a:solidFill>
              </a:rPr>
              <a:t>Rendena</a:t>
            </a:r>
            <a:r>
              <a:rPr lang="es-CO" i="1" dirty="0">
                <a:solidFill>
                  <a:schemeClr val="bg1"/>
                </a:solidFill>
              </a:rPr>
              <a:t> y es uno de los mayores centros de esquí a nivel nacional</a:t>
            </a:r>
            <a:r>
              <a:rPr lang="es-CO" i="1" dirty="0" smtClean="0">
                <a:solidFill>
                  <a:schemeClr val="bg1"/>
                </a:solidFill>
              </a:rPr>
              <a:t>.</a:t>
            </a:r>
          </a:p>
          <a:p>
            <a:pPr algn="ctr"/>
            <a:endParaRPr lang="es-CO" i="1" dirty="0">
              <a:solidFill>
                <a:schemeClr val="bg1"/>
              </a:solidFill>
            </a:endParaRPr>
          </a:p>
          <a:p>
            <a:pPr algn="ctr"/>
            <a:r>
              <a:rPr lang="es-CO" sz="1200" b="1" i="1" dirty="0" smtClean="0">
                <a:solidFill>
                  <a:schemeClr val="bg1"/>
                </a:solidFill>
              </a:rPr>
              <a:t>Creó: Jeremías		Para: mis </a:t>
            </a:r>
            <a:r>
              <a:rPr lang="es-CO" sz="1200" b="1" i="1" dirty="0" err="1" smtClean="0">
                <a:solidFill>
                  <a:schemeClr val="bg1"/>
                </a:solidFill>
              </a:rPr>
              <a:t>pps</a:t>
            </a:r>
            <a:r>
              <a:rPr lang="es-CO" sz="1200" b="1" i="1" dirty="0" smtClean="0">
                <a:solidFill>
                  <a:schemeClr val="bg1"/>
                </a:solidFill>
              </a:rPr>
              <a:t>  		Música: Música Italiana Instrumental</a:t>
            </a:r>
            <a:endParaRPr lang="es-CO" sz="1200" b="1" i="1" dirty="0">
              <a:solidFill>
                <a:schemeClr val="bg1"/>
              </a:solidFill>
            </a:endParaRPr>
          </a:p>
        </p:txBody>
      </p:sp>
      <p:pic>
        <p:nvPicPr>
          <p:cNvPr id="2" name="MUSICA_ROMANTICA_ITALIANA_INSTRUMENTAL_ROBERTA_PE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229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776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090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63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578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364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120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29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359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3519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8078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835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0445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841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7159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3824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017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0448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3417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0277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2348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9187542" y="595086"/>
            <a:ext cx="1698172" cy="522514"/>
          </a:xfrm>
          <a:prstGeom prst="cloud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260818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318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2282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0251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0388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7850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8198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9253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0397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4323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8900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1184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757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8938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6211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3169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7088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1495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9389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791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60348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79891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41337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30594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37933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39651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60202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85113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64322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1376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11878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49581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83866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86193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62715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61196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8775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74399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0358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70289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67698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15231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75679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015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11460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82443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03123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88008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07110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63741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29431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16052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76617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814538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385</Words>
  <Application>Microsoft Office PowerPoint</Application>
  <PresentationFormat>Panorámica</PresentationFormat>
  <Paragraphs>5</Paragraphs>
  <Slides>75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81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 Moreno Barbero</cp:lastModifiedBy>
  <cp:revision>11</cp:revision>
  <dcterms:created xsi:type="dcterms:W3CDTF">2017-06-04T14:52:02Z</dcterms:created>
  <dcterms:modified xsi:type="dcterms:W3CDTF">2017-10-01T18:33:48Z</dcterms:modified>
</cp:coreProperties>
</file>