
<file path=[Content_Types].xml><?xml version="1.0" encoding="utf-8"?>
<Types xmlns="http://schemas.openxmlformats.org/package/2006/content-types">
  <Override PartName="/ppt/slideMasters/slideMaster2.xml" ContentType="application/vnd.openxmlformats-officedocument.presentationml.slideMaster+xml"/>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18"/>
  </p:notesMasterIdLst>
  <p:sldIdLst>
    <p:sldId id="272" r:id="rId3"/>
    <p:sldId id="270" r:id="rId4"/>
    <p:sldId id="269" r:id="rId5"/>
    <p:sldId id="268" r:id="rId6"/>
    <p:sldId id="267" r:id="rId7"/>
    <p:sldId id="266" r:id="rId8"/>
    <p:sldId id="265" r:id="rId9"/>
    <p:sldId id="264" r:id="rId10"/>
    <p:sldId id="263" r:id="rId11"/>
    <p:sldId id="262" r:id="rId12"/>
    <p:sldId id="261" r:id="rId13"/>
    <p:sldId id="260" r:id="rId14"/>
    <p:sldId id="259" r:id="rId15"/>
    <p:sldId id="273" r:id="rId16"/>
    <p:sldId id="274" r:id="rId17"/>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AGevCDEGf05Ia0it2/6d0g" hashData="/aDUndjA+kxgp16fJefZJACKdXI"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showPr>
  <p:clrMru>
    <a:srgbClr val="DCC5ED"/>
    <a:srgbClr val="FFCCCC"/>
    <a:srgbClr val="FF99FF"/>
    <a:srgbClr val="CC0099"/>
    <a:srgbClr val="CC0000"/>
    <a:srgbClr val="669900"/>
    <a:srgbClr val="DF590F"/>
    <a:srgbClr val="BDFFBD"/>
    <a:srgbClr val="243600"/>
    <a:srgbClr val="0000FF"/>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9647" autoAdjust="0"/>
  </p:normalViewPr>
  <p:slideViewPr>
    <p:cSldViewPr>
      <p:cViewPr>
        <p:scale>
          <a:sx n="60" d="100"/>
          <a:sy n="60" d="100"/>
        </p:scale>
        <p:origin x="-378" y="-31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notesMaster" Target="notesMasters/notesMaster1.xml"/><Relationship Id="rId3" Type="http://schemas.openxmlformats.org/officeDocument/2006/relationships/slide" Target="slides/slide1.xml"/><Relationship Id="rId21" Type="http://schemas.openxmlformats.org/officeDocument/2006/relationships/theme" Target="theme/theme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5" Type="http://schemas.openxmlformats.org/officeDocument/2006/relationships/slide" Target="slides/slide3.xml"/><Relationship Id="rId15" Type="http://schemas.openxmlformats.org/officeDocument/2006/relationships/slide" Target="slides/slide13.xml"/><Relationship Id="rId10" Type="http://schemas.openxmlformats.org/officeDocument/2006/relationships/slide" Target="slides/slide8.xml"/><Relationship Id="rId19" Type="http://schemas.openxmlformats.org/officeDocument/2006/relationships/presProps" Target="presProps.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FEFEF05-6597-4D47-9BD5-BCE656415061}" type="datetimeFigureOut">
              <a:rPr lang="es-ES" smtClean="0"/>
              <a:pPr/>
              <a:t>04/09/2012</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12E301F-B50D-4C97-9ACB-B2C796F61F99}"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DF26CA1C-A277-43B2-A05F-F048DD0FA1AB}" type="datetimeFigureOut">
              <a:rPr lang="es-ES" smtClean="0"/>
              <a:pPr/>
              <a:t>04/09/2012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EBCEF73-E27F-48FF-955A-617A89715CD1}" type="slidenum">
              <a:rPr lang="es-ES" smtClean="0"/>
              <a:pPr/>
              <a:t>‹Nº›</a:t>
            </a:fld>
            <a:endParaRPr lang="es-ES"/>
          </a:p>
        </p:txBody>
      </p:sp>
    </p:spTree>
  </p:cSld>
  <p:clrMapOvr>
    <a:masterClrMapping/>
  </p:clrMapOvr>
  <p:transition advTm="35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F26CA1C-A277-43B2-A05F-F048DD0FA1AB}" type="datetimeFigureOut">
              <a:rPr lang="es-ES" smtClean="0"/>
              <a:pPr/>
              <a:t>04/09/2012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EBCEF73-E27F-48FF-955A-617A89715CD1}" type="slidenum">
              <a:rPr lang="es-ES" smtClean="0"/>
              <a:pPr/>
              <a:t>‹Nº›</a:t>
            </a:fld>
            <a:endParaRPr lang="es-ES"/>
          </a:p>
        </p:txBody>
      </p:sp>
    </p:spTree>
  </p:cSld>
  <p:clrMapOvr>
    <a:masterClrMapping/>
  </p:clrMapOvr>
  <p:transition advTm="35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DF26CA1C-A277-43B2-A05F-F048DD0FA1AB}" type="datetimeFigureOut">
              <a:rPr lang="es-ES" smtClean="0"/>
              <a:pPr/>
              <a:t>04/09/2012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EBCEF73-E27F-48FF-955A-617A89715CD1}" type="slidenum">
              <a:rPr lang="es-ES" smtClean="0"/>
              <a:pPr/>
              <a:t>‹Nº›</a:t>
            </a:fld>
            <a:endParaRPr lang="es-ES"/>
          </a:p>
        </p:txBody>
      </p:sp>
    </p:spTree>
  </p:cSld>
  <p:clrMapOvr>
    <a:masterClrMapping/>
  </p:clrMapOvr>
  <p:transition advTm="35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DF26CA1C-A277-43B2-A05F-F048DD0FA1AB}" type="datetimeFigureOut">
              <a:rPr lang="es-ES" smtClean="0"/>
              <a:pPr/>
              <a:t>04/09/2012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EBCEF73-E27F-48FF-955A-617A89715CD1}" type="slidenum">
              <a:rPr lang="es-ES" smtClean="0"/>
              <a:pPr/>
              <a:t>‹Nº›</a:t>
            </a:fld>
            <a:endParaRPr lang="es-ES"/>
          </a:p>
        </p:txBody>
      </p:sp>
    </p:spTree>
  </p:cSld>
  <p:clrMapOvr>
    <a:masterClrMapping/>
  </p:clrMapOvr>
  <p:transition advTm="35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DF26CA1C-A277-43B2-A05F-F048DD0FA1AB}" type="datetimeFigureOut">
              <a:rPr lang="es-ES" smtClean="0"/>
              <a:pPr/>
              <a:t>04/09/2012</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FEBCEF73-E27F-48FF-955A-617A89715CD1}" type="slidenum">
              <a:rPr lang="es-ES" smtClean="0"/>
              <a:pPr/>
              <a:t>‹Nº›</a:t>
            </a:fld>
            <a:endParaRPr lang="es-ES"/>
          </a:p>
        </p:txBody>
      </p:sp>
    </p:spTree>
  </p:cSld>
  <p:clrMapOvr>
    <a:masterClrMapping/>
  </p:clrMapOvr>
  <p:transition advTm="35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DF26CA1C-A277-43B2-A05F-F048DD0FA1AB}" type="datetimeFigureOut">
              <a:rPr lang="es-ES" smtClean="0"/>
              <a:pPr/>
              <a:t>04/09/2012</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FEBCEF73-E27F-48FF-955A-617A89715CD1}" type="slidenum">
              <a:rPr lang="es-ES" smtClean="0"/>
              <a:pPr/>
              <a:t>‹Nº›</a:t>
            </a:fld>
            <a:endParaRPr lang="es-ES"/>
          </a:p>
        </p:txBody>
      </p:sp>
    </p:spTree>
  </p:cSld>
  <p:clrMapOvr>
    <a:masterClrMapping/>
  </p:clrMapOvr>
  <p:transition advTm="35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DF26CA1C-A277-43B2-A05F-F048DD0FA1AB}" type="datetimeFigureOut">
              <a:rPr lang="es-ES" smtClean="0"/>
              <a:pPr/>
              <a:t>04/09/2012</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FEBCEF73-E27F-48FF-955A-617A89715CD1}" type="slidenum">
              <a:rPr lang="es-ES" smtClean="0"/>
              <a:pPr/>
              <a:t>‹Nº›</a:t>
            </a:fld>
            <a:endParaRPr lang="es-ES"/>
          </a:p>
        </p:txBody>
      </p:sp>
    </p:spTree>
  </p:cSld>
  <p:clrMapOvr>
    <a:masterClrMapping/>
  </p:clrMapOvr>
  <p:transition advTm="35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F26CA1C-A277-43B2-A05F-F048DD0FA1AB}" type="datetimeFigureOut">
              <a:rPr lang="es-ES" smtClean="0"/>
              <a:pPr/>
              <a:t>04/09/2012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EBCEF73-E27F-48FF-955A-617A89715CD1}" type="slidenum">
              <a:rPr lang="es-ES" smtClean="0"/>
              <a:pPr/>
              <a:t>‹Nº›</a:t>
            </a:fld>
            <a:endParaRPr lang="es-ES"/>
          </a:p>
        </p:txBody>
      </p:sp>
    </p:spTree>
  </p:cSld>
  <p:clrMapOvr>
    <a:masterClrMapping/>
  </p:clrMapOvr>
  <p:transition advTm="35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DF26CA1C-A277-43B2-A05F-F048DD0FA1AB}" type="datetimeFigureOut">
              <a:rPr lang="es-ES" smtClean="0"/>
              <a:pPr/>
              <a:t>04/09/2012</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FEBCEF73-E27F-48FF-955A-617A89715CD1}" type="slidenum">
              <a:rPr lang="es-ES" smtClean="0"/>
              <a:pPr/>
              <a:t>‹Nº›</a:t>
            </a:fld>
            <a:endParaRPr lang="es-ES"/>
          </a:p>
        </p:txBody>
      </p:sp>
    </p:spTree>
  </p:cSld>
  <p:clrMapOvr>
    <a:masterClrMapping/>
  </p:clrMapOvr>
  <p:transition advTm="35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F26CA1C-A277-43B2-A05F-F048DD0FA1AB}" type="datetimeFigureOut">
              <a:rPr lang="es-ES" smtClean="0"/>
              <a:pPr/>
              <a:t>04/09/2012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EBCEF73-E27F-48FF-955A-617A89715CD1}" type="slidenum">
              <a:rPr lang="es-ES" smtClean="0"/>
              <a:pPr/>
              <a:t>‹Nº›</a:t>
            </a:fld>
            <a:endParaRPr lang="es-ES"/>
          </a:p>
        </p:txBody>
      </p:sp>
    </p:spTree>
  </p:cSld>
  <p:clrMapOvr>
    <a:masterClrMapping/>
  </p:clrMapOvr>
  <p:transition advTm="35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DF26CA1C-A277-43B2-A05F-F048DD0FA1AB}" type="datetimeFigureOut">
              <a:rPr lang="es-ES" smtClean="0"/>
              <a:pPr/>
              <a:t>04/09/2012</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FEBCEF73-E27F-48FF-955A-617A89715CD1}" type="slidenum">
              <a:rPr lang="es-ES" smtClean="0"/>
              <a:pPr/>
              <a:t>‹Nº›</a:t>
            </a:fld>
            <a:endParaRPr lang="es-ES"/>
          </a:p>
        </p:txBody>
      </p:sp>
    </p:spTree>
  </p:cSld>
  <p:clrMapOvr>
    <a:masterClrMapping/>
  </p:clrMapOvr>
  <p:transition advTm="35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58451685-A5AD-4DBD-B4A6-D27331773C11}" type="slidenum">
              <a:rPr lang="es-ES_tradnl"/>
              <a:pPr/>
              <a:t>‹Nº›</a:t>
            </a:fld>
            <a:endParaRPr lang="es-ES_tradnl"/>
          </a:p>
        </p:txBody>
      </p:sp>
    </p:spTree>
  </p:cSld>
  <p:clrMapOvr>
    <a:masterClrMapping/>
  </p:clrMapOvr>
  <p:transition advTm="35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F26CA1C-A277-43B2-A05F-F048DD0FA1AB}" type="datetimeFigureOut">
              <a:rPr lang="es-ES" smtClean="0"/>
              <a:pPr/>
              <a:t>04/09/2012</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EBCEF73-E27F-48FF-955A-617A89715CD1}" type="slidenum">
              <a:rPr lang="es-ES" smtClean="0"/>
              <a:pPr/>
              <a:t>‹Nº›</a:t>
            </a:fld>
            <a:endParaRPr lang="es-ES"/>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35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_tradnl"/>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endParaRPr lang="es-ES_tradnl"/>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fld id="{5854936D-10E7-4AB1-A503-293EC4653B05}"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1" r:id="rId1"/>
  </p:sldLayoutIdLst>
  <p:transition advTm="35000"/>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2.gif"/></Relationships>
</file>

<file path=ppt/slides/_rels/slide2.xml.rels><?xml version="1.0" encoding="UTF-8" standalone="yes"?>
<Relationships xmlns="http://schemas.openxmlformats.org/package/2006/relationships"><Relationship Id="rId2" Type="http://schemas.openxmlformats.org/officeDocument/2006/relationships/image" Target="../media/image4.gif"/><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8.gi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9.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0.gi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11.gi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2.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3.gi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4.gi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5.g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7.gif"/><Relationship Id="rId2" Type="http://schemas.openxmlformats.org/officeDocument/2006/relationships/image" Target="../media/image16.gif"/><Relationship Id="rId1" Type="http://schemas.openxmlformats.org/officeDocument/2006/relationships/slideLayout" Target="../slideLayouts/slideLayout1.xml"/><Relationship Id="rId5" Type="http://schemas.openxmlformats.org/officeDocument/2006/relationships/image" Target="../media/image3.jpeg"/><Relationship Id="rId4" Type="http://schemas.openxmlformats.org/officeDocument/2006/relationships/image" Target="../media/image18.gif"/></Relationships>
</file>

<file path=ppt/slides/_rels/slide15.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19.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20.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2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pic>
        <p:nvPicPr>
          <p:cNvPr id="5" name="4 Imagen" descr="zodiaco-9.jpg"/>
          <p:cNvPicPr>
            <a:picLocks noChangeAspect="1"/>
          </p:cNvPicPr>
          <p:nvPr/>
        </p:nvPicPr>
        <p:blipFill>
          <a:blip r:embed="rId3"/>
          <a:srcRect l="3046" t="1563" r="2538" b="3124"/>
          <a:stretch>
            <a:fillRect/>
          </a:stretch>
        </p:blipFill>
        <p:spPr>
          <a:xfrm>
            <a:off x="0" y="1928802"/>
            <a:ext cx="4429156" cy="4357718"/>
          </a:xfrm>
          <a:prstGeom prst="ellipse">
            <a:avLst/>
          </a:prstGeom>
          <a:effectLst>
            <a:softEdge rad="635000"/>
          </a:effectLst>
          <a:scene3d>
            <a:camera prst="orthographicFront"/>
            <a:lightRig rig="threePt" dir="t"/>
          </a:scene3d>
          <a:sp3d>
            <a:bevelT prst="angle"/>
          </a:sp3d>
        </p:spPr>
      </p:pic>
      <p:pic>
        <p:nvPicPr>
          <p:cNvPr id="7" name="6 Imagen" descr="5828407c.gif"/>
          <p:cNvPicPr>
            <a:picLocks noChangeAspect="1"/>
          </p:cNvPicPr>
          <p:nvPr/>
        </p:nvPicPr>
        <p:blipFill>
          <a:blip r:embed="rId4"/>
          <a:stretch>
            <a:fillRect/>
          </a:stretch>
        </p:blipFill>
        <p:spPr>
          <a:xfrm>
            <a:off x="4646121" y="0"/>
            <a:ext cx="4974131" cy="3357562"/>
          </a:xfrm>
          <a:prstGeom prst="rect">
            <a:avLst/>
          </a:prstGeom>
          <a:effectLst>
            <a:softEdge rad="635000"/>
          </a:effectLst>
        </p:spPr>
      </p:pic>
      <p:sp>
        <p:nvSpPr>
          <p:cNvPr id="8" name="7 CuadroTexto"/>
          <p:cNvSpPr txBox="1"/>
          <p:nvPr/>
        </p:nvSpPr>
        <p:spPr>
          <a:xfrm>
            <a:off x="714348" y="285728"/>
            <a:ext cx="3861990" cy="1754326"/>
          </a:xfrm>
          <a:prstGeom prst="rect">
            <a:avLst/>
          </a:prstGeom>
          <a:noFill/>
        </p:spPr>
        <p:txBody>
          <a:bodyPr wrap="square" rtlCol="0">
            <a:spAutoFit/>
          </a:bodyPr>
          <a:lstStyle/>
          <a:p>
            <a:r>
              <a:rPr lang="es-ES" sz="3600" dirty="0" smtClean="0">
                <a:ln>
                  <a:solidFill>
                    <a:sysClr val="windowText" lastClr="000000"/>
                  </a:solidFill>
                </a:ln>
                <a:blipFill>
                  <a:blip r:embed="rId5"/>
                  <a:stretch>
                    <a:fillRect/>
                  </a:stretch>
                </a:blipFill>
                <a:latin typeface="Snap ITC" pitchFamily="82" charset="0"/>
              </a:rPr>
              <a:t>Dime  </a:t>
            </a:r>
          </a:p>
          <a:p>
            <a:r>
              <a:rPr lang="es-ES" sz="3600" dirty="0" smtClean="0">
                <a:ln>
                  <a:solidFill>
                    <a:sysClr val="windowText" lastClr="000000"/>
                  </a:solidFill>
                </a:ln>
                <a:blipFill>
                  <a:blip r:embed="rId5"/>
                  <a:stretch>
                    <a:fillRect/>
                  </a:stretch>
                </a:blipFill>
                <a:latin typeface="Snap ITC" pitchFamily="82" charset="0"/>
              </a:rPr>
              <a:t>      Tu  </a:t>
            </a:r>
          </a:p>
          <a:p>
            <a:r>
              <a:rPr lang="es-ES" sz="3600" dirty="0" smtClean="0">
                <a:ln>
                  <a:solidFill>
                    <a:sysClr val="windowText" lastClr="000000"/>
                  </a:solidFill>
                </a:ln>
                <a:blipFill>
                  <a:blip r:embed="rId5"/>
                  <a:stretch>
                    <a:fillRect/>
                  </a:stretch>
                </a:blipFill>
                <a:latin typeface="Snap ITC" pitchFamily="82" charset="0"/>
              </a:rPr>
              <a:t>          Signo</a:t>
            </a:r>
            <a:endParaRPr lang="es-ES" sz="3600" dirty="0">
              <a:ln>
                <a:solidFill>
                  <a:sysClr val="windowText" lastClr="000000"/>
                </a:solidFill>
              </a:ln>
              <a:blipFill>
                <a:blip r:embed="rId5"/>
                <a:stretch>
                  <a:fillRect/>
                </a:stretch>
              </a:blipFill>
              <a:latin typeface="Snap ITC" pitchFamily="82" charset="0"/>
            </a:endParaRPr>
          </a:p>
        </p:txBody>
      </p:sp>
      <p:sp>
        <p:nvSpPr>
          <p:cNvPr id="9" name="8 CuadroTexto"/>
          <p:cNvSpPr txBox="1"/>
          <p:nvPr/>
        </p:nvSpPr>
        <p:spPr>
          <a:xfrm>
            <a:off x="4246505" y="2928934"/>
            <a:ext cx="4897495" cy="2862322"/>
          </a:xfrm>
          <a:prstGeom prst="rect">
            <a:avLst/>
          </a:prstGeom>
          <a:noFill/>
        </p:spPr>
        <p:txBody>
          <a:bodyPr wrap="square" rtlCol="0">
            <a:spAutoFit/>
          </a:bodyPr>
          <a:lstStyle/>
          <a:p>
            <a:r>
              <a:rPr lang="es-ES" sz="3600" dirty="0" smtClean="0">
                <a:ln>
                  <a:solidFill>
                    <a:sysClr val="windowText" lastClr="000000"/>
                  </a:solidFill>
                </a:ln>
                <a:blipFill>
                  <a:blip r:embed="rId5"/>
                  <a:stretch>
                    <a:fillRect/>
                  </a:stretch>
                </a:blipFill>
                <a:latin typeface="Snap ITC" pitchFamily="82" charset="0"/>
              </a:rPr>
              <a:t> Y  </a:t>
            </a:r>
          </a:p>
          <a:p>
            <a:r>
              <a:rPr lang="es-ES" sz="3600" dirty="0" smtClean="0">
                <a:ln>
                  <a:solidFill>
                    <a:sysClr val="windowText" lastClr="000000"/>
                  </a:solidFill>
                </a:ln>
                <a:blipFill>
                  <a:blip r:embed="rId5"/>
                  <a:stretch>
                    <a:fillRect/>
                  </a:stretch>
                </a:blipFill>
                <a:latin typeface="Snap ITC" pitchFamily="82" charset="0"/>
              </a:rPr>
              <a:t>    Te  </a:t>
            </a:r>
          </a:p>
          <a:p>
            <a:r>
              <a:rPr lang="es-ES" sz="3600" dirty="0" smtClean="0">
                <a:ln>
                  <a:solidFill>
                    <a:sysClr val="windowText" lastClr="000000"/>
                  </a:solidFill>
                </a:ln>
                <a:blipFill>
                  <a:blip r:embed="rId5"/>
                  <a:stretch>
                    <a:fillRect/>
                  </a:stretch>
                </a:blipFill>
                <a:latin typeface="Snap ITC" pitchFamily="82" charset="0"/>
              </a:rPr>
              <a:t>      Diré </a:t>
            </a:r>
          </a:p>
          <a:p>
            <a:r>
              <a:rPr lang="es-ES" sz="3600" dirty="0" smtClean="0">
                <a:ln>
                  <a:solidFill>
                    <a:sysClr val="windowText" lastClr="000000"/>
                  </a:solidFill>
                </a:ln>
                <a:blipFill>
                  <a:blip r:embed="rId5"/>
                  <a:stretch>
                    <a:fillRect/>
                  </a:stretch>
                </a:blipFill>
                <a:latin typeface="Snap ITC" pitchFamily="82" charset="0"/>
              </a:rPr>
              <a:t>          Como  </a:t>
            </a:r>
          </a:p>
          <a:p>
            <a:r>
              <a:rPr lang="es-ES" sz="3600" dirty="0" smtClean="0">
                <a:ln>
                  <a:solidFill>
                    <a:sysClr val="windowText" lastClr="000000"/>
                  </a:solidFill>
                </a:ln>
                <a:blipFill>
                  <a:blip r:embed="rId5"/>
                  <a:stretch>
                    <a:fillRect/>
                  </a:stretch>
                </a:blipFill>
                <a:latin typeface="Snap ITC" pitchFamily="82" charset="0"/>
              </a:rPr>
              <a:t>               Besas </a:t>
            </a:r>
            <a:endParaRPr lang="es-ES" sz="3600" dirty="0">
              <a:ln>
                <a:solidFill>
                  <a:sysClr val="windowText" lastClr="000000"/>
                </a:solidFill>
              </a:ln>
              <a:blipFill>
                <a:blip r:embed="rId5"/>
                <a:stretch>
                  <a:fillRect/>
                </a:stretch>
              </a:blipFill>
              <a:latin typeface="Snap ITC" pitchFamily="82" charset="0"/>
            </a:endParaRPr>
          </a:p>
        </p:txBody>
      </p:sp>
    </p:spTree>
  </p:cSld>
  <p:clrMapOvr>
    <a:masterClrMapping/>
  </p:clrMapOvr>
  <p:transition advTm="18000">
    <p:sndAc>
      <p:stSnd loop="1">
        <p:snd r:embed="rId2" name="ray conniff - BESAME MUCHO.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0" presetClass="entr" presetSubtype="0" fill="hold" grpId="0" nodeType="with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1600" decel="100000"/>
                                        <p:tgtEl>
                                          <p:spTgt spid="8"/>
                                        </p:tgtEl>
                                      </p:cBhvr>
                                    </p:animEffect>
                                    <p:anim calcmode="lin" valueType="num">
                                      <p:cBhvr>
                                        <p:cTn id="8" dur="1600" decel="100000" fill="hold"/>
                                        <p:tgtEl>
                                          <p:spTgt spid="8"/>
                                        </p:tgtEl>
                                        <p:attrNameLst>
                                          <p:attrName>style.rotation</p:attrName>
                                        </p:attrNameLst>
                                      </p:cBhvr>
                                      <p:tavLst>
                                        <p:tav tm="0">
                                          <p:val>
                                            <p:fltVal val="-90"/>
                                          </p:val>
                                        </p:tav>
                                        <p:tav tm="100000">
                                          <p:val>
                                            <p:fltVal val="0"/>
                                          </p:val>
                                        </p:tav>
                                      </p:tavLst>
                                    </p:anim>
                                    <p:anim calcmode="lin" valueType="num">
                                      <p:cBhvr>
                                        <p:cTn id="9" dur="1600" decel="100000" fill="hold"/>
                                        <p:tgtEl>
                                          <p:spTgt spid="8"/>
                                        </p:tgtEl>
                                        <p:attrNameLst>
                                          <p:attrName>ppt_x</p:attrName>
                                        </p:attrNameLst>
                                      </p:cBhvr>
                                      <p:tavLst>
                                        <p:tav tm="0">
                                          <p:val>
                                            <p:strVal val="#ppt_x+0.4"/>
                                          </p:val>
                                        </p:tav>
                                        <p:tav tm="100000">
                                          <p:val>
                                            <p:strVal val="#ppt_x-0.05"/>
                                          </p:val>
                                        </p:tav>
                                      </p:tavLst>
                                    </p:anim>
                                    <p:anim calcmode="lin" valueType="num">
                                      <p:cBhvr>
                                        <p:cTn id="10" dur="1600" decel="100000" fill="hold"/>
                                        <p:tgtEl>
                                          <p:spTgt spid="8"/>
                                        </p:tgtEl>
                                        <p:attrNameLst>
                                          <p:attrName>ppt_y</p:attrName>
                                        </p:attrNameLst>
                                      </p:cBhvr>
                                      <p:tavLst>
                                        <p:tav tm="0">
                                          <p:val>
                                            <p:strVal val="#ppt_y-0.4"/>
                                          </p:val>
                                        </p:tav>
                                        <p:tav tm="100000">
                                          <p:val>
                                            <p:strVal val="#ppt_y+0.1"/>
                                          </p:val>
                                        </p:tav>
                                      </p:tavLst>
                                    </p:anim>
                                    <p:anim calcmode="lin" valueType="num">
                                      <p:cBhvr>
                                        <p:cTn id="11" dur="400" accel="100000" fill="hold">
                                          <p:stCondLst>
                                            <p:cond delay="1600"/>
                                          </p:stCondLst>
                                        </p:cTn>
                                        <p:tgtEl>
                                          <p:spTgt spid="8"/>
                                        </p:tgtEl>
                                        <p:attrNameLst>
                                          <p:attrName>ppt_x</p:attrName>
                                        </p:attrNameLst>
                                      </p:cBhvr>
                                      <p:tavLst>
                                        <p:tav tm="0">
                                          <p:val>
                                            <p:strVal val="#ppt_x-0.05"/>
                                          </p:val>
                                        </p:tav>
                                        <p:tav tm="100000">
                                          <p:val>
                                            <p:strVal val="#ppt_x"/>
                                          </p:val>
                                        </p:tav>
                                      </p:tavLst>
                                    </p:anim>
                                    <p:anim calcmode="lin" valueType="num">
                                      <p:cBhvr>
                                        <p:cTn id="12" dur="400" accel="100000" fill="hold">
                                          <p:stCondLst>
                                            <p:cond delay="1600"/>
                                          </p:stCondLst>
                                        </p:cTn>
                                        <p:tgtEl>
                                          <p:spTgt spid="8"/>
                                        </p:tgtEl>
                                        <p:attrNameLst>
                                          <p:attrName>ppt_y</p:attrName>
                                        </p:attrNameLst>
                                      </p:cBhvr>
                                      <p:tavLst>
                                        <p:tav tm="0">
                                          <p:val>
                                            <p:strVal val="#ppt_y+0.1"/>
                                          </p:val>
                                        </p:tav>
                                        <p:tav tm="100000">
                                          <p:val>
                                            <p:strVal val="#ppt_y"/>
                                          </p:val>
                                        </p:tav>
                                      </p:tavLst>
                                    </p:anim>
                                  </p:childTnLst>
                                </p:cTn>
                              </p:par>
                              <p:par>
                                <p:cTn id="13" presetID="30"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fade">
                                      <p:cBhvr>
                                        <p:cTn id="15" dur="1600" decel="100000"/>
                                        <p:tgtEl>
                                          <p:spTgt spid="9"/>
                                        </p:tgtEl>
                                      </p:cBhvr>
                                    </p:animEffect>
                                    <p:anim calcmode="lin" valueType="num">
                                      <p:cBhvr>
                                        <p:cTn id="16" dur="1600" decel="100000" fill="hold"/>
                                        <p:tgtEl>
                                          <p:spTgt spid="9"/>
                                        </p:tgtEl>
                                        <p:attrNameLst>
                                          <p:attrName>style.rotation</p:attrName>
                                        </p:attrNameLst>
                                      </p:cBhvr>
                                      <p:tavLst>
                                        <p:tav tm="0">
                                          <p:val>
                                            <p:fltVal val="-90"/>
                                          </p:val>
                                        </p:tav>
                                        <p:tav tm="100000">
                                          <p:val>
                                            <p:fltVal val="0"/>
                                          </p:val>
                                        </p:tav>
                                      </p:tavLst>
                                    </p:anim>
                                    <p:anim calcmode="lin" valueType="num">
                                      <p:cBhvr>
                                        <p:cTn id="17" dur="1600" decel="100000" fill="hold"/>
                                        <p:tgtEl>
                                          <p:spTgt spid="9"/>
                                        </p:tgtEl>
                                        <p:attrNameLst>
                                          <p:attrName>ppt_x</p:attrName>
                                        </p:attrNameLst>
                                      </p:cBhvr>
                                      <p:tavLst>
                                        <p:tav tm="0">
                                          <p:val>
                                            <p:strVal val="#ppt_x+0.4"/>
                                          </p:val>
                                        </p:tav>
                                        <p:tav tm="100000">
                                          <p:val>
                                            <p:strVal val="#ppt_x-0.05"/>
                                          </p:val>
                                        </p:tav>
                                      </p:tavLst>
                                    </p:anim>
                                    <p:anim calcmode="lin" valueType="num">
                                      <p:cBhvr>
                                        <p:cTn id="18" dur="1600" decel="100000" fill="hold"/>
                                        <p:tgtEl>
                                          <p:spTgt spid="9"/>
                                        </p:tgtEl>
                                        <p:attrNameLst>
                                          <p:attrName>ppt_y</p:attrName>
                                        </p:attrNameLst>
                                      </p:cBhvr>
                                      <p:tavLst>
                                        <p:tav tm="0">
                                          <p:val>
                                            <p:strVal val="#ppt_y-0.4"/>
                                          </p:val>
                                        </p:tav>
                                        <p:tav tm="100000">
                                          <p:val>
                                            <p:strVal val="#ppt_y+0.1"/>
                                          </p:val>
                                        </p:tav>
                                      </p:tavLst>
                                    </p:anim>
                                    <p:anim calcmode="lin" valueType="num">
                                      <p:cBhvr>
                                        <p:cTn id="19" dur="400" accel="100000" fill="hold">
                                          <p:stCondLst>
                                            <p:cond delay="1600"/>
                                          </p:stCondLst>
                                        </p:cTn>
                                        <p:tgtEl>
                                          <p:spTgt spid="9"/>
                                        </p:tgtEl>
                                        <p:attrNameLst>
                                          <p:attrName>ppt_x</p:attrName>
                                        </p:attrNameLst>
                                      </p:cBhvr>
                                      <p:tavLst>
                                        <p:tav tm="0">
                                          <p:val>
                                            <p:strVal val="#ppt_x-0.05"/>
                                          </p:val>
                                        </p:tav>
                                        <p:tav tm="100000">
                                          <p:val>
                                            <p:strVal val="#ppt_x"/>
                                          </p:val>
                                        </p:tav>
                                      </p:tavLst>
                                    </p:anim>
                                    <p:anim calcmode="lin" valueType="num">
                                      <p:cBhvr>
                                        <p:cTn id="20" dur="400" accel="100000" fill="hold">
                                          <p:stCondLst>
                                            <p:cond delay="1600"/>
                                          </p:stCondLst>
                                        </p:cTn>
                                        <p:tgtEl>
                                          <p:spTgt spid="9"/>
                                        </p:tgtEl>
                                        <p:attrNameLst>
                                          <p:attrName>ppt_y</p:attrName>
                                        </p:attrNameLst>
                                      </p:cBhvr>
                                      <p:tavLst>
                                        <p:tav tm="0">
                                          <p:val>
                                            <p:strVal val="#ppt_y+0.1"/>
                                          </p:val>
                                        </p:tav>
                                        <p:tav tm="100000">
                                          <p:val>
                                            <p:strVal val="#ppt_y"/>
                                          </p:val>
                                        </p:tav>
                                      </p:tavLst>
                                    </p:anim>
                                  </p:childTnLst>
                                </p:cTn>
                              </p:par>
                              <p:par>
                                <p:cTn id="21" presetID="8" presetClass="emph" presetSubtype="0" repeatCount="indefinite" fill="hold" nodeType="withEffect">
                                  <p:stCondLst>
                                    <p:cond delay="0"/>
                                  </p:stCondLst>
                                  <p:childTnLst>
                                    <p:animRot by="21600000">
                                      <p:cBhvr>
                                        <p:cTn id="22" dur="15000" fill="hold"/>
                                        <p:tgtEl>
                                          <p:spTgt spid="5"/>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9"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p:spPr>
        <p:txBody>
          <a:bodyPr/>
          <a:lstStyle/>
          <a:p>
            <a:endParaRPr lang="es-ES" dirty="0"/>
          </a:p>
        </p:txBody>
      </p:sp>
      <p:sp>
        <p:nvSpPr>
          <p:cNvPr id="3" name="2 Marcador de contenido"/>
          <p:cNvSpPr>
            <a:spLocks noGrp="1"/>
          </p:cNvSpPr>
          <p:nvPr>
            <p:ph idx="1"/>
          </p:nvPr>
        </p:nvSpPr>
        <p:spPr>
          <a:xfrm>
            <a:off x="0" y="0"/>
            <a:ext cx="9144000" cy="6858000"/>
          </a:xfrm>
          <a:gradFill flip="none" rotWithShape="1">
            <a:gsLst>
              <a:gs pos="0">
                <a:srgbClr val="000000"/>
              </a:gs>
              <a:gs pos="20000">
                <a:srgbClr val="000040"/>
              </a:gs>
              <a:gs pos="50000">
                <a:srgbClr val="400040"/>
              </a:gs>
              <a:gs pos="75000">
                <a:srgbClr val="8F0040"/>
              </a:gs>
              <a:gs pos="89999">
                <a:srgbClr val="F27300"/>
              </a:gs>
              <a:gs pos="100000">
                <a:srgbClr val="FFBF00"/>
              </a:gs>
            </a:gsLst>
            <a:lin ang="10800000" scaled="1"/>
            <a:tileRect/>
          </a:gradFill>
          <a:effectLst>
            <a:softEdge rad="635000"/>
          </a:effectLst>
        </p:spPr>
        <p:txBody>
          <a:bodyPr/>
          <a:lstStyle/>
          <a:p>
            <a:endParaRPr lang="es-ES" dirty="0"/>
          </a:p>
        </p:txBody>
      </p:sp>
      <p:pic>
        <p:nvPicPr>
          <p:cNvPr id="4" name="3 Imagen" descr="Aries_Almadeaventurero.gif"/>
          <p:cNvPicPr>
            <a:picLocks noChangeAspect="1"/>
          </p:cNvPicPr>
          <p:nvPr/>
        </p:nvPicPr>
        <p:blipFill>
          <a:blip r:embed="rId2"/>
          <a:stretch>
            <a:fillRect/>
          </a:stretch>
        </p:blipFill>
        <p:spPr>
          <a:xfrm>
            <a:off x="428596" y="1000108"/>
            <a:ext cx="3841441" cy="4967380"/>
          </a:xfrm>
          <a:prstGeom prst="rect">
            <a:avLst/>
          </a:prstGeom>
          <a:effectLst>
            <a:softEdge rad="127000"/>
          </a:effectLst>
        </p:spPr>
      </p:pic>
      <p:sp>
        <p:nvSpPr>
          <p:cNvPr id="5" name="4 CuadroTexto"/>
          <p:cNvSpPr txBox="1"/>
          <p:nvPr/>
        </p:nvSpPr>
        <p:spPr>
          <a:xfrm>
            <a:off x="4357686" y="1000108"/>
            <a:ext cx="4357718" cy="5601533"/>
          </a:xfrm>
          <a:prstGeom prst="rect">
            <a:avLst/>
          </a:prstGeom>
          <a:noFill/>
        </p:spPr>
        <p:txBody>
          <a:bodyPr wrap="square" rtlCol="0">
            <a:spAutoFit/>
          </a:bodyPr>
          <a:lstStyle/>
          <a:p>
            <a:r>
              <a:rPr lang="es-ES" sz="2000" b="1" dirty="0" smtClean="0">
                <a:solidFill>
                  <a:srgbClr val="FFC000"/>
                </a:solidFill>
                <a:effectLst>
                  <a:outerShdw blurRad="38100" dist="38100" dir="2700000" algn="tl">
                    <a:srgbClr val="000000">
                      <a:alpha val="43137"/>
                    </a:srgbClr>
                  </a:outerShdw>
                </a:effectLst>
                <a:latin typeface="Monotype Corsiva" pitchFamily="66" charset="0"/>
              </a:rPr>
              <a:t>Los </a:t>
            </a:r>
            <a:r>
              <a:rPr lang="es-ES" sz="2000" b="1" dirty="0" err="1" smtClean="0">
                <a:solidFill>
                  <a:srgbClr val="FFC000"/>
                </a:solidFill>
                <a:effectLst>
                  <a:outerShdw blurRad="38100" dist="38100" dir="2700000" algn="tl">
                    <a:srgbClr val="000000">
                      <a:alpha val="43137"/>
                    </a:srgbClr>
                  </a:outerShdw>
                </a:effectLst>
                <a:latin typeface="Monotype Corsiva" pitchFamily="66" charset="0"/>
              </a:rPr>
              <a:t>arianos</a:t>
            </a:r>
            <a:r>
              <a:rPr lang="es-ES" sz="2000" b="1" dirty="0" smtClean="0">
                <a:solidFill>
                  <a:srgbClr val="FFC000"/>
                </a:solidFill>
                <a:effectLst>
                  <a:outerShdw blurRad="38100" dist="38100" dir="2700000" algn="tl">
                    <a:srgbClr val="000000">
                      <a:alpha val="43137"/>
                    </a:srgbClr>
                  </a:outerShdw>
                </a:effectLst>
                <a:latin typeface="Monotype Corsiva" pitchFamily="66" charset="0"/>
              </a:rPr>
              <a:t> van directamente hacia donde ellos quieren. Acarician el lugar justo, en el momento indicado. No dudan en tomar el cuerpo de su amante y besarlo en forma impulsiva y no muy prolongada. </a:t>
            </a:r>
            <a:br>
              <a:rPr lang="es-ES" sz="2000" b="1" dirty="0" smtClean="0">
                <a:solidFill>
                  <a:srgbClr val="FFC000"/>
                </a:solidFill>
                <a:effectLst>
                  <a:outerShdw blurRad="38100" dist="38100" dir="2700000" algn="tl">
                    <a:srgbClr val="000000">
                      <a:alpha val="43137"/>
                    </a:srgbClr>
                  </a:outerShdw>
                </a:effectLst>
                <a:latin typeface="Monotype Corsiva" pitchFamily="66" charset="0"/>
              </a:rPr>
            </a:br>
            <a:r>
              <a:rPr lang="es-ES" sz="2000" b="1" dirty="0" smtClean="0">
                <a:solidFill>
                  <a:srgbClr val="FFC000"/>
                </a:solidFill>
                <a:effectLst>
                  <a:outerShdw blurRad="38100" dist="38100" dir="2700000" algn="tl">
                    <a:srgbClr val="000000">
                      <a:alpha val="43137"/>
                    </a:srgbClr>
                  </a:outerShdw>
                </a:effectLst>
                <a:latin typeface="Monotype Corsiva" pitchFamily="66" charset="0"/>
              </a:rPr>
              <a:t/>
            </a:r>
            <a:br>
              <a:rPr lang="es-ES" sz="2000" b="1" dirty="0" smtClean="0">
                <a:solidFill>
                  <a:srgbClr val="FFC000"/>
                </a:solidFill>
                <a:effectLst>
                  <a:outerShdw blurRad="38100" dist="38100" dir="2700000" algn="tl">
                    <a:srgbClr val="000000">
                      <a:alpha val="43137"/>
                    </a:srgbClr>
                  </a:outerShdw>
                </a:effectLst>
                <a:latin typeface="Monotype Corsiva" pitchFamily="66" charset="0"/>
              </a:rPr>
            </a:br>
            <a:r>
              <a:rPr lang="es-ES" sz="2000" b="1" dirty="0" smtClean="0">
                <a:solidFill>
                  <a:srgbClr val="FFC000"/>
                </a:solidFill>
                <a:effectLst>
                  <a:outerShdw blurRad="38100" dist="38100" dir="2700000" algn="tl">
                    <a:srgbClr val="000000">
                      <a:alpha val="43137"/>
                    </a:srgbClr>
                  </a:outerShdw>
                </a:effectLst>
                <a:latin typeface="Monotype Corsiva" pitchFamily="66" charset="0"/>
              </a:rPr>
              <a:t>Ellos besan como sello de acuerdo, pero sus manos no se detienen en ningún momento. Los hombres de este signo te besarán en la boca un segundo y luego se siguen con sus besos descendiendo por el cuello.</a:t>
            </a:r>
            <a:br>
              <a:rPr lang="es-ES" sz="2000" b="1" dirty="0" smtClean="0">
                <a:solidFill>
                  <a:srgbClr val="FFC000"/>
                </a:solidFill>
                <a:effectLst>
                  <a:outerShdw blurRad="38100" dist="38100" dir="2700000" algn="tl">
                    <a:srgbClr val="000000">
                      <a:alpha val="43137"/>
                    </a:srgbClr>
                  </a:outerShdw>
                </a:effectLst>
                <a:latin typeface="Monotype Corsiva" pitchFamily="66" charset="0"/>
              </a:rPr>
            </a:br>
            <a:r>
              <a:rPr lang="es-ES" sz="2000" b="1" dirty="0" smtClean="0">
                <a:solidFill>
                  <a:srgbClr val="FFC000"/>
                </a:solidFill>
                <a:effectLst>
                  <a:outerShdw blurRad="38100" dist="38100" dir="2700000" algn="tl">
                    <a:srgbClr val="000000">
                      <a:alpha val="43137"/>
                    </a:srgbClr>
                  </a:outerShdw>
                </a:effectLst>
                <a:latin typeface="Monotype Corsiva" pitchFamily="66" charset="0"/>
              </a:rPr>
              <a:t/>
            </a:r>
            <a:br>
              <a:rPr lang="es-ES" sz="2000" b="1" dirty="0" smtClean="0">
                <a:solidFill>
                  <a:srgbClr val="FFC000"/>
                </a:solidFill>
                <a:effectLst>
                  <a:outerShdw blurRad="38100" dist="38100" dir="2700000" algn="tl">
                    <a:srgbClr val="000000">
                      <a:alpha val="43137"/>
                    </a:srgbClr>
                  </a:outerShdw>
                </a:effectLst>
                <a:latin typeface="Monotype Corsiva" pitchFamily="66" charset="0"/>
              </a:rPr>
            </a:br>
            <a:r>
              <a:rPr lang="es-ES" sz="2000" b="1" dirty="0" smtClean="0">
                <a:solidFill>
                  <a:srgbClr val="FFC000"/>
                </a:solidFill>
                <a:effectLst>
                  <a:outerShdw blurRad="38100" dist="38100" dir="2700000" algn="tl">
                    <a:srgbClr val="000000">
                      <a:alpha val="43137"/>
                    </a:srgbClr>
                  </a:outerShdw>
                </a:effectLst>
                <a:latin typeface="Monotype Corsiva" pitchFamily="66" charset="0"/>
              </a:rPr>
              <a:t>Y las mujeres no tendrán problema si no le devuelves el beso con la misma intensidad de un huracán. Aries es un verdadero signo de fuego, a la hora de besar, pero la fogata se concentra en el sexo no en la boca.</a:t>
            </a:r>
          </a:p>
          <a:p>
            <a:endParaRPr lang="es-ES" sz="2000" b="1" dirty="0">
              <a:solidFill>
                <a:srgbClr val="FFC000"/>
              </a:solidFill>
              <a:effectLst>
                <a:outerShdw blurRad="38100" dist="38100" dir="2700000" algn="tl">
                  <a:srgbClr val="000000">
                    <a:alpha val="43137"/>
                  </a:srgbClr>
                </a:outerShdw>
              </a:effectLst>
              <a:latin typeface="Monotype Corsiva" pitchFamily="66" charset="0"/>
            </a:endParaRPr>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withEffect">
                                  <p:stCondLst>
                                    <p:cond delay="0"/>
                                  </p:stCondLst>
                                  <p:childTnLst>
                                    <p:animEffect transition="out" filter="fade">
                                      <p:cBhvr>
                                        <p:cTn id="6" dur="2000" tmFilter="0, 0; .2, .5; .8, .5; 1, 0"/>
                                        <p:tgtEl>
                                          <p:spTgt spid="4"/>
                                        </p:tgtEl>
                                      </p:cBhvr>
                                    </p:animEffect>
                                    <p:animScale>
                                      <p:cBhvr>
                                        <p:cTn id="7" dur="1000" autoRev="1" fill="hold"/>
                                        <p:tgtEl>
                                          <p:spTgt spid="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C00000">
              <a:alpha val="50000"/>
            </a:srgbClr>
          </a:solidFill>
          <a:effectLst>
            <a:softEdge rad="635000"/>
          </a:effectLst>
        </p:spPr>
        <p:txBody>
          <a:bodyPr/>
          <a:lstStyle/>
          <a:p>
            <a:endParaRPr lang="es-ES" dirty="0"/>
          </a:p>
        </p:txBody>
      </p:sp>
      <p:pic>
        <p:nvPicPr>
          <p:cNvPr id="4" name="3 Marcador de contenido" descr="Tauro_Almadeaventurero.gif"/>
          <p:cNvPicPr>
            <a:picLocks noGrp="1" noChangeAspect="1"/>
          </p:cNvPicPr>
          <p:nvPr>
            <p:ph idx="1"/>
          </p:nvPr>
        </p:nvPicPr>
        <p:blipFill>
          <a:blip r:embed="rId2"/>
          <a:stretch>
            <a:fillRect/>
          </a:stretch>
        </p:blipFill>
        <p:spPr>
          <a:xfrm>
            <a:off x="214282" y="785794"/>
            <a:ext cx="4032913" cy="5214974"/>
          </a:xfrm>
          <a:effectLst>
            <a:softEdge rad="127000"/>
          </a:effectLst>
        </p:spPr>
      </p:pic>
      <p:sp>
        <p:nvSpPr>
          <p:cNvPr id="5" name="4 CuadroTexto"/>
          <p:cNvSpPr txBox="1"/>
          <p:nvPr/>
        </p:nvSpPr>
        <p:spPr>
          <a:xfrm>
            <a:off x="4500562" y="1714488"/>
            <a:ext cx="4071966" cy="3170099"/>
          </a:xfrm>
          <a:prstGeom prst="rect">
            <a:avLst/>
          </a:prstGeom>
          <a:noFill/>
          <a:ln>
            <a:noFill/>
          </a:ln>
        </p:spPr>
        <p:txBody>
          <a:bodyPr wrap="square" rtlCol="0">
            <a:spAutoFit/>
          </a:bodyPr>
          <a:lstStyle/>
          <a:p>
            <a:r>
              <a:rPr lang="es-ES" sz="2000" b="1" dirty="0" smtClean="0">
                <a:solidFill>
                  <a:srgbClr val="FFC000"/>
                </a:solidFill>
                <a:effectLst>
                  <a:outerShdw blurRad="38100" dist="38100" dir="2700000" algn="tl">
                    <a:srgbClr val="000000">
                      <a:alpha val="43137"/>
                    </a:srgbClr>
                  </a:outerShdw>
                </a:effectLst>
                <a:latin typeface="Monotype Corsiva" pitchFamily="66" charset="0"/>
              </a:rPr>
              <a:t>Como buen catador de vinos y alimentos. disfruta cada bocado y tiene un excelente paladar. Jamás se levanta de la mesa sin estar plenamente satisfecho. Conocen todas las técnicas y son muy sensuales. Disfrutan de cada beso como si se tratara de un plato delicioso. Son afectuosos, pacientes y totalmente posesivos con el otro. No se detienen hasta descubrir cómo y dónde producen y sienten el mayor placer</a:t>
            </a:r>
            <a:endParaRPr lang="es-ES" sz="2000" dirty="0">
              <a:solidFill>
                <a:srgbClr val="FFC000"/>
              </a:solidFill>
              <a:effectLst>
                <a:outerShdw blurRad="38100" dist="38100" dir="2700000" algn="tl">
                  <a:srgbClr val="000000">
                    <a:alpha val="43137"/>
                  </a:srgbClr>
                </a:outerShdw>
              </a:effectLst>
              <a:latin typeface="Monotype Corsiva" pitchFamily="66" charset="0"/>
            </a:endParaRPr>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withEffect">
                                  <p:stCondLst>
                                    <p:cond delay="0"/>
                                  </p:stCondLst>
                                  <p:childTnLst>
                                    <p:animEffect transition="out" filter="fade">
                                      <p:cBhvr>
                                        <p:cTn id="6" dur="2000" tmFilter="0, 0; .2, .5; .8, .5; 1, 0"/>
                                        <p:tgtEl>
                                          <p:spTgt spid="4"/>
                                        </p:tgtEl>
                                      </p:cBhvr>
                                    </p:animEffect>
                                    <p:animScale>
                                      <p:cBhvr>
                                        <p:cTn id="7" dur="1000" autoRev="1" fill="hold"/>
                                        <p:tgtEl>
                                          <p:spTgt spid="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CC0099">
              <a:alpha val="49000"/>
            </a:srgbClr>
          </a:solidFill>
          <a:effectLst>
            <a:softEdge rad="635000"/>
          </a:effectLst>
        </p:spPr>
        <p:txBody>
          <a:bodyPr/>
          <a:lstStyle/>
          <a:p>
            <a:endParaRPr lang="es-ES" dirty="0"/>
          </a:p>
        </p:txBody>
      </p:sp>
      <p:pic>
        <p:nvPicPr>
          <p:cNvPr id="4" name="3 Marcador de contenido" descr="Geminis_Almadeaventurero.gif"/>
          <p:cNvPicPr>
            <a:picLocks noGrp="1" noChangeAspect="1"/>
          </p:cNvPicPr>
          <p:nvPr>
            <p:ph idx="1"/>
          </p:nvPr>
        </p:nvPicPr>
        <p:blipFill>
          <a:blip r:embed="rId2"/>
          <a:stretch>
            <a:fillRect/>
          </a:stretch>
        </p:blipFill>
        <p:spPr>
          <a:xfrm>
            <a:off x="571472" y="928670"/>
            <a:ext cx="3786214" cy="5000660"/>
          </a:xfrm>
          <a:effectLst>
            <a:softEdge rad="127000"/>
          </a:effectLst>
        </p:spPr>
      </p:pic>
      <p:sp>
        <p:nvSpPr>
          <p:cNvPr id="5" name="4 CuadroTexto"/>
          <p:cNvSpPr txBox="1"/>
          <p:nvPr/>
        </p:nvSpPr>
        <p:spPr>
          <a:xfrm>
            <a:off x="4714876" y="1357298"/>
            <a:ext cx="3714776" cy="4401205"/>
          </a:xfrm>
          <a:prstGeom prst="rect">
            <a:avLst/>
          </a:prstGeom>
          <a:noFill/>
        </p:spPr>
        <p:txBody>
          <a:bodyPr wrap="square" rtlCol="0">
            <a:spAutoFit/>
          </a:bodyPr>
          <a:lstStyle/>
          <a:p>
            <a:r>
              <a:rPr lang="es-ES" sz="2000" b="1" dirty="0" smtClean="0">
                <a:solidFill>
                  <a:srgbClr val="FF99FF"/>
                </a:solidFill>
                <a:effectLst>
                  <a:outerShdw blurRad="38100" dist="38100" dir="2700000" algn="tl">
                    <a:srgbClr val="000000">
                      <a:alpha val="43137"/>
                    </a:srgbClr>
                  </a:outerShdw>
                </a:effectLst>
                <a:latin typeface="Monotype Corsiva" pitchFamily="66" charset="0"/>
              </a:rPr>
              <a:t>Los </a:t>
            </a:r>
            <a:r>
              <a:rPr lang="es-ES" sz="2000" b="1" dirty="0" err="1" smtClean="0">
                <a:solidFill>
                  <a:srgbClr val="FF99FF"/>
                </a:solidFill>
                <a:effectLst>
                  <a:outerShdw blurRad="38100" dist="38100" dir="2700000" algn="tl">
                    <a:srgbClr val="000000">
                      <a:alpha val="43137"/>
                    </a:srgbClr>
                  </a:outerShdw>
                </a:effectLst>
                <a:latin typeface="Monotype Corsiva" pitchFamily="66" charset="0"/>
              </a:rPr>
              <a:t>geminianos</a:t>
            </a:r>
            <a:r>
              <a:rPr lang="es-ES" sz="2000" b="1" dirty="0" smtClean="0">
                <a:solidFill>
                  <a:srgbClr val="FF99FF"/>
                </a:solidFill>
                <a:effectLst>
                  <a:outerShdw blurRad="38100" dist="38100" dir="2700000" algn="tl">
                    <a:srgbClr val="000000">
                      <a:alpha val="43137"/>
                    </a:srgbClr>
                  </a:outerShdw>
                </a:effectLst>
                <a:latin typeface="Monotype Corsiva" pitchFamily="66" charset="0"/>
              </a:rPr>
              <a:t>/as tienen hábitos muy similares. Como son curiosos, tratan de experimentar distintas posiciones y técnicas para besar. No dejan sus brazos quietos y muchas veces no se relajan lo suficiente. Apenas llegan a disfrutar los mimos, porque no son precisamente los que le dedican mucho tiempo a los encuentros íntimos. Esta velocidad interna, no siempre termina la pasión que un beso puede llegar a iniciar. Con este signo las técnicas para besar no tienen mucho efecto. </a:t>
            </a:r>
          </a:p>
          <a:p>
            <a:endParaRPr lang="es-ES" sz="2000" b="1" dirty="0">
              <a:solidFill>
                <a:srgbClr val="FF99FF"/>
              </a:solidFill>
              <a:effectLst>
                <a:outerShdw blurRad="38100" dist="38100" dir="2700000" algn="tl">
                  <a:srgbClr val="000000">
                    <a:alpha val="43137"/>
                  </a:srgbClr>
                </a:outerShdw>
              </a:effectLst>
              <a:latin typeface="Monotype Corsiva" pitchFamily="66" charset="0"/>
            </a:endParaRPr>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withEffect">
                                  <p:stCondLst>
                                    <p:cond delay="0"/>
                                  </p:stCondLst>
                                  <p:childTnLst>
                                    <p:animEffect transition="out" filter="fade">
                                      <p:cBhvr>
                                        <p:cTn id="6" dur="2000" tmFilter="0, 0; .2, .5; .8, .5; 1, 0"/>
                                        <p:tgtEl>
                                          <p:spTgt spid="4"/>
                                        </p:tgtEl>
                                      </p:cBhvr>
                                    </p:animEffect>
                                    <p:animScale>
                                      <p:cBhvr>
                                        <p:cTn id="7" dur="1000" autoRev="1" fill="hold"/>
                                        <p:tgtEl>
                                          <p:spTgt spid="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1">
              <a:lumMod val="75000"/>
              <a:alpha val="38000"/>
            </a:schemeClr>
          </a:solidFill>
          <a:effectLst>
            <a:softEdge rad="635000"/>
          </a:effectLst>
        </p:spPr>
        <p:txBody>
          <a:bodyPr/>
          <a:lstStyle/>
          <a:p>
            <a:endParaRPr lang="es-ES" dirty="0"/>
          </a:p>
        </p:txBody>
      </p:sp>
      <p:pic>
        <p:nvPicPr>
          <p:cNvPr id="4" name="3 Marcador de contenido" descr="Cancer_Almadeaventurero.gif"/>
          <p:cNvPicPr>
            <a:picLocks noGrp="1" noChangeAspect="1"/>
          </p:cNvPicPr>
          <p:nvPr>
            <p:ph idx="1"/>
          </p:nvPr>
        </p:nvPicPr>
        <p:blipFill>
          <a:blip r:embed="rId2"/>
          <a:stretch>
            <a:fillRect/>
          </a:stretch>
        </p:blipFill>
        <p:spPr>
          <a:xfrm>
            <a:off x="428596" y="785794"/>
            <a:ext cx="3756686" cy="4857784"/>
          </a:xfrm>
          <a:effectLst>
            <a:softEdge rad="127000"/>
          </a:effectLst>
        </p:spPr>
      </p:pic>
      <p:sp>
        <p:nvSpPr>
          <p:cNvPr id="5" name="4 CuadroTexto"/>
          <p:cNvSpPr txBox="1"/>
          <p:nvPr/>
        </p:nvSpPr>
        <p:spPr>
          <a:xfrm>
            <a:off x="4143372" y="1000108"/>
            <a:ext cx="4714908" cy="4678204"/>
          </a:xfrm>
          <a:prstGeom prst="rect">
            <a:avLst/>
          </a:prstGeom>
          <a:noFill/>
        </p:spPr>
        <p:txBody>
          <a:bodyPr wrap="square" rtlCol="0">
            <a:spAutoFit/>
          </a:bodyPr>
          <a:lstStyle/>
          <a:p>
            <a:r>
              <a:rPr lang="es-ES" sz="2000" b="1" dirty="0" smtClean="0">
                <a:solidFill>
                  <a:schemeClr val="accent1">
                    <a:lumMod val="20000"/>
                    <a:lumOff val="80000"/>
                  </a:schemeClr>
                </a:solidFill>
                <a:effectLst>
                  <a:outerShdw blurRad="38100" dist="38100" dir="2700000" algn="tl">
                    <a:srgbClr val="000000">
                      <a:alpha val="43137"/>
                    </a:srgbClr>
                  </a:outerShdw>
                </a:effectLst>
                <a:latin typeface="Monotype Corsiva" pitchFamily="66" charset="0"/>
              </a:rPr>
              <a:t>Para cáncer el beso es lo más importante del ritual amoroso, ellos son orales por naturaleza. Nunca dejaron de adorar el pecho de mamá. Tanto los hombres como las mujeres de este signo se sentirán ofendidos, si su amante no les da un beso prolongado al mejor estilo Hollywood. Los </a:t>
            </a:r>
            <a:r>
              <a:rPr lang="es-ES" sz="2000" b="1" dirty="0" err="1" smtClean="0">
                <a:solidFill>
                  <a:schemeClr val="accent1">
                    <a:lumMod val="20000"/>
                    <a:lumOff val="80000"/>
                  </a:schemeClr>
                </a:solidFill>
                <a:effectLst>
                  <a:outerShdw blurRad="38100" dist="38100" dir="2700000" algn="tl">
                    <a:srgbClr val="000000">
                      <a:alpha val="43137"/>
                    </a:srgbClr>
                  </a:outerShdw>
                </a:effectLst>
                <a:latin typeface="Monotype Corsiva" pitchFamily="66" charset="0"/>
              </a:rPr>
              <a:t>cancerianos</a:t>
            </a:r>
            <a:r>
              <a:rPr lang="es-ES" sz="2000" b="1" dirty="0" smtClean="0">
                <a:solidFill>
                  <a:schemeClr val="accent1">
                    <a:lumMod val="20000"/>
                    <a:lumOff val="80000"/>
                  </a:schemeClr>
                </a:solidFill>
                <a:effectLst>
                  <a:outerShdw blurRad="38100" dist="38100" dir="2700000" algn="tl">
                    <a:srgbClr val="000000">
                      <a:alpha val="43137"/>
                    </a:srgbClr>
                  </a:outerShdw>
                </a:effectLst>
                <a:latin typeface="Monotype Corsiva" pitchFamily="66" charset="0"/>
              </a:rPr>
              <a:t>  son los más indicados para dar clases de besos, porque son profundos y apasionados, pueden despertar miedo porque llegan a ahogar con su pasión. </a:t>
            </a:r>
            <a:br>
              <a:rPr lang="es-ES" sz="2000" b="1" dirty="0" smtClean="0">
                <a:solidFill>
                  <a:schemeClr val="accent1">
                    <a:lumMod val="20000"/>
                    <a:lumOff val="80000"/>
                  </a:schemeClr>
                </a:solidFill>
                <a:effectLst>
                  <a:outerShdw blurRad="38100" dist="38100" dir="2700000" algn="tl">
                    <a:srgbClr val="000000">
                      <a:alpha val="43137"/>
                    </a:srgbClr>
                  </a:outerShdw>
                </a:effectLst>
                <a:latin typeface="Monotype Corsiva" pitchFamily="66" charset="0"/>
              </a:rPr>
            </a:br>
            <a:r>
              <a:rPr lang="es-ES" sz="2000" b="1" dirty="0" smtClean="0">
                <a:solidFill>
                  <a:schemeClr val="accent1">
                    <a:lumMod val="20000"/>
                    <a:lumOff val="80000"/>
                  </a:schemeClr>
                </a:solidFill>
                <a:effectLst>
                  <a:outerShdw blurRad="38100" dist="38100" dir="2700000" algn="tl">
                    <a:srgbClr val="000000">
                      <a:alpha val="43137"/>
                    </a:srgbClr>
                  </a:outerShdw>
                </a:effectLst>
                <a:latin typeface="Monotype Corsiva" pitchFamily="66" charset="0"/>
              </a:rPr>
              <a:t/>
            </a:r>
            <a:br>
              <a:rPr lang="es-ES" sz="2000" b="1" dirty="0" smtClean="0">
                <a:solidFill>
                  <a:schemeClr val="accent1">
                    <a:lumMod val="20000"/>
                    <a:lumOff val="80000"/>
                  </a:schemeClr>
                </a:solidFill>
                <a:effectLst>
                  <a:outerShdw blurRad="38100" dist="38100" dir="2700000" algn="tl">
                    <a:srgbClr val="000000">
                      <a:alpha val="43137"/>
                    </a:srgbClr>
                  </a:outerShdw>
                </a:effectLst>
                <a:latin typeface="Monotype Corsiva" pitchFamily="66" charset="0"/>
              </a:rPr>
            </a:br>
            <a:r>
              <a:rPr lang="es-ES" sz="2000" b="1" dirty="0" smtClean="0">
                <a:solidFill>
                  <a:schemeClr val="accent1">
                    <a:lumMod val="20000"/>
                    <a:lumOff val="80000"/>
                  </a:schemeClr>
                </a:solidFill>
                <a:effectLst>
                  <a:outerShdw blurRad="38100" dist="38100" dir="2700000" algn="tl">
                    <a:srgbClr val="000000">
                      <a:alpha val="43137"/>
                    </a:srgbClr>
                  </a:outerShdw>
                </a:effectLst>
                <a:latin typeface="Monotype Corsiva" pitchFamily="66" charset="0"/>
              </a:rPr>
              <a:t>Son tan mimosos que besarán a sus hijos en la boca, si éstos se lo permiten hasta la adolescencia. Son los  </a:t>
            </a:r>
            <a:r>
              <a:rPr lang="es-ES" sz="2000" b="1" dirty="0" err="1" smtClean="0">
                <a:solidFill>
                  <a:schemeClr val="accent1">
                    <a:lumMod val="20000"/>
                    <a:lumOff val="80000"/>
                  </a:schemeClr>
                </a:solidFill>
                <a:effectLst>
                  <a:outerShdw blurRad="38100" dist="38100" dir="2700000" algn="tl">
                    <a:srgbClr val="000000">
                      <a:alpha val="43137"/>
                    </a:srgbClr>
                  </a:outerShdw>
                </a:effectLst>
                <a:latin typeface="Monotype Corsiva" pitchFamily="66" charset="0"/>
              </a:rPr>
              <a:t>besadores</a:t>
            </a:r>
            <a:r>
              <a:rPr lang="es-ES" sz="2000" b="1" dirty="0" smtClean="0">
                <a:solidFill>
                  <a:schemeClr val="accent1">
                    <a:lumMod val="20000"/>
                    <a:lumOff val="80000"/>
                  </a:schemeClr>
                </a:solidFill>
                <a:effectLst>
                  <a:outerShdw blurRad="38100" dist="38100" dir="2700000" algn="tl">
                    <a:srgbClr val="000000">
                      <a:alpha val="43137"/>
                    </a:srgbClr>
                  </a:outerShdw>
                </a:effectLst>
                <a:latin typeface="Monotype Corsiva" pitchFamily="66" charset="0"/>
              </a:rPr>
              <a:t>  más destacados de la historia.</a:t>
            </a:r>
            <a:endParaRPr lang="es-ES" dirty="0" smtClean="0">
              <a:solidFill>
                <a:schemeClr val="accent1">
                  <a:lumMod val="20000"/>
                  <a:lumOff val="80000"/>
                </a:schemeClr>
              </a:solidFill>
              <a:effectLst>
                <a:outerShdw blurRad="38100" dist="38100" dir="2700000" algn="tl">
                  <a:srgbClr val="000000">
                    <a:alpha val="43137"/>
                  </a:srgbClr>
                </a:outerShdw>
              </a:effectLst>
              <a:latin typeface="Monotype Corsiva" pitchFamily="66" charset="0"/>
            </a:endParaRPr>
          </a:p>
          <a:p>
            <a:endParaRPr lang="es-ES" dirty="0">
              <a:ln>
                <a:solidFill>
                  <a:schemeClr val="accent1">
                    <a:lumMod val="60000"/>
                    <a:lumOff val="40000"/>
                  </a:schemeClr>
                </a:solidFill>
              </a:ln>
            </a:endParaRPr>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withEffect">
                                  <p:stCondLst>
                                    <p:cond delay="0"/>
                                  </p:stCondLst>
                                  <p:childTnLst>
                                    <p:animEffect transition="out" filter="fade">
                                      <p:cBhvr>
                                        <p:cTn id="6" dur="2000" tmFilter="0, 0; .2, .5; .8, .5; 1, 0"/>
                                        <p:tgtEl>
                                          <p:spTgt spid="4"/>
                                        </p:tgtEl>
                                      </p:cBhvr>
                                    </p:animEffect>
                                    <p:animScale>
                                      <p:cBhvr>
                                        <p:cTn id="7" dur="1000" autoRev="1" fill="hold"/>
                                        <p:tgtEl>
                                          <p:spTgt spid="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6">
              <a:lumMod val="50000"/>
              <a:alpha val="60000"/>
            </a:schemeClr>
          </a:solidFill>
          <a:effectLst>
            <a:softEdge rad="635000"/>
          </a:effectLst>
        </p:spPr>
        <p:txBody>
          <a:bodyPr/>
          <a:lstStyle/>
          <a:p>
            <a:endParaRPr lang="es-ES" dirty="0"/>
          </a:p>
        </p:txBody>
      </p:sp>
      <p:pic>
        <p:nvPicPr>
          <p:cNvPr id="4" name="3 Marcador de contenido" descr="Leo_Almadeaventurero.gif"/>
          <p:cNvPicPr>
            <a:picLocks noGrp="1" noChangeAspect="1"/>
          </p:cNvPicPr>
          <p:nvPr>
            <p:ph idx="1"/>
          </p:nvPr>
        </p:nvPicPr>
        <p:blipFill>
          <a:blip r:embed="rId2"/>
          <a:stretch>
            <a:fillRect/>
          </a:stretch>
        </p:blipFill>
        <p:spPr>
          <a:xfrm>
            <a:off x="285720" y="785794"/>
            <a:ext cx="3977668" cy="5143536"/>
          </a:xfrm>
        </p:spPr>
      </p:pic>
      <p:sp>
        <p:nvSpPr>
          <p:cNvPr id="5" name="4 CuadroTexto"/>
          <p:cNvSpPr txBox="1"/>
          <p:nvPr/>
        </p:nvSpPr>
        <p:spPr>
          <a:xfrm>
            <a:off x="4429125" y="928670"/>
            <a:ext cx="4429155" cy="4708981"/>
          </a:xfrm>
          <a:prstGeom prst="rect">
            <a:avLst/>
          </a:prstGeom>
          <a:noFill/>
        </p:spPr>
        <p:txBody>
          <a:bodyPr wrap="square" rtlCol="0">
            <a:spAutoFit/>
          </a:bodyPr>
          <a:lstStyle/>
          <a:p>
            <a:r>
              <a:rPr lang="es-ES" sz="2000" b="1" dirty="0" smtClean="0">
                <a:solidFill>
                  <a:schemeClr val="accent5">
                    <a:lumMod val="20000"/>
                    <a:lumOff val="80000"/>
                  </a:schemeClr>
                </a:solidFill>
                <a:effectLst>
                  <a:outerShdw blurRad="38100" dist="38100" dir="2700000" algn="tl">
                    <a:srgbClr val="000000">
                      <a:alpha val="43137"/>
                    </a:srgbClr>
                  </a:outerShdw>
                </a:effectLst>
                <a:latin typeface="Monotype Corsiva" pitchFamily="66" charset="0"/>
              </a:rPr>
              <a:t>Los leoninos piensan que la sexualidad es algo natural. Por eso no harán nada programado de antemano, salvo que el otro le provoque ternura y dulzura. Entones, en ese caso, sus besos tendrán la intensidad de un león cuando abre la boca para devorar a su presa. Las leoninas son un poco más románticas y cuando aman son capaces de besar sin dar descanso a su amante. </a:t>
            </a:r>
            <a:br>
              <a:rPr lang="es-ES" sz="2000" b="1" dirty="0" smtClean="0">
                <a:solidFill>
                  <a:schemeClr val="accent5">
                    <a:lumMod val="20000"/>
                    <a:lumOff val="80000"/>
                  </a:schemeClr>
                </a:solidFill>
                <a:effectLst>
                  <a:outerShdw blurRad="38100" dist="38100" dir="2700000" algn="tl">
                    <a:srgbClr val="000000">
                      <a:alpha val="43137"/>
                    </a:srgbClr>
                  </a:outerShdw>
                </a:effectLst>
                <a:latin typeface="Monotype Corsiva" pitchFamily="66" charset="0"/>
              </a:rPr>
            </a:br>
            <a:r>
              <a:rPr lang="es-ES" sz="2000" b="1" dirty="0" smtClean="0">
                <a:solidFill>
                  <a:schemeClr val="accent5">
                    <a:lumMod val="20000"/>
                    <a:lumOff val="80000"/>
                  </a:schemeClr>
                </a:solidFill>
                <a:effectLst>
                  <a:outerShdw blurRad="38100" dist="38100" dir="2700000" algn="tl">
                    <a:srgbClr val="000000">
                      <a:alpha val="43137"/>
                    </a:srgbClr>
                  </a:outerShdw>
                </a:effectLst>
                <a:latin typeface="Monotype Corsiva" pitchFamily="66" charset="0"/>
              </a:rPr>
              <a:t/>
            </a:r>
            <a:br>
              <a:rPr lang="es-ES" sz="2000" b="1" dirty="0" smtClean="0">
                <a:solidFill>
                  <a:schemeClr val="accent5">
                    <a:lumMod val="20000"/>
                    <a:lumOff val="80000"/>
                  </a:schemeClr>
                </a:solidFill>
                <a:effectLst>
                  <a:outerShdw blurRad="38100" dist="38100" dir="2700000" algn="tl">
                    <a:srgbClr val="000000">
                      <a:alpha val="43137"/>
                    </a:srgbClr>
                  </a:outerShdw>
                </a:effectLst>
                <a:latin typeface="Monotype Corsiva" pitchFamily="66" charset="0"/>
              </a:rPr>
            </a:br>
            <a:r>
              <a:rPr lang="es-ES" sz="2000" b="1" dirty="0" smtClean="0">
                <a:solidFill>
                  <a:schemeClr val="accent5">
                    <a:lumMod val="20000"/>
                    <a:lumOff val="80000"/>
                  </a:schemeClr>
                </a:solidFill>
                <a:effectLst>
                  <a:outerShdw blurRad="38100" dist="38100" dir="2700000" algn="tl">
                    <a:srgbClr val="000000">
                      <a:alpha val="43137"/>
                    </a:srgbClr>
                  </a:outerShdw>
                </a:effectLst>
                <a:latin typeface="Monotype Corsiva" pitchFamily="66" charset="0"/>
              </a:rPr>
              <a:t>Pero los leoninos/as cuando buscan una relación casual, no se detienen en besar demasiado, van derecho a tocar la zona que más les atraiga o excite. Besar es un tema secundario, si ellos no aman de verdad. </a:t>
            </a:r>
          </a:p>
          <a:p>
            <a:endParaRPr lang="es-ES" sz="2000" b="1" dirty="0">
              <a:solidFill>
                <a:schemeClr val="accent5">
                  <a:lumMod val="20000"/>
                  <a:lumOff val="80000"/>
                </a:schemeClr>
              </a:solidFill>
              <a:effectLst>
                <a:outerShdw blurRad="38100" dist="38100" dir="2700000" algn="tl">
                  <a:srgbClr val="000000">
                    <a:alpha val="43137"/>
                  </a:srgbClr>
                </a:outerShdw>
              </a:effectLst>
              <a:latin typeface="Monotype Corsiva" pitchFamily="66" charset="0"/>
            </a:endParaRPr>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withEffect">
                                  <p:stCondLst>
                                    <p:cond delay="0"/>
                                  </p:stCondLst>
                                  <p:childTnLst>
                                    <p:animEffect transition="out" filter="fade">
                                      <p:cBhvr>
                                        <p:cTn id="6" dur="2000" tmFilter="0, 0; .2, .5; .8, .5; 1, 0"/>
                                        <p:tgtEl>
                                          <p:spTgt spid="4"/>
                                        </p:tgtEl>
                                      </p:cBhvr>
                                    </p:animEffect>
                                    <p:animScale>
                                      <p:cBhvr>
                                        <p:cTn id="7" dur="1000" autoRev="1" fill="hold"/>
                                        <p:tgtEl>
                                          <p:spTgt spid="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3">
              <a:lumMod val="75000"/>
              <a:alpha val="39000"/>
            </a:schemeClr>
          </a:solidFill>
          <a:effectLst>
            <a:softEdge rad="635000"/>
          </a:effectLst>
        </p:spPr>
        <p:txBody>
          <a:bodyPr/>
          <a:lstStyle/>
          <a:p>
            <a:endParaRPr lang="es-ES" dirty="0"/>
          </a:p>
        </p:txBody>
      </p:sp>
      <p:pic>
        <p:nvPicPr>
          <p:cNvPr id="4" name="3 Marcador de contenido" descr="Virgo_Almadeaventurero.gif"/>
          <p:cNvPicPr>
            <a:picLocks noGrp="1" noChangeAspect="1"/>
          </p:cNvPicPr>
          <p:nvPr>
            <p:ph idx="1"/>
          </p:nvPr>
        </p:nvPicPr>
        <p:blipFill>
          <a:blip r:embed="rId2"/>
          <a:stretch>
            <a:fillRect/>
          </a:stretch>
        </p:blipFill>
        <p:spPr>
          <a:xfrm>
            <a:off x="285720" y="857232"/>
            <a:ext cx="3929090" cy="4929222"/>
          </a:xfrm>
          <a:effectLst>
            <a:softEdge rad="127000"/>
          </a:effectLst>
        </p:spPr>
      </p:pic>
      <p:sp>
        <p:nvSpPr>
          <p:cNvPr id="5" name="4 CuadroTexto"/>
          <p:cNvSpPr txBox="1"/>
          <p:nvPr/>
        </p:nvSpPr>
        <p:spPr>
          <a:xfrm>
            <a:off x="4214810" y="1214422"/>
            <a:ext cx="4500593" cy="4401205"/>
          </a:xfrm>
          <a:prstGeom prst="rect">
            <a:avLst/>
          </a:prstGeom>
          <a:noFill/>
        </p:spPr>
        <p:txBody>
          <a:bodyPr wrap="square" rtlCol="0">
            <a:spAutoFit/>
          </a:bodyPr>
          <a:lstStyle/>
          <a:p>
            <a:r>
              <a:rPr lang="es-ES" sz="2000" b="1" dirty="0" smtClean="0">
                <a:solidFill>
                  <a:schemeClr val="accent4">
                    <a:lumMod val="20000"/>
                    <a:lumOff val="80000"/>
                  </a:schemeClr>
                </a:solidFill>
                <a:effectLst>
                  <a:outerShdw blurRad="38100" dist="38100" dir="2700000" algn="tl">
                    <a:srgbClr val="000000">
                      <a:alpha val="43137"/>
                    </a:srgbClr>
                  </a:outerShdw>
                </a:effectLst>
                <a:latin typeface="Monotype Corsiva" pitchFamily="66" charset="0"/>
              </a:rPr>
              <a:t>Los tímidos virginianos, para llegar a besar, se toman un tiempo. Le temen demasiado al rechazo para ser el que inicia una relación. Por eso, si te gusta un hombre de virgo, tendrás que besarlo primero. En cambio las virginianas no pierden tanto tiempo cuando alguien les interesa. En general ambos sexos son ansiosos y no se especializan en besar. Como siempre analizan y miden cada acción, prefieren ver los resultados, por eso se relajan después de hacer el amor, para comprobar si fueron aceptados por el otro. Luego te darán besos un poco más apasionados, pero prefieren hacerlo recorriendo todo el cuerpo</a:t>
            </a:r>
            <a:endParaRPr lang="es-ES" sz="2000" dirty="0">
              <a:solidFill>
                <a:schemeClr val="accent4">
                  <a:lumMod val="20000"/>
                  <a:lumOff val="80000"/>
                </a:schemeClr>
              </a:solidFill>
              <a:effectLst>
                <a:outerShdw blurRad="38100" dist="38100" dir="2700000" algn="tl">
                  <a:srgbClr val="000000">
                    <a:alpha val="43137"/>
                  </a:srgbClr>
                </a:outerShdw>
              </a:effectLst>
              <a:latin typeface="Monotype Corsiva" pitchFamily="66" charset="0"/>
            </a:endParaRPr>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withEffect">
                                  <p:stCondLst>
                                    <p:cond delay="0"/>
                                  </p:stCondLst>
                                  <p:childTnLst>
                                    <p:animEffect transition="out" filter="fade">
                                      <p:cBhvr>
                                        <p:cTn id="6" dur="2000" tmFilter="0, 0; .2, .5; .8, .5; 1, 0"/>
                                        <p:tgtEl>
                                          <p:spTgt spid="4"/>
                                        </p:tgtEl>
                                      </p:cBhvr>
                                    </p:animEffect>
                                    <p:animScale>
                                      <p:cBhvr>
                                        <p:cTn id="7" dur="1000" autoRev="1" fill="hold"/>
                                        <p:tgtEl>
                                          <p:spTgt spid="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1">
              <a:lumMod val="75000"/>
              <a:alpha val="60000"/>
            </a:schemeClr>
          </a:solidFill>
          <a:effectLst>
            <a:softEdge rad="635000"/>
          </a:effectLst>
        </p:spPr>
        <p:txBody>
          <a:bodyPr/>
          <a:lstStyle/>
          <a:p>
            <a:endParaRPr lang="es-ES" dirty="0"/>
          </a:p>
        </p:txBody>
      </p:sp>
      <p:pic>
        <p:nvPicPr>
          <p:cNvPr id="4" name="3 Marcador de contenido" descr="Libra_Almadeaventurero.gif"/>
          <p:cNvPicPr>
            <a:picLocks noGrp="1" noChangeAspect="1"/>
          </p:cNvPicPr>
          <p:nvPr>
            <p:ph idx="1"/>
          </p:nvPr>
        </p:nvPicPr>
        <p:blipFill>
          <a:blip r:embed="rId2"/>
          <a:stretch>
            <a:fillRect/>
          </a:stretch>
        </p:blipFill>
        <p:spPr>
          <a:xfrm>
            <a:off x="428596" y="1071546"/>
            <a:ext cx="3643338" cy="4857784"/>
          </a:xfrm>
        </p:spPr>
      </p:pic>
      <p:sp>
        <p:nvSpPr>
          <p:cNvPr id="5" name="4 CuadroTexto"/>
          <p:cNvSpPr txBox="1"/>
          <p:nvPr/>
        </p:nvSpPr>
        <p:spPr>
          <a:xfrm>
            <a:off x="4286248" y="1285860"/>
            <a:ext cx="4572032" cy="4708981"/>
          </a:xfrm>
          <a:prstGeom prst="rect">
            <a:avLst/>
          </a:prstGeom>
          <a:noFill/>
        </p:spPr>
        <p:txBody>
          <a:bodyPr wrap="square" rtlCol="0">
            <a:spAutoFit/>
          </a:bodyPr>
          <a:lstStyle/>
          <a:p>
            <a:r>
              <a:rPr lang="es-ES" sz="2000" b="1" dirty="0" smtClean="0">
                <a:solidFill>
                  <a:schemeClr val="accent1">
                    <a:lumMod val="20000"/>
                    <a:lumOff val="80000"/>
                  </a:schemeClr>
                </a:solidFill>
                <a:effectLst>
                  <a:outerShdw blurRad="38100" dist="38100" dir="2700000" algn="tl">
                    <a:srgbClr val="000000">
                      <a:alpha val="43137"/>
                    </a:srgbClr>
                  </a:outerShdw>
                </a:effectLst>
                <a:latin typeface="Monotype Corsiva" pitchFamily="66" charset="0"/>
              </a:rPr>
              <a:t>Para este signo todo tiene que ser agradable y armonioso. Por eso son tan seductores, desean agradar a todo el mundo. Es raro que a un </a:t>
            </a:r>
            <a:r>
              <a:rPr lang="es-ES" sz="2000" b="1" dirty="0" err="1" smtClean="0">
                <a:solidFill>
                  <a:schemeClr val="accent1">
                    <a:lumMod val="20000"/>
                    <a:lumOff val="80000"/>
                  </a:schemeClr>
                </a:solidFill>
                <a:effectLst>
                  <a:outerShdw blurRad="38100" dist="38100" dir="2700000" algn="tl">
                    <a:srgbClr val="000000">
                      <a:alpha val="43137"/>
                    </a:srgbClr>
                  </a:outerShdw>
                </a:effectLst>
                <a:latin typeface="Monotype Corsiva" pitchFamily="66" charset="0"/>
              </a:rPr>
              <a:t>libriano</a:t>
            </a:r>
            <a:r>
              <a:rPr lang="es-ES" sz="2000" b="1" dirty="0" smtClean="0">
                <a:solidFill>
                  <a:schemeClr val="accent1">
                    <a:lumMod val="20000"/>
                    <a:lumOff val="80000"/>
                  </a:schemeClr>
                </a:solidFill>
                <a:effectLst>
                  <a:outerShdw blurRad="38100" dist="38100" dir="2700000" algn="tl">
                    <a:srgbClr val="000000">
                      <a:alpha val="43137"/>
                    </a:srgbClr>
                  </a:outerShdw>
                </a:effectLst>
                <a:latin typeface="Monotype Corsiva" pitchFamily="66" charset="0"/>
              </a:rPr>
              <a:t> no lo bese primero una mujer, porque provoca tanto deseo que terminan siendo casi violados, lo mismo sucede con las nativas de este signo. La forma de besar nunca será la misma para un nativo/a de Libra. Porque se adaptan a cada persona, por lo tanto con un </a:t>
            </a:r>
            <a:r>
              <a:rPr lang="es-ES" sz="2000" b="1" dirty="0" err="1" smtClean="0">
                <a:solidFill>
                  <a:schemeClr val="accent1">
                    <a:lumMod val="20000"/>
                    <a:lumOff val="80000"/>
                  </a:schemeClr>
                </a:solidFill>
                <a:effectLst>
                  <a:outerShdw blurRad="38100" dist="38100" dir="2700000" algn="tl">
                    <a:srgbClr val="000000">
                      <a:alpha val="43137"/>
                    </a:srgbClr>
                  </a:outerShdw>
                </a:effectLst>
                <a:latin typeface="Monotype Corsiva" pitchFamily="66" charset="0"/>
              </a:rPr>
              <a:t>canceriano</a:t>
            </a:r>
            <a:r>
              <a:rPr lang="es-ES" sz="2000" b="1" dirty="0" smtClean="0">
                <a:solidFill>
                  <a:schemeClr val="accent1">
                    <a:lumMod val="20000"/>
                    <a:lumOff val="80000"/>
                  </a:schemeClr>
                </a:solidFill>
                <a:effectLst>
                  <a:outerShdw blurRad="38100" dist="38100" dir="2700000" algn="tl">
                    <a:srgbClr val="000000">
                      <a:alpha val="43137"/>
                    </a:srgbClr>
                  </a:outerShdw>
                </a:effectLst>
                <a:latin typeface="Monotype Corsiva" pitchFamily="66" charset="0"/>
              </a:rPr>
              <a:t> habrá besos de novela, con un leonino besos rápidos y precisos, con un pisciano podrán estar mil y una noches besándose, etc. Ellos se adaptan al otro. Pero son tan poco fieles a sí mismos, que son capaces de besar a alguien, para que el otro no se sienta rechazado</a:t>
            </a:r>
            <a:endParaRPr lang="es-ES" sz="2000" dirty="0">
              <a:solidFill>
                <a:schemeClr val="accent1">
                  <a:lumMod val="20000"/>
                  <a:lumOff val="80000"/>
                </a:schemeClr>
              </a:solidFill>
              <a:effectLst>
                <a:outerShdw blurRad="38100" dist="38100" dir="2700000" algn="tl">
                  <a:srgbClr val="000000">
                    <a:alpha val="43137"/>
                  </a:srgbClr>
                </a:outerShdw>
              </a:effectLst>
              <a:latin typeface="Monotype Corsiva" pitchFamily="66" charset="0"/>
            </a:endParaRPr>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withEffect">
                                  <p:stCondLst>
                                    <p:cond delay="0"/>
                                  </p:stCondLst>
                                  <p:childTnLst>
                                    <p:animEffect transition="out" filter="fade">
                                      <p:cBhvr>
                                        <p:cTn id="6" dur="2000" tmFilter="0, 0; .2, .5; .8, .5; 1, 0"/>
                                        <p:tgtEl>
                                          <p:spTgt spid="4"/>
                                        </p:tgtEl>
                                      </p:cBhvr>
                                    </p:animEffect>
                                    <p:animScale>
                                      <p:cBhvr>
                                        <p:cTn id="7" dur="1000" autoRev="1" fill="hold"/>
                                        <p:tgtEl>
                                          <p:spTgt spid="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6">
              <a:lumMod val="50000"/>
              <a:alpha val="61000"/>
            </a:schemeClr>
          </a:solidFill>
          <a:effectLst>
            <a:softEdge rad="635000"/>
          </a:effectLst>
        </p:spPr>
        <p:txBody>
          <a:bodyPr/>
          <a:lstStyle/>
          <a:p>
            <a:endParaRPr lang="es-ES" dirty="0"/>
          </a:p>
        </p:txBody>
      </p:sp>
      <p:pic>
        <p:nvPicPr>
          <p:cNvPr id="4" name="3 Marcador de contenido" descr="Escorpio_Almadeaventurero.gif"/>
          <p:cNvPicPr>
            <a:picLocks noGrp="1" noChangeAspect="1"/>
          </p:cNvPicPr>
          <p:nvPr>
            <p:ph idx="1"/>
          </p:nvPr>
        </p:nvPicPr>
        <p:blipFill>
          <a:blip r:embed="rId2">
            <a:lum contrast="10000"/>
          </a:blip>
          <a:stretch>
            <a:fillRect/>
          </a:stretch>
        </p:blipFill>
        <p:spPr>
          <a:xfrm>
            <a:off x="428596" y="857232"/>
            <a:ext cx="3701441" cy="4786346"/>
          </a:xfrm>
          <a:effectLst>
            <a:softEdge rad="127000"/>
          </a:effectLst>
        </p:spPr>
      </p:pic>
      <p:sp>
        <p:nvSpPr>
          <p:cNvPr id="5" name="4 CuadroTexto"/>
          <p:cNvSpPr txBox="1"/>
          <p:nvPr/>
        </p:nvSpPr>
        <p:spPr>
          <a:xfrm>
            <a:off x="4143372" y="1571612"/>
            <a:ext cx="4214842" cy="3477875"/>
          </a:xfrm>
          <a:prstGeom prst="rect">
            <a:avLst/>
          </a:prstGeom>
          <a:noFill/>
        </p:spPr>
        <p:txBody>
          <a:bodyPr wrap="square" rtlCol="0">
            <a:spAutoFit/>
          </a:bodyPr>
          <a:lstStyle/>
          <a:p>
            <a:r>
              <a:rPr lang="es-ES" sz="2000" b="1" dirty="0" smtClean="0">
                <a:solidFill>
                  <a:schemeClr val="accent6">
                    <a:lumMod val="20000"/>
                    <a:lumOff val="80000"/>
                  </a:schemeClr>
                </a:solidFill>
                <a:effectLst>
                  <a:outerShdw blurRad="38100" dist="38100" dir="2700000" algn="tl">
                    <a:srgbClr val="000000">
                      <a:alpha val="43137"/>
                    </a:srgbClr>
                  </a:outerShdw>
                </a:effectLst>
                <a:latin typeface="Monotype Corsiva" pitchFamily="66" charset="0"/>
              </a:rPr>
              <a:t>Para los </a:t>
            </a:r>
            <a:r>
              <a:rPr lang="es-ES" sz="2000" b="1" dirty="0" err="1" smtClean="0">
                <a:solidFill>
                  <a:schemeClr val="accent6">
                    <a:lumMod val="20000"/>
                    <a:lumOff val="80000"/>
                  </a:schemeClr>
                </a:solidFill>
                <a:effectLst>
                  <a:outerShdw blurRad="38100" dist="38100" dir="2700000" algn="tl">
                    <a:srgbClr val="000000">
                      <a:alpha val="43137"/>
                    </a:srgbClr>
                  </a:outerShdw>
                </a:effectLst>
                <a:latin typeface="Monotype Corsiva" pitchFamily="66" charset="0"/>
              </a:rPr>
              <a:t>escorpianos</a:t>
            </a:r>
            <a:r>
              <a:rPr lang="es-ES" sz="2000" b="1" dirty="0" smtClean="0">
                <a:solidFill>
                  <a:schemeClr val="accent6">
                    <a:lumMod val="20000"/>
                    <a:lumOff val="80000"/>
                  </a:schemeClr>
                </a:solidFill>
                <a:effectLst>
                  <a:outerShdw blurRad="38100" dist="38100" dir="2700000" algn="tl">
                    <a:srgbClr val="000000">
                      <a:alpha val="43137"/>
                    </a:srgbClr>
                  </a:outerShdw>
                </a:effectLst>
                <a:latin typeface="Monotype Corsiva" pitchFamily="66" charset="0"/>
              </a:rPr>
              <a:t> todo es sinónimo de intensidad. Por eso la garganta profunda es su especialidad a la hora de besar. Son muy posesivos. Este ejemplo es válido para ambos sexos. El lenguaje para la expresión de su pasión pueden ser besos de todo tipo. Los cuellos y otras partes no tan visibles de muchos amantes de escorpión, han quedado marcados por moretones, por los demostrativos y exuberantes besos de estos dominantes nativos</a:t>
            </a:r>
            <a:endParaRPr lang="es-ES" sz="2000" dirty="0">
              <a:solidFill>
                <a:schemeClr val="accent6">
                  <a:lumMod val="20000"/>
                  <a:lumOff val="80000"/>
                </a:schemeClr>
              </a:solidFill>
              <a:effectLst>
                <a:outerShdw blurRad="38100" dist="38100" dir="2700000" algn="tl">
                  <a:srgbClr val="000000">
                    <a:alpha val="43137"/>
                  </a:srgbClr>
                </a:outerShdw>
              </a:effectLst>
              <a:latin typeface="Monotype Corsiva" pitchFamily="66" charset="0"/>
            </a:endParaRPr>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withEffect">
                                  <p:stCondLst>
                                    <p:cond delay="0"/>
                                  </p:stCondLst>
                                  <p:childTnLst>
                                    <p:animEffect transition="out" filter="fade">
                                      <p:cBhvr>
                                        <p:cTn id="6" dur="2000" tmFilter="0, 0; .2, .5; .8, .5; 1, 0"/>
                                        <p:tgtEl>
                                          <p:spTgt spid="4"/>
                                        </p:tgtEl>
                                      </p:cBhvr>
                                    </p:animEffect>
                                    <p:animScale>
                                      <p:cBhvr>
                                        <p:cTn id="7" dur="1000" autoRev="1" fill="hold"/>
                                        <p:tgtEl>
                                          <p:spTgt spid="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002060"/>
          </a:solidFill>
          <a:effectLst>
            <a:softEdge rad="635000"/>
          </a:effectLst>
        </p:spPr>
        <p:txBody>
          <a:bodyPr/>
          <a:lstStyle/>
          <a:p>
            <a:endParaRPr lang="es-ES" dirty="0"/>
          </a:p>
        </p:txBody>
      </p:sp>
      <p:pic>
        <p:nvPicPr>
          <p:cNvPr id="4" name="3 Marcador de contenido" descr="Sagitario_Almadeaventurero.gif"/>
          <p:cNvPicPr>
            <a:picLocks noGrp="1" noChangeAspect="1"/>
          </p:cNvPicPr>
          <p:nvPr>
            <p:ph idx="1"/>
          </p:nvPr>
        </p:nvPicPr>
        <p:blipFill>
          <a:blip r:embed="rId2"/>
          <a:stretch>
            <a:fillRect/>
          </a:stretch>
        </p:blipFill>
        <p:spPr>
          <a:xfrm>
            <a:off x="357158" y="1071546"/>
            <a:ext cx="3701441" cy="4786346"/>
          </a:xfrm>
          <a:effectLst>
            <a:softEdge rad="127000"/>
          </a:effectLst>
        </p:spPr>
      </p:pic>
      <p:sp>
        <p:nvSpPr>
          <p:cNvPr id="5" name="4 CuadroTexto"/>
          <p:cNvSpPr txBox="1"/>
          <p:nvPr/>
        </p:nvSpPr>
        <p:spPr>
          <a:xfrm>
            <a:off x="4143372" y="2571744"/>
            <a:ext cx="4572031" cy="2246769"/>
          </a:xfrm>
          <a:prstGeom prst="rect">
            <a:avLst/>
          </a:prstGeom>
          <a:noFill/>
        </p:spPr>
        <p:txBody>
          <a:bodyPr wrap="square" rtlCol="0">
            <a:spAutoFit/>
          </a:bodyPr>
          <a:lstStyle/>
          <a:p>
            <a:r>
              <a:rPr lang="es-ES" sz="2000" b="1" dirty="0" smtClean="0">
                <a:solidFill>
                  <a:schemeClr val="accent1">
                    <a:lumMod val="20000"/>
                    <a:lumOff val="80000"/>
                  </a:schemeClr>
                </a:solidFill>
                <a:effectLst>
                  <a:outerShdw blurRad="38100" dist="38100" dir="2700000" algn="tl">
                    <a:srgbClr val="000000">
                      <a:alpha val="43137"/>
                    </a:srgbClr>
                  </a:outerShdw>
                </a:effectLst>
                <a:latin typeface="Monotype Corsiva" pitchFamily="66" charset="0"/>
              </a:rPr>
              <a:t>Les agrada besar. Gustan de dar besos cortos y experimentar con diferentes personas, no se concentran mucho y por lo mismo pierden rápido la atención de lo que están haciendo. No les gusta ser observados mientras besan. Son propensos a besar cualquier parte del cuerpo, no se conforman con lo tradicional</a:t>
            </a:r>
            <a:endParaRPr lang="es-ES" sz="2000" dirty="0">
              <a:solidFill>
                <a:schemeClr val="accent1">
                  <a:lumMod val="20000"/>
                  <a:lumOff val="80000"/>
                </a:schemeClr>
              </a:solidFill>
              <a:effectLst>
                <a:outerShdw blurRad="38100" dist="38100" dir="2700000" algn="tl">
                  <a:srgbClr val="000000">
                    <a:alpha val="43137"/>
                  </a:srgbClr>
                </a:outerShdw>
              </a:effectLst>
              <a:latin typeface="Monotype Corsiva" pitchFamily="66" charset="0"/>
            </a:endParaRPr>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withEffect">
                                  <p:stCondLst>
                                    <p:cond delay="0"/>
                                  </p:stCondLst>
                                  <p:childTnLst>
                                    <p:animEffect transition="out" filter="fade">
                                      <p:cBhvr>
                                        <p:cTn id="6" dur="2000" tmFilter="0, 0; .2, .5; .8, .5; 1, 0"/>
                                        <p:tgtEl>
                                          <p:spTgt spid="4"/>
                                        </p:tgtEl>
                                      </p:cBhvr>
                                    </p:animEffect>
                                    <p:animScale>
                                      <p:cBhvr>
                                        <p:cTn id="7" dur="1000" autoRev="1" fill="hold"/>
                                        <p:tgtEl>
                                          <p:spTgt spid="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rgbClr val="7030A0">
              <a:alpha val="37000"/>
            </a:srgbClr>
          </a:solidFill>
          <a:effectLst>
            <a:softEdge rad="635000"/>
          </a:effectLst>
        </p:spPr>
        <p:txBody>
          <a:bodyPr/>
          <a:lstStyle/>
          <a:p>
            <a:endParaRPr lang="es-ES" dirty="0"/>
          </a:p>
        </p:txBody>
      </p:sp>
      <p:pic>
        <p:nvPicPr>
          <p:cNvPr id="4" name="3 Marcador de contenido" descr="Capricornio_Almadeaventurero.gif"/>
          <p:cNvPicPr>
            <a:picLocks noGrp="1" noChangeAspect="1"/>
          </p:cNvPicPr>
          <p:nvPr>
            <p:ph idx="1"/>
          </p:nvPr>
        </p:nvPicPr>
        <p:blipFill>
          <a:blip r:embed="rId2">
            <a:lum bright="-10000" contrast="10000"/>
          </a:blip>
          <a:stretch>
            <a:fillRect/>
          </a:stretch>
        </p:blipFill>
        <p:spPr>
          <a:xfrm>
            <a:off x="285720" y="642918"/>
            <a:ext cx="3867177" cy="5429288"/>
          </a:xfrm>
          <a:effectLst>
            <a:softEdge rad="127000"/>
          </a:effectLst>
        </p:spPr>
      </p:pic>
      <p:sp>
        <p:nvSpPr>
          <p:cNvPr id="5" name="4 CuadroTexto"/>
          <p:cNvSpPr txBox="1"/>
          <p:nvPr/>
        </p:nvSpPr>
        <p:spPr>
          <a:xfrm>
            <a:off x="4071934" y="1071546"/>
            <a:ext cx="4714908" cy="4708981"/>
          </a:xfrm>
          <a:prstGeom prst="rect">
            <a:avLst/>
          </a:prstGeom>
          <a:noFill/>
        </p:spPr>
        <p:txBody>
          <a:bodyPr wrap="square" rtlCol="0">
            <a:spAutoFit/>
          </a:bodyPr>
          <a:lstStyle/>
          <a:p>
            <a:r>
              <a:rPr lang="es-ES" sz="2000" b="1" dirty="0" smtClean="0">
                <a:solidFill>
                  <a:srgbClr val="DCC5ED"/>
                </a:solidFill>
                <a:effectLst>
                  <a:outerShdw blurRad="38100" dist="38100" dir="2700000" algn="tl">
                    <a:srgbClr val="000000">
                      <a:alpha val="43137"/>
                    </a:srgbClr>
                  </a:outerShdw>
                </a:effectLst>
                <a:latin typeface="Monotype Corsiva" pitchFamily="66" charset="0"/>
              </a:rPr>
              <a:t>Le gusta controlar todo, hasta la cantidad de besos y el lugar. Disfruta mucho de los encuentros eróticos, pero no son muy demostrativos. Para que un </a:t>
            </a:r>
            <a:r>
              <a:rPr lang="es-ES" sz="2000" b="1" dirty="0" err="1" smtClean="0">
                <a:solidFill>
                  <a:srgbClr val="DCC5ED"/>
                </a:solidFill>
                <a:effectLst>
                  <a:outerShdw blurRad="38100" dist="38100" dir="2700000" algn="tl">
                    <a:srgbClr val="000000">
                      <a:alpha val="43137"/>
                    </a:srgbClr>
                  </a:outerShdw>
                </a:effectLst>
                <a:latin typeface="Monotype Corsiva" pitchFamily="66" charset="0"/>
              </a:rPr>
              <a:t>capricorniano</a:t>
            </a:r>
            <a:r>
              <a:rPr lang="es-ES" sz="2000" b="1" dirty="0" smtClean="0">
                <a:solidFill>
                  <a:srgbClr val="DCC5ED"/>
                </a:solidFill>
                <a:effectLst>
                  <a:outerShdw blurRad="38100" dist="38100" dir="2700000" algn="tl">
                    <a:srgbClr val="000000">
                      <a:alpha val="43137"/>
                    </a:srgbClr>
                  </a:outerShdw>
                </a:effectLst>
                <a:latin typeface="Monotype Corsiva" pitchFamily="66" charset="0"/>
              </a:rPr>
              <a:t> se descontrole tiene que suceder algo que sea muy fuerte, como una posible pérdida. Si su pareja le exige que sea más afectuoso y realmente ama y tiene miedo de separarse, puede cambiar su actitud. </a:t>
            </a:r>
            <a:br>
              <a:rPr lang="es-ES" sz="2000" b="1" dirty="0" smtClean="0">
                <a:solidFill>
                  <a:srgbClr val="DCC5ED"/>
                </a:solidFill>
                <a:effectLst>
                  <a:outerShdw blurRad="38100" dist="38100" dir="2700000" algn="tl">
                    <a:srgbClr val="000000">
                      <a:alpha val="43137"/>
                    </a:srgbClr>
                  </a:outerShdw>
                </a:effectLst>
                <a:latin typeface="Monotype Corsiva" pitchFamily="66" charset="0"/>
              </a:rPr>
            </a:br>
            <a:r>
              <a:rPr lang="es-ES" sz="2000" b="1" dirty="0" smtClean="0">
                <a:solidFill>
                  <a:srgbClr val="DCC5ED"/>
                </a:solidFill>
                <a:effectLst>
                  <a:outerShdw blurRad="38100" dist="38100" dir="2700000" algn="tl">
                    <a:srgbClr val="000000">
                      <a:alpha val="43137"/>
                    </a:srgbClr>
                  </a:outerShdw>
                </a:effectLst>
                <a:latin typeface="Monotype Corsiva" pitchFamily="66" charset="0"/>
              </a:rPr>
              <a:t>Pero cuando vuelve a sentirse seguro deja de besar automáticamente. Sus besos, al principio de una relación, son muy apasionados, pero luego se van enfriando. Estos nativos pueden escribir una poema muy profundo y romántico sobre un beso, pero no son capaces de experimentar con el cuerpo, lo que expresan en sus descripciones literarias</a:t>
            </a:r>
            <a:endParaRPr lang="es-ES" sz="2000" dirty="0">
              <a:solidFill>
                <a:srgbClr val="DCC5ED"/>
              </a:solidFill>
              <a:effectLst>
                <a:outerShdw blurRad="38100" dist="38100" dir="2700000" algn="tl">
                  <a:srgbClr val="000000">
                    <a:alpha val="43137"/>
                  </a:srgbClr>
                </a:outerShdw>
              </a:effectLst>
              <a:latin typeface="Monotype Corsiva" pitchFamily="66" charset="0"/>
            </a:endParaRPr>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withEffect">
                                  <p:stCondLst>
                                    <p:cond delay="0"/>
                                  </p:stCondLst>
                                  <p:childTnLst>
                                    <p:animEffect transition="out" filter="fade">
                                      <p:cBhvr>
                                        <p:cTn id="6" dur="2000" tmFilter="0, 0; .2, .5; .8, .5; 1, 0"/>
                                        <p:tgtEl>
                                          <p:spTgt spid="4"/>
                                        </p:tgtEl>
                                      </p:cBhvr>
                                    </p:animEffect>
                                    <p:animScale>
                                      <p:cBhvr>
                                        <p:cTn id="7" dur="1000" autoRev="1" fill="hold"/>
                                        <p:tgtEl>
                                          <p:spTgt spid="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solidFill>
            <a:schemeClr val="accent1">
              <a:lumMod val="50000"/>
              <a:alpha val="46000"/>
            </a:schemeClr>
          </a:solidFill>
          <a:effectLst>
            <a:softEdge rad="635000"/>
          </a:effectLst>
        </p:spPr>
        <p:txBody>
          <a:bodyPr/>
          <a:lstStyle/>
          <a:p>
            <a:endParaRPr lang="es-ES" dirty="0"/>
          </a:p>
        </p:txBody>
      </p:sp>
      <p:pic>
        <p:nvPicPr>
          <p:cNvPr id="4" name="3 Marcador de contenido" descr="Acuario_Almadeaventurero.gif"/>
          <p:cNvPicPr>
            <a:picLocks noGrp="1" noChangeAspect="1"/>
          </p:cNvPicPr>
          <p:nvPr>
            <p:ph idx="1"/>
          </p:nvPr>
        </p:nvPicPr>
        <p:blipFill>
          <a:blip r:embed="rId2">
            <a:lum contrast="20000"/>
          </a:blip>
          <a:stretch>
            <a:fillRect/>
          </a:stretch>
        </p:blipFill>
        <p:spPr>
          <a:xfrm>
            <a:off x="214282" y="714356"/>
            <a:ext cx="3701441" cy="4786346"/>
          </a:xfrm>
          <a:effectLst>
            <a:softEdge rad="127000"/>
          </a:effectLst>
        </p:spPr>
      </p:pic>
      <p:sp>
        <p:nvSpPr>
          <p:cNvPr id="5" name="4 CuadroTexto"/>
          <p:cNvSpPr txBox="1"/>
          <p:nvPr/>
        </p:nvSpPr>
        <p:spPr>
          <a:xfrm>
            <a:off x="4143373" y="1071546"/>
            <a:ext cx="4786345" cy="4093428"/>
          </a:xfrm>
          <a:prstGeom prst="rect">
            <a:avLst/>
          </a:prstGeom>
          <a:noFill/>
        </p:spPr>
        <p:txBody>
          <a:bodyPr wrap="square" rtlCol="0">
            <a:spAutoFit/>
          </a:bodyPr>
          <a:lstStyle/>
          <a:p>
            <a:r>
              <a:rPr lang="es-ES" sz="2000" b="1" dirty="0" smtClean="0">
                <a:solidFill>
                  <a:schemeClr val="accent2">
                    <a:lumMod val="20000"/>
                    <a:lumOff val="80000"/>
                  </a:schemeClr>
                </a:solidFill>
                <a:effectLst>
                  <a:outerShdw blurRad="38100" dist="38100" dir="2700000" algn="tl">
                    <a:srgbClr val="000000">
                      <a:alpha val="43137"/>
                    </a:srgbClr>
                  </a:outerShdw>
                </a:effectLst>
                <a:latin typeface="Monotype Corsiva" pitchFamily="66" charset="0"/>
              </a:rPr>
              <a:t>Quiere satisfacer sus deseos de manera intensa y veloz. No le gusta perder tiempo ni hacer grandes demostraciones de afecto. Para ellos dar un beso cortito en la boca, es sinónimo de amistad. Por eso besarán a su mismo sexo de esa forma sin ninguna culpa, si consideran que aman a sus amigos sean tanto hombres o mujeres. El beso es una forma de juego de seducción para los </a:t>
            </a:r>
            <a:r>
              <a:rPr lang="es-ES" sz="2000" b="1" dirty="0" err="1" smtClean="0">
                <a:solidFill>
                  <a:schemeClr val="accent2">
                    <a:lumMod val="20000"/>
                    <a:lumOff val="80000"/>
                  </a:schemeClr>
                </a:solidFill>
                <a:effectLst>
                  <a:outerShdw blurRad="38100" dist="38100" dir="2700000" algn="tl">
                    <a:srgbClr val="000000">
                      <a:alpha val="43137"/>
                    </a:srgbClr>
                  </a:outerShdw>
                </a:effectLst>
                <a:latin typeface="Monotype Corsiva" pitchFamily="66" charset="0"/>
              </a:rPr>
              <a:t>acuarianos</a:t>
            </a:r>
            <a:r>
              <a:rPr lang="es-ES" sz="2000" b="1" dirty="0" smtClean="0">
                <a:solidFill>
                  <a:schemeClr val="accent2">
                    <a:lumMod val="20000"/>
                    <a:lumOff val="80000"/>
                  </a:schemeClr>
                </a:solidFill>
                <a:effectLst>
                  <a:outerShdw blurRad="38100" dist="38100" dir="2700000" algn="tl">
                    <a:srgbClr val="000000">
                      <a:alpha val="43137"/>
                    </a:srgbClr>
                  </a:outerShdw>
                </a:effectLst>
                <a:latin typeface="Monotype Corsiva" pitchFamily="66" charset="0"/>
              </a:rPr>
              <a:t>. Pero no es lo que le excita o le provoca pasión. Son en realidad los </a:t>
            </a:r>
            <a:r>
              <a:rPr lang="es-ES" sz="2000" b="1" dirty="0" err="1" smtClean="0">
                <a:solidFill>
                  <a:schemeClr val="accent2">
                    <a:lumMod val="20000"/>
                    <a:lumOff val="80000"/>
                  </a:schemeClr>
                </a:solidFill>
                <a:effectLst>
                  <a:outerShdw blurRad="38100" dist="38100" dir="2700000" algn="tl">
                    <a:srgbClr val="000000">
                      <a:alpha val="43137"/>
                    </a:srgbClr>
                  </a:outerShdw>
                </a:effectLst>
                <a:latin typeface="Monotype Corsiva" pitchFamily="66" charset="0"/>
              </a:rPr>
              <a:t>besadores</a:t>
            </a:r>
            <a:r>
              <a:rPr lang="es-ES" sz="2000" b="1" dirty="0" smtClean="0">
                <a:solidFill>
                  <a:schemeClr val="accent2">
                    <a:lumMod val="20000"/>
                    <a:lumOff val="80000"/>
                  </a:schemeClr>
                </a:solidFill>
                <a:effectLst>
                  <a:outerShdw blurRad="38100" dist="38100" dir="2700000" algn="tl">
                    <a:srgbClr val="000000">
                      <a:alpha val="43137"/>
                    </a:srgbClr>
                  </a:outerShdw>
                </a:effectLst>
                <a:latin typeface="Monotype Corsiva" pitchFamily="66" charset="0"/>
              </a:rPr>
              <a:t> más livianos del zodíaco. Ellos le dan importancia a estimular otras partes del cuerpo, más concretas y erógenas.</a:t>
            </a:r>
          </a:p>
          <a:p>
            <a:endParaRPr lang="es-ES" sz="2000" b="1" dirty="0">
              <a:solidFill>
                <a:schemeClr val="accent2">
                  <a:lumMod val="20000"/>
                  <a:lumOff val="80000"/>
                </a:schemeClr>
              </a:solidFill>
              <a:effectLst>
                <a:outerShdw blurRad="38100" dist="38100" dir="2700000" algn="tl">
                  <a:srgbClr val="000000">
                    <a:alpha val="43137"/>
                  </a:srgbClr>
                </a:outerShdw>
              </a:effectLst>
              <a:latin typeface="Monotype Corsiva" pitchFamily="66" charset="0"/>
            </a:endParaRPr>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withEffect">
                                  <p:stCondLst>
                                    <p:cond delay="0"/>
                                  </p:stCondLst>
                                  <p:childTnLst>
                                    <p:animEffect transition="out" filter="fade">
                                      <p:cBhvr>
                                        <p:cTn id="6" dur="2000" tmFilter="0, 0; .2, .5; .8, .5; 1, 0"/>
                                        <p:tgtEl>
                                          <p:spTgt spid="4"/>
                                        </p:tgtEl>
                                      </p:cBhvr>
                                    </p:animEffect>
                                    <p:animScale>
                                      <p:cBhvr>
                                        <p:cTn id="7" dur="1000" autoRev="1" fill="hold"/>
                                        <p:tgtEl>
                                          <p:spTgt spid="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title"/>
          </p:nvPr>
        </p:nvSpPr>
        <p:spPr>
          <a:xfrm>
            <a:off x="0" y="0"/>
            <a:ext cx="9144000" cy="6858000"/>
          </a:xfrm>
          <a:effectLst>
            <a:softEdge rad="635000"/>
          </a:effectLst>
        </p:spPr>
        <p:txBody>
          <a:bodyPr/>
          <a:lstStyle/>
          <a:p>
            <a:endParaRPr lang="es-ES" dirty="0"/>
          </a:p>
        </p:txBody>
      </p:sp>
      <p:pic>
        <p:nvPicPr>
          <p:cNvPr id="4" name="3 Marcador de contenido" descr="Piscis_Almadeaventurero.gif"/>
          <p:cNvPicPr>
            <a:picLocks noGrp="1" noChangeAspect="1"/>
          </p:cNvPicPr>
          <p:nvPr>
            <p:ph idx="1"/>
          </p:nvPr>
        </p:nvPicPr>
        <p:blipFill>
          <a:blip r:embed="rId2">
            <a:lum contrast="10000"/>
          </a:blip>
          <a:stretch>
            <a:fillRect/>
          </a:stretch>
        </p:blipFill>
        <p:spPr>
          <a:xfrm>
            <a:off x="214282" y="785794"/>
            <a:ext cx="3867178" cy="5000660"/>
          </a:xfrm>
          <a:effectLst>
            <a:softEdge rad="127000"/>
          </a:effectLst>
        </p:spPr>
      </p:pic>
      <p:sp>
        <p:nvSpPr>
          <p:cNvPr id="5" name="4 CuadroTexto"/>
          <p:cNvSpPr txBox="1"/>
          <p:nvPr/>
        </p:nvSpPr>
        <p:spPr>
          <a:xfrm>
            <a:off x="4143372" y="714356"/>
            <a:ext cx="4786346" cy="5324535"/>
          </a:xfrm>
          <a:prstGeom prst="rect">
            <a:avLst/>
          </a:prstGeom>
          <a:noFill/>
        </p:spPr>
        <p:txBody>
          <a:bodyPr wrap="square" rtlCol="0">
            <a:spAutoFit/>
          </a:bodyPr>
          <a:lstStyle/>
          <a:p>
            <a:r>
              <a:rPr lang="es-ES" sz="2000" b="1" dirty="0" smtClean="0">
                <a:solidFill>
                  <a:schemeClr val="tx1">
                    <a:lumMod val="95000"/>
                  </a:schemeClr>
                </a:solidFill>
                <a:effectLst>
                  <a:outerShdw blurRad="38100" dist="38100" dir="2700000" algn="tl">
                    <a:srgbClr val="000000">
                      <a:alpha val="43137"/>
                    </a:srgbClr>
                  </a:outerShdw>
                </a:effectLst>
                <a:latin typeface="Monotype Corsiva" pitchFamily="66" charset="0"/>
              </a:rPr>
              <a:t>Los piscianos son tan románticos que para besar o para amar, empalagan como un kilo de dulce de leche. Sus besos son prolongados y son especialistas en seducir son listos. Son mimosos hasta pedir por favor que se alejen, porque ganan por insistencia con sus demostraciones de afectos. Son capaces de dar besos hasta cuando hablan por teléfono. Cuando no son correspondidos, reclaman los besos que no le dan y también lo que desean dar. Pueden suspirar por un beso horas y horas. Los soñadores piscianos fantasean con besar desde que son muy pequeños a sus futuros amantes. Estos nativos observan películas románticas o novelas de TV, donde los protagonistas se besan y son capaces de llorar de emoción en cada beso que se dan en la ficción. Se podrá afirmar que estos nativos son adictos a los besos</a:t>
            </a:r>
            <a:endParaRPr lang="es-ES" sz="2000" dirty="0">
              <a:solidFill>
                <a:schemeClr val="tx1">
                  <a:lumMod val="95000"/>
                </a:schemeClr>
              </a:solidFill>
              <a:effectLst>
                <a:outerShdw blurRad="38100" dist="38100" dir="2700000" algn="tl">
                  <a:srgbClr val="000000">
                    <a:alpha val="43137"/>
                  </a:srgbClr>
                </a:outerShdw>
              </a:effectLst>
              <a:latin typeface="Monotype Corsiva" pitchFamily="66" charset="0"/>
            </a:endParaRPr>
          </a:p>
        </p:txBody>
      </p:sp>
    </p:spTree>
  </p:cSld>
  <p:clrMapOvr>
    <a:masterClrMapping/>
  </p:clrMapOvr>
  <p:transition advTm="3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6" presetClass="emph" presetSubtype="0" fill="hold" nodeType="withEffect">
                                  <p:stCondLst>
                                    <p:cond delay="0"/>
                                  </p:stCondLst>
                                  <p:childTnLst>
                                    <p:animEffect transition="out" filter="fade">
                                      <p:cBhvr>
                                        <p:cTn id="6" dur="2000" tmFilter="0, 0; .2, .5; .8, .5; 1, 0"/>
                                        <p:tgtEl>
                                          <p:spTgt spid="4"/>
                                        </p:tgtEl>
                                      </p:cBhvr>
                                    </p:animEffect>
                                    <p:animScale>
                                      <p:cBhvr>
                                        <p:cTn id="7" dur="1000" autoRev="1" fill="hold"/>
                                        <p:tgtEl>
                                          <p:spTgt spid="4"/>
                                        </p:tgtEl>
                                      </p:cBhvr>
                                      <p:by x="105000" y="105000"/>
                                    </p:animScale>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Título"/>
          <p:cNvSpPr>
            <a:spLocks noGrp="1"/>
          </p:cNvSpPr>
          <p:nvPr>
            <p:ph type="ctrTitle"/>
          </p:nvPr>
        </p:nvSpPr>
        <p:spPr>
          <a:xfrm>
            <a:off x="0" y="0"/>
            <a:ext cx="9144000" cy="6857999"/>
          </a:xfrm>
        </p:spPr>
        <p:txBody>
          <a:bodyPr/>
          <a:lstStyle/>
          <a:p>
            <a:endParaRPr lang="es-ES" dirty="0"/>
          </a:p>
        </p:txBody>
      </p:sp>
      <p:sp>
        <p:nvSpPr>
          <p:cNvPr id="3" name="2 Subtítulo"/>
          <p:cNvSpPr>
            <a:spLocks noGrp="1"/>
          </p:cNvSpPr>
          <p:nvPr>
            <p:ph type="subTitle" idx="1"/>
          </p:nvPr>
        </p:nvSpPr>
        <p:spPr>
          <a:xfrm>
            <a:off x="0" y="0"/>
            <a:ext cx="9144000" cy="6858000"/>
          </a:xfrm>
        </p:spPr>
        <p:txBody>
          <a:bodyPr/>
          <a:lstStyle/>
          <a:p>
            <a:endParaRPr lang="es-ES" dirty="0"/>
          </a:p>
        </p:txBody>
      </p:sp>
      <p:sp>
        <p:nvSpPr>
          <p:cNvPr id="4" name="3 Marco"/>
          <p:cNvSpPr/>
          <p:nvPr/>
        </p:nvSpPr>
        <p:spPr>
          <a:xfrm>
            <a:off x="0" y="0"/>
            <a:ext cx="9144000" cy="6858000"/>
          </a:xfrm>
          <a:prstGeom prst="frame">
            <a:avLst>
              <a:gd name="adj1" fmla="val 3919"/>
            </a:avLst>
          </a:prstGeom>
          <a:blipFill dpi="0" rotWithShape="1">
            <a:blip r:embed="rId2"/>
            <a:srcRect/>
            <a:tile tx="0" ty="0" sx="100000" sy="100000" flip="none" algn="tl"/>
          </a:blipFill>
          <a:ln>
            <a:noFill/>
          </a:ln>
          <a:scene3d>
            <a:camera prst="orthographicFront"/>
            <a:lightRig rig="threePt" dir="t"/>
          </a:scene3d>
          <a:sp3d>
            <a:bevelT w="165100" prst="coolSlant"/>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a:solidFill>
                <a:schemeClr val="tx1"/>
              </a:solidFill>
            </a:endParaRPr>
          </a:p>
        </p:txBody>
      </p:sp>
      <p:pic>
        <p:nvPicPr>
          <p:cNvPr id="1026" name="Picture 2" descr="http://s4.e-monsite.com/2011/08/21/94179234224514bisou-gif.gif"/>
          <p:cNvPicPr>
            <a:picLocks noChangeAspect="1" noChangeArrowheads="1" noCrop="1"/>
          </p:cNvPicPr>
          <p:nvPr/>
        </p:nvPicPr>
        <p:blipFill>
          <a:blip r:embed="rId3">
            <a:lum bright="10000" contrast="30000"/>
          </a:blip>
          <a:srcRect/>
          <a:stretch>
            <a:fillRect/>
          </a:stretch>
        </p:blipFill>
        <p:spPr bwMode="auto">
          <a:xfrm>
            <a:off x="3357554" y="1714488"/>
            <a:ext cx="3000396" cy="1357321"/>
          </a:xfrm>
          <a:prstGeom prst="ellipse">
            <a:avLst/>
          </a:prstGeom>
          <a:noFill/>
        </p:spPr>
      </p:pic>
      <p:pic>
        <p:nvPicPr>
          <p:cNvPr id="2050" name="Picture 2" descr="http://www.lastellinadelweb.it/Gif%20animate/Baci%20e%20abbracci/pagina12/baci-22.gif"/>
          <p:cNvPicPr>
            <a:picLocks noChangeAspect="1" noChangeArrowheads="1" noCrop="1"/>
          </p:cNvPicPr>
          <p:nvPr/>
        </p:nvPicPr>
        <p:blipFill>
          <a:blip r:embed="rId4"/>
          <a:srcRect/>
          <a:stretch>
            <a:fillRect/>
          </a:stretch>
        </p:blipFill>
        <p:spPr bwMode="auto">
          <a:xfrm>
            <a:off x="1142976" y="2643182"/>
            <a:ext cx="6334125" cy="2438400"/>
          </a:xfrm>
          <a:prstGeom prst="rect">
            <a:avLst/>
          </a:prstGeom>
          <a:noFill/>
        </p:spPr>
      </p:pic>
      <p:sp>
        <p:nvSpPr>
          <p:cNvPr id="7" name="6 CuadroTexto"/>
          <p:cNvSpPr txBox="1"/>
          <p:nvPr/>
        </p:nvSpPr>
        <p:spPr>
          <a:xfrm>
            <a:off x="3214678" y="5715016"/>
            <a:ext cx="3039615" cy="400110"/>
          </a:xfrm>
          <a:prstGeom prst="rect">
            <a:avLst/>
          </a:prstGeom>
          <a:noFill/>
        </p:spPr>
        <p:txBody>
          <a:bodyPr wrap="none" rtlCol="0">
            <a:spAutoFit/>
          </a:bodyPr>
          <a:lstStyle/>
          <a:p>
            <a:r>
              <a:rPr lang="es-ES" sz="2000" dirty="0" smtClean="0">
                <a:blipFill>
                  <a:blip r:embed="rId5"/>
                  <a:stretch>
                    <a:fillRect/>
                  </a:stretch>
                </a:blipFill>
                <a:latin typeface="Script MT Bold" pitchFamily="66" charset="0"/>
              </a:rPr>
              <a:t>Francisco del Olmo- Jazmín</a:t>
            </a:r>
            <a:endParaRPr lang="es-ES" sz="2000" dirty="0">
              <a:blipFill>
                <a:blip r:embed="rId5"/>
                <a:stretch>
                  <a:fillRect/>
                </a:stretch>
              </a:blipFill>
              <a:latin typeface="Script MT Bold" pitchFamily="66" charset="0"/>
            </a:endParaRPr>
          </a:p>
        </p:txBody>
      </p:sp>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0"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edge">
                                      <p:cBhvr>
                                        <p:cTn id="7" dur="2000"/>
                                        <p:tgtEl>
                                          <p:spTgt spid="4"/>
                                        </p:tgtEl>
                                      </p:cBhvr>
                                    </p:animEffect>
                                  </p:childTnLst>
                                </p:cTn>
                              </p:par>
                              <p:par>
                                <p:cTn id="8" presetID="55" presetClass="entr" presetSubtype="0" fill="hold" nodeType="withEffect">
                                  <p:stCondLst>
                                    <p:cond delay="0"/>
                                  </p:stCondLst>
                                  <p:childTnLst>
                                    <p:set>
                                      <p:cBhvr>
                                        <p:cTn id="9" dur="1" fill="hold">
                                          <p:stCondLst>
                                            <p:cond delay="0"/>
                                          </p:stCondLst>
                                        </p:cTn>
                                        <p:tgtEl>
                                          <p:spTgt spid="2050"/>
                                        </p:tgtEl>
                                        <p:attrNameLst>
                                          <p:attrName>style.visibility</p:attrName>
                                        </p:attrNameLst>
                                      </p:cBhvr>
                                      <p:to>
                                        <p:strVal val="visible"/>
                                      </p:to>
                                    </p:set>
                                    <p:anim calcmode="lin" valueType="num">
                                      <p:cBhvr>
                                        <p:cTn id="10" dur="2000" fill="hold"/>
                                        <p:tgtEl>
                                          <p:spTgt spid="2050"/>
                                        </p:tgtEl>
                                        <p:attrNameLst>
                                          <p:attrName>ppt_w</p:attrName>
                                        </p:attrNameLst>
                                      </p:cBhvr>
                                      <p:tavLst>
                                        <p:tav tm="0">
                                          <p:val>
                                            <p:strVal val="#ppt_w*0.70"/>
                                          </p:val>
                                        </p:tav>
                                        <p:tav tm="100000">
                                          <p:val>
                                            <p:strVal val="#ppt_w"/>
                                          </p:val>
                                        </p:tav>
                                      </p:tavLst>
                                    </p:anim>
                                    <p:anim calcmode="lin" valueType="num">
                                      <p:cBhvr>
                                        <p:cTn id="11" dur="2000" fill="hold"/>
                                        <p:tgtEl>
                                          <p:spTgt spid="2050"/>
                                        </p:tgtEl>
                                        <p:attrNameLst>
                                          <p:attrName>ppt_h</p:attrName>
                                        </p:attrNameLst>
                                      </p:cBhvr>
                                      <p:tavLst>
                                        <p:tav tm="0">
                                          <p:val>
                                            <p:strVal val="#ppt_h"/>
                                          </p:val>
                                        </p:tav>
                                        <p:tav tm="100000">
                                          <p:val>
                                            <p:strVal val="#ppt_h"/>
                                          </p:val>
                                        </p:tav>
                                      </p:tavLst>
                                    </p:anim>
                                    <p:animEffect transition="in" filter="fade">
                                      <p:cBhvr>
                                        <p:cTn id="12" dur="2000"/>
                                        <p:tgtEl>
                                          <p:spTgt spid="2050"/>
                                        </p:tgtEl>
                                      </p:cBhvr>
                                    </p:animEffect>
                                  </p:childTnLst>
                                </p:cTn>
                              </p:par>
                              <p:par>
                                <p:cTn id="13" presetID="23" presetClass="entr" presetSubtype="16" fill="hold" nodeType="withEffect">
                                  <p:stCondLst>
                                    <p:cond delay="0"/>
                                  </p:stCondLst>
                                  <p:childTnLst>
                                    <p:set>
                                      <p:cBhvr>
                                        <p:cTn id="14" dur="1" fill="hold">
                                          <p:stCondLst>
                                            <p:cond delay="0"/>
                                          </p:stCondLst>
                                        </p:cTn>
                                        <p:tgtEl>
                                          <p:spTgt spid="1026"/>
                                        </p:tgtEl>
                                        <p:attrNameLst>
                                          <p:attrName>style.visibility</p:attrName>
                                        </p:attrNameLst>
                                      </p:cBhvr>
                                      <p:to>
                                        <p:strVal val="visible"/>
                                      </p:to>
                                    </p:set>
                                    <p:anim calcmode="lin" valueType="num">
                                      <p:cBhvr>
                                        <p:cTn id="15" dur="5000" fill="hold"/>
                                        <p:tgtEl>
                                          <p:spTgt spid="1026"/>
                                        </p:tgtEl>
                                        <p:attrNameLst>
                                          <p:attrName>ppt_w</p:attrName>
                                        </p:attrNameLst>
                                      </p:cBhvr>
                                      <p:tavLst>
                                        <p:tav tm="0">
                                          <p:val>
                                            <p:fltVal val="0"/>
                                          </p:val>
                                        </p:tav>
                                        <p:tav tm="100000">
                                          <p:val>
                                            <p:strVal val="#ppt_w"/>
                                          </p:val>
                                        </p:tav>
                                      </p:tavLst>
                                    </p:anim>
                                    <p:anim calcmode="lin" valueType="num">
                                      <p:cBhvr>
                                        <p:cTn id="16" dur="5000" fill="hold"/>
                                        <p:tgtEl>
                                          <p:spTgt spid="1026"/>
                                        </p:tgtEl>
                                        <p:attrNameLst>
                                          <p:attrName>ppt_h</p:attrName>
                                        </p:attrNameLst>
                                      </p:cBhvr>
                                      <p:tavLst>
                                        <p:tav tm="0">
                                          <p:val>
                                            <p:fltVal val="0"/>
                                          </p:val>
                                        </p:tav>
                                        <p:tav tm="100000">
                                          <p:val>
                                            <p:strVal val="#ppt_h"/>
                                          </p:val>
                                        </p:tav>
                                      </p:tavLst>
                                    </p:anim>
                                  </p:childTnLst>
                                </p:cTn>
                              </p:par>
                            </p:childTnLst>
                          </p:cTn>
                        </p:par>
                        <p:par>
                          <p:cTn id="17" fill="hold">
                            <p:stCondLst>
                              <p:cond delay="5000"/>
                            </p:stCondLst>
                            <p:childTnLst>
                              <p:par>
                                <p:cTn id="18" presetID="17" presetClass="entr" presetSubtype="10" fill="hold" nodeType="afterEffect">
                                  <p:stCondLst>
                                    <p:cond delay="0"/>
                                  </p:stCondLst>
                                  <p:childTnLst>
                                    <p:set>
                                      <p:cBhvr>
                                        <p:cTn id="19" dur="1" fill="hold">
                                          <p:stCondLst>
                                            <p:cond delay="0"/>
                                          </p:stCondLst>
                                        </p:cTn>
                                        <p:tgtEl>
                                          <p:spTgt spid="7">
                                            <p:txEl>
                                              <p:pRg st="0" end="0"/>
                                            </p:txEl>
                                          </p:spTgt>
                                        </p:tgtEl>
                                        <p:attrNameLst>
                                          <p:attrName>style.visibility</p:attrName>
                                        </p:attrNameLst>
                                      </p:cBhvr>
                                      <p:to>
                                        <p:strVal val="visible"/>
                                      </p:to>
                                    </p:set>
                                    <p:anim calcmode="lin" valueType="num">
                                      <p:cBhvr>
                                        <p:cTn id="20" dur="2000" fill="hold"/>
                                        <p:tgtEl>
                                          <p:spTgt spid="7">
                                            <p:txEl>
                                              <p:pRg st="0" end="0"/>
                                            </p:txEl>
                                          </p:spTgt>
                                        </p:tgtEl>
                                        <p:attrNameLst>
                                          <p:attrName>ppt_w</p:attrName>
                                        </p:attrNameLst>
                                      </p:cBhvr>
                                      <p:tavLst>
                                        <p:tav tm="0">
                                          <p:val>
                                            <p:fltVal val="0"/>
                                          </p:val>
                                        </p:tav>
                                        <p:tav tm="100000">
                                          <p:val>
                                            <p:strVal val="#ppt_w"/>
                                          </p:val>
                                        </p:tav>
                                      </p:tavLst>
                                    </p:anim>
                                    <p:anim calcmode="lin" valueType="num">
                                      <p:cBhvr>
                                        <p:cTn id="21" dur="2000" fill="hold"/>
                                        <p:tgtEl>
                                          <p:spTgt spid="7">
                                            <p:txEl>
                                              <p:pRg st="0" end="0"/>
                                            </p:txEl>
                                          </p:spTgt>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endParaRPr lang="es-ES"/>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endParaRPr lang="es-ES"/>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endParaRPr lang="es-ES"/>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endParaRPr lang="es-ES"/>
          </a:p>
        </p:txBody>
      </p:sp>
      <p:pic>
        <p:nvPicPr>
          <p:cNvPr id="11274" name="Picture 10" descr="boletin">
            <a:hlinkClick r:id="rId2"/>
          </p:cNvPr>
          <p:cNvPicPr>
            <a:picLocks noChangeAspect="1" noChangeArrowheads="1"/>
          </p:cNvPicPr>
          <p:nvPr/>
        </p:nvPicPr>
        <p:blipFill>
          <a:blip r:embed="rId3"/>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a:spcBef>
                <a:spcPct val="50000"/>
              </a:spcBef>
            </a:pPr>
            <a:r>
              <a:rPr lang="es-ES_tradnl" sz="1200" b="1">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a:spcBef>
                <a:spcPct val="50000"/>
              </a:spcBef>
            </a:pPr>
            <a:endParaRPr lang="es-ES"/>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ransition advTm="12000"/>
  <p:timing>
    <p:tnLst>
      <p:par>
        <p:cTn id="1" dur="indefinite" restart="never" nodeType="tmRoot"/>
      </p:par>
    </p:tnLst>
  </p:timing>
</p:sld>
</file>

<file path=ppt/theme/theme1.xml><?xml version="1.0" encoding="utf-8"?>
<a:theme xmlns:a="http://schemas.openxmlformats.org/drawingml/2006/main" name="Presentación1 PARA MUSICA">
  <a:themeElements>
    <a:clrScheme name="Flujo">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Presentación1 PARA MUSICA</Template>
  <TotalTime>0</TotalTime>
  <Words>1165</Words>
  <Application>Microsoft Office PowerPoint</Application>
  <PresentationFormat>Presentación en pantalla (4:3)</PresentationFormat>
  <Paragraphs>49</Paragraphs>
  <Slides>15</Slides>
  <Notes>0</Notes>
  <HiddenSlides>0</HiddenSlides>
  <MMClips>0</MMClips>
  <ScaleCrop>false</ScaleCrop>
  <HeadingPairs>
    <vt:vector size="4" baseType="variant">
      <vt:variant>
        <vt:lpstr>Tema</vt:lpstr>
      </vt:variant>
      <vt:variant>
        <vt:i4>2</vt:i4>
      </vt:variant>
      <vt:variant>
        <vt:lpstr>Títulos de diapositiva</vt:lpstr>
      </vt:variant>
      <vt:variant>
        <vt:i4>15</vt:i4>
      </vt:variant>
    </vt:vector>
  </HeadingPairs>
  <TitlesOfParts>
    <vt:vector size="17" baseType="lpstr">
      <vt:lpstr>Presentación1 PARA MUSICA</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2012-09-05T01:22:14Z</dcterms:created>
  <dcterms:modified xsi:type="dcterms:W3CDTF">2012-09-05T01:25:10Z</dcterms:modified>
</cp:coreProperties>
</file>