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454" r:id="rId3"/>
    <p:sldId id="485" r:id="rId4"/>
    <p:sldId id="488" r:id="rId5"/>
    <p:sldId id="534" r:id="rId6"/>
    <p:sldId id="535" r:id="rId7"/>
    <p:sldId id="536" r:id="rId8"/>
    <p:sldId id="540" r:id="rId9"/>
    <p:sldId id="538" r:id="rId10"/>
    <p:sldId id="537" r:id="rId11"/>
    <p:sldId id="489" r:id="rId12"/>
    <p:sldId id="490" r:id="rId13"/>
    <p:sldId id="487" r:id="rId14"/>
    <p:sldId id="539" r:id="rId15"/>
    <p:sldId id="486" r:id="rId16"/>
    <p:sldId id="491" r:id="rId17"/>
    <p:sldId id="492" r:id="rId18"/>
    <p:sldId id="493" r:id="rId19"/>
    <p:sldId id="494" r:id="rId20"/>
    <p:sldId id="495" r:id="rId21"/>
    <p:sldId id="496" r:id="rId22"/>
    <p:sldId id="497" r:id="rId23"/>
    <p:sldId id="498" r:id="rId24"/>
    <p:sldId id="499" r:id="rId25"/>
    <p:sldId id="500" r:id="rId26"/>
    <p:sldId id="501" r:id="rId27"/>
    <p:sldId id="502" r:id="rId28"/>
    <p:sldId id="503" r:id="rId29"/>
    <p:sldId id="504" r:id="rId30"/>
    <p:sldId id="505" r:id="rId31"/>
    <p:sldId id="506" r:id="rId32"/>
    <p:sldId id="507" r:id="rId33"/>
    <p:sldId id="508" r:id="rId34"/>
    <p:sldId id="509" r:id="rId35"/>
    <p:sldId id="510" r:id="rId36"/>
    <p:sldId id="531" r:id="rId37"/>
    <p:sldId id="511" r:id="rId38"/>
    <p:sldId id="484" r:id="rId39"/>
    <p:sldId id="513" r:id="rId40"/>
    <p:sldId id="514" r:id="rId41"/>
    <p:sldId id="515" r:id="rId42"/>
    <p:sldId id="516" r:id="rId43"/>
    <p:sldId id="517" r:id="rId44"/>
    <p:sldId id="518" r:id="rId45"/>
    <p:sldId id="519" r:id="rId46"/>
    <p:sldId id="520" r:id="rId47"/>
    <p:sldId id="521" r:id="rId48"/>
    <p:sldId id="522" r:id="rId49"/>
    <p:sldId id="523" r:id="rId50"/>
    <p:sldId id="524" r:id="rId51"/>
    <p:sldId id="525" r:id="rId52"/>
    <p:sldId id="526" r:id="rId53"/>
    <p:sldId id="527" r:id="rId54"/>
    <p:sldId id="528" r:id="rId55"/>
    <p:sldId id="529" r:id="rId56"/>
    <p:sldId id="530" r:id="rId57"/>
    <p:sldId id="483" r:id="rId58"/>
    <p:sldId id="532" r:id="rId59"/>
  </p:sldIdLst>
  <p:sldSz cx="10801350" cy="6858000"/>
  <p:notesSz cx="6858000" cy="9144000"/>
  <p:defaultTextStyle>
    <a:defPPr>
      <a:defRPr lang="hu-H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3EqWCnSR/NTCfcTQxQcImA" hashData="Lt/hWv4kUoReGI58dI5XgtCSjb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3" d="100"/>
          <a:sy n="83" d="100"/>
        </p:scale>
        <p:origin x="-546" y="-90"/>
      </p:cViewPr>
      <p:guideLst>
        <p:guide orient="horz" pos="2160"/>
        <p:guide pos="340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30EC1A-A044-491F-AC66-846011354CC6}" type="datetimeFigureOut">
              <a:rPr lang="es-ES" smtClean="0"/>
              <a:pPr/>
              <a:t>01/03/2018</a:t>
            </a:fld>
            <a:endParaRPr lang="es-ES"/>
          </a:p>
        </p:txBody>
      </p:sp>
      <p:sp>
        <p:nvSpPr>
          <p:cNvPr id="4" name="3 Marcador de imagen de diapositiva"/>
          <p:cNvSpPr>
            <a:spLocks noGrp="1" noRot="1" noChangeAspect="1"/>
          </p:cNvSpPr>
          <p:nvPr>
            <p:ph type="sldImg" idx="2"/>
          </p:nvPr>
        </p:nvSpPr>
        <p:spPr>
          <a:xfrm>
            <a:off x="728663" y="685800"/>
            <a:ext cx="54006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E08B10-51B6-42CF-90FE-AC9B2B148FB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28663" y="685800"/>
            <a:ext cx="540067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9ED52AD-F0F8-496E-8EDB-EEE2F5E9C390}" type="slidenum">
              <a:rPr lang="es-ES" smtClean="0"/>
              <a:pPr/>
              <a:t>53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810101" y="2130426"/>
            <a:ext cx="9181148" cy="1470025"/>
          </a:xfrm>
        </p:spPr>
        <p:txBody>
          <a:bodyPr/>
          <a:lstStyle/>
          <a:p>
            <a:r>
              <a:rPr lang="es-ES" smtClean="0"/>
              <a:t>Haga clic para modificar el estilo de título del patrón</a:t>
            </a:r>
            <a:endParaRPr lang="es-ES"/>
          </a:p>
        </p:txBody>
      </p:sp>
      <p:sp>
        <p:nvSpPr>
          <p:cNvPr id="3" name="Subtítulo 2"/>
          <p:cNvSpPr>
            <a:spLocks noGrp="1"/>
          </p:cNvSpPr>
          <p:nvPr>
            <p:ph type="subTitle" idx="1"/>
          </p:nvPr>
        </p:nvSpPr>
        <p:spPr>
          <a:xfrm>
            <a:off x="1620203" y="3886200"/>
            <a:ext cx="7560945"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64496E56-8B24-4BEF-8BEC-93E06B6758BD}" type="slidenum">
              <a:rPr lang="hu-HU"/>
              <a:pPr>
                <a:defRPr/>
              </a:pPr>
              <a:t>‹Nº›</a:t>
            </a:fld>
            <a:endParaRPr lang="hu-HU"/>
          </a:p>
        </p:txBody>
      </p:sp>
    </p:spTree>
  </p:cSld>
  <p:clrMapOvr>
    <a:masterClrMapping/>
  </p:clrMapOvr>
  <p:transition spd="med" advTm="5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76DC8B34-FB52-4128-A710-8AFD89ABB9AC}" type="slidenum">
              <a:rPr lang="hu-HU"/>
              <a:pPr>
                <a:defRPr/>
              </a:pPr>
              <a:t>‹Nº›</a:t>
            </a:fld>
            <a:endParaRPr lang="hu-HU"/>
          </a:p>
        </p:txBody>
      </p:sp>
    </p:spTree>
  </p:cSld>
  <p:clrMapOvr>
    <a:masterClrMapping/>
  </p:clrMapOvr>
  <p:transition spd="med" advTm="5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53232" y="4406901"/>
            <a:ext cx="9181148" cy="1362075"/>
          </a:xfrm>
        </p:spPr>
        <p:txBody>
          <a:bodyPr anchor="t"/>
          <a:lstStyle>
            <a:lvl1pPr algn="l">
              <a:defRPr sz="4000" b="1" cap="all"/>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53232" y="2906713"/>
            <a:ext cx="9181148"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25C604D4-3A2A-40D3-9621-D9C72FF47084}" type="slidenum">
              <a:rPr lang="hu-HU"/>
              <a:pPr>
                <a:defRPr/>
              </a:pPr>
              <a:t>‹Nº›</a:t>
            </a:fld>
            <a:endParaRPr lang="hu-HU"/>
          </a:p>
        </p:txBody>
      </p:sp>
    </p:spTree>
  </p:cSld>
  <p:clrMapOvr>
    <a:masterClrMapping/>
  </p:clrMapOvr>
  <p:transition spd="med" advTm="5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540068" y="1600201"/>
            <a:ext cx="4770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5490686" y="1600201"/>
            <a:ext cx="4770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EEB832A5-F0B1-49AB-ADDA-B7D7099C57C9}" type="slidenum">
              <a:rPr lang="hu-HU"/>
              <a:pPr>
                <a:defRPr/>
              </a:pPr>
              <a:t>‹Nº›</a:t>
            </a:fld>
            <a:endParaRPr lang="hu-HU"/>
          </a:p>
        </p:txBody>
      </p:sp>
    </p:spTree>
  </p:cSld>
  <p:clrMapOvr>
    <a:masterClrMapping/>
  </p:clrMapOvr>
  <p:transition spd="med" advTm="5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540068" y="1535113"/>
            <a:ext cx="477247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540068" y="2174875"/>
            <a:ext cx="477247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5486936" y="1535113"/>
            <a:ext cx="477434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5486936" y="2174875"/>
            <a:ext cx="477434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hu-HU"/>
          </a:p>
        </p:txBody>
      </p:sp>
      <p:sp>
        <p:nvSpPr>
          <p:cNvPr id="8" name="Rectangle 5"/>
          <p:cNvSpPr>
            <a:spLocks noGrp="1" noChangeArrowheads="1"/>
          </p:cNvSpPr>
          <p:nvPr>
            <p:ph type="ftr" sz="quarter" idx="11"/>
          </p:nvPr>
        </p:nvSpPr>
        <p:spPr>
          <a:ln/>
        </p:spPr>
        <p:txBody>
          <a:bodyPr/>
          <a:lstStyle>
            <a:lvl1pPr>
              <a:defRPr/>
            </a:lvl1pPr>
          </a:lstStyle>
          <a:p>
            <a:pPr>
              <a:defRPr/>
            </a:pPr>
            <a:endParaRPr lang="hu-HU"/>
          </a:p>
        </p:txBody>
      </p:sp>
      <p:sp>
        <p:nvSpPr>
          <p:cNvPr id="9" name="Rectangle 6"/>
          <p:cNvSpPr>
            <a:spLocks noGrp="1" noChangeArrowheads="1"/>
          </p:cNvSpPr>
          <p:nvPr>
            <p:ph type="sldNum" sz="quarter" idx="12"/>
          </p:nvPr>
        </p:nvSpPr>
        <p:spPr>
          <a:ln/>
        </p:spPr>
        <p:txBody>
          <a:bodyPr/>
          <a:lstStyle>
            <a:lvl1pPr>
              <a:defRPr/>
            </a:lvl1pPr>
          </a:lstStyle>
          <a:p>
            <a:pPr>
              <a:defRPr/>
            </a:pPr>
            <a:fld id="{E743ACFA-D201-429C-B116-6558C258C4F0}" type="slidenum">
              <a:rPr lang="hu-HU"/>
              <a:pPr>
                <a:defRPr/>
              </a:pPr>
              <a:t>‹Nº›</a:t>
            </a:fld>
            <a:endParaRPr lang="hu-HU"/>
          </a:p>
        </p:txBody>
      </p:sp>
    </p:spTree>
  </p:cSld>
  <p:clrMapOvr>
    <a:masterClrMapping/>
  </p:clrMapOvr>
  <p:transition spd="med" advTm="5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hu-HU"/>
          </a:p>
        </p:txBody>
      </p:sp>
      <p:sp>
        <p:nvSpPr>
          <p:cNvPr id="4" name="Rectangle 5"/>
          <p:cNvSpPr>
            <a:spLocks noGrp="1" noChangeArrowheads="1"/>
          </p:cNvSpPr>
          <p:nvPr>
            <p:ph type="ftr" sz="quarter" idx="11"/>
          </p:nvPr>
        </p:nvSpPr>
        <p:spPr>
          <a:ln/>
        </p:spPr>
        <p:txBody>
          <a:bodyPr/>
          <a:lstStyle>
            <a:lvl1pPr>
              <a:defRPr/>
            </a:lvl1pPr>
          </a:lstStyle>
          <a:p>
            <a:pPr>
              <a:defRPr/>
            </a:pPr>
            <a:endParaRPr lang="hu-HU"/>
          </a:p>
        </p:txBody>
      </p:sp>
      <p:sp>
        <p:nvSpPr>
          <p:cNvPr id="5" name="Rectangle 6"/>
          <p:cNvSpPr>
            <a:spLocks noGrp="1" noChangeArrowheads="1"/>
          </p:cNvSpPr>
          <p:nvPr>
            <p:ph type="sldNum" sz="quarter" idx="12"/>
          </p:nvPr>
        </p:nvSpPr>
        <p:spPr>
          <a:ln/>
        </p:spPr>
        <p:txBody>
          <a:bodyPr/>
          <a:lstStyle>
            <a:lvl1pPr>
              <a:defRPr/>
            </a:lvl1pPr>
          </a:lstStyle>
          <a:p>
            <a:pPr>
              <a:defRPr/>
            </a:pPr>
            <a:fld id="{AF420B5F-E3B7-4337-8B7C-EAE9E05483CD}" type="slidenum">
              <a:rPr lang="hu-HU"/>
              <a:pPr>
                <a:defRPr/>
              </a:pPr>
              <a:t>‹Nº›</a:t>
            </a:fld>
            <a:endParaRPr lang="hu-HU"/>
          </a:p>
        </p:txBody>
      </p:sp>
    </p:spTree>
  </p:cSld>
  <p:clrMapOvr>
    <a:masterClrMapping/>
  </p:clrMapOvr>
  <p:transition spd="med" advTm="5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hu-HU"/>
          </a:p>
        </p:txBody>
      </p:sp>
      <p:sp>
        <p:nvSpPr>
          <p:cNvPr id="3" name="Rectangle 5"/>
          <p:cNvSpPr>
            <a:spLocks noGrp="1" noChangeArrowheads="1"/>
          </p:cNvSpPr>
          <p:nvPr>
            <p:ph type="ftr" sz="quarter" idx="11"/>
          </p:nvPr>
        </p:nvSpPr>
        <p:spPr>
          <a:ln/>
        </p:spPr>
        <p:txBody>
          <a:bodyPr/>
          <a:lstStyle>
            <a:lvl1pPr>
              <a:defRPr/>
            </a:lvl1pPr>
          </a:lstStyle>
          <a:p>
            <a:pPr>
              <a:defRPr/>
            </a:pPr>
            <a:endParaRPr lang="hu-HU"/>
          </a:p>
        </p:txBody>
      </p:sp>
      <p:sp>
        <p:nvSpPr>
          <p:cNvPr id="4" name="Rectangle 6"/>
          <p:cNvSpPr>
            <a:spLocks noGrp="1" noChangeArrowheads="1"/>
          </p:cNvSpPr>
          <p:nvPr>
            <p:ph type="sldNum" sz="quarter" idx="12"/>
          </p:nvPr>
        </p:nvSpPr>
        <p:spPr>
          <a:ln/>
        </p:spPr>
        <p:txBody>
          <a:bodyPr/>
          <a:lstStyle>
            <a:lvl1pPr>
              <a:defRPr/>
            </a:lvl1pPr>
          </a:lstStyle>
          <a:p>
            <a:pPr>
              <a:defRPr/>
            </a:pPr>
            <a:fld id="{3F97E91D-F137-4CCF-9F97-1CEE55C8DFD4}" type="slidenum">
              <a:rPr lang="hu-HU"/>
              <a:pPr>
                <a:defRPr/>
              </a:pPr>
              <a:t>‹Nº›</a:t>
            </a:fld>
            <a:endParaRPr lang="hu-HU"/>
          </a:p>
        </p:txBody>
      </p:sp>
    </p:spTree>
  </p:cSld>
  <p:clrMapOvr>
    <a:masterClrMapping/>
  </p:clrMapOvr>
  <p:transition spd="med" advTm="5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540068" y="273050"/>
            <a:ext cx="3553570" cy="1162050"/>
          </a:xfrm>
        </p:spPr>
        <p:txBody>
          <a:bodyPr anchor="b"/>
          <a:lstStyle>
            <a:lvl1pPr algn="l">
              <a:defRPr sz="2000" b="1"/>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4223028" y="273051"/>
            <a:ext cx="603825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540068" y="1435101"/>
            <a:ext cx="355357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AF8B6B9A-F9E0-4CC6-B969-9D05432151AF}" type="slidenum">
              <a:rPr lang="hu-HU"/>
              <a:pPr>
                <a:defRPr/>
              </a:pPr>
              <a:t>‹Nº›</a:t>
            </a:fld>
            <a:endParaRPr lang="hu-HU"/>
          </a:p>
        </p:txBody>
      </p:sp>
    </p:spTree>
  </p:cSld>
  <p:clrMapOvr>
    <a:masterClrMapping/>
  </p:clrMapOvr>
  <p:transition spd="med" advTm="5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117140" y="4800600"/>
            <a:ext cx="6480810" cy="566738"/>
          </a:xfrm>
        </p:spPr>
        <p:txBody>
          <a:bodyPr anchor="b"/>
          <a:lstStyle>
            <a:lvl1pPr algn="l">
              <a:defRPr sz="2000" b="1"/>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2117140" y="612775"/>
            <a:ext cx="648081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Marcador de texto 3"/>
          <p:cNvSpPr>
            <a:spLocks noGrp="1"/>
          </p:cNvSpPr>
          <p:nvPr>
            <p:ph type="body" sz="half" idx="2"/>
          </p:nvPr>
        </p:nvSpPr>
        <p:spPr>
          <a:xfrm>
            <a:off x="2117140" y="5367338"/>
            <a:ext cx="648081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6D499BF6-779D-4035-99FE-B80D3FF62C29}" type="slidenum">
              <a:rPr lang="hu-HU"/>
              <a:pPr>
                <a:defRPr/>
              </a:pPr>
              <a:t>‹Nº›</a:t>
            </a:fld>
            <a:endParaRPr lang="hu-HU"/>
          </a:p>
        </p:txBody>
      </p:sp>
    </p:spTree>
  </p:cSld>
  <p:clrMapOvr>
    <a:masterClrMapping/>
  </p:clrMapOvr>
  <p:transition spd="med" advTm="5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C5C77109-208B-4B01-AE61-164F6C5AFB73}" type="slidenum">
              <a:rPr lang="hu-HU"/>
              <a:pPr>
                <a:defRPr/>
              </a:pPr>
              <a:t>‹Nº›</a:t>
            </a:fld>
            <a:endParaRPr lang="hu-HU"/>
          </a:p>
        </p:txBody>
      </p:sp>
    </p:spTree>
  </p:cSld>
  <p:clrMapOvr>
    <a:masterClrMapping/>
  </p:clrMapOvr>
  <p:transition spd="med" advTm="5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830979" y="274639"/>
            <a:ext cx="2430304" cy="5851525"/>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540067" y="274639"/>
            <a:ext cx="7110889"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C65D1B65-638D-4670-8F17-905F48BDDFEE}" type="slidenum">
              <a:rPr lang="hu-HU"/>
              <a:pPr>
                <a:defRPr/>
              </a:pPr>
              <a:t>‹Nº›</a:t>
            </a:fld>
            <a:endParaRPr lang="hu-HU"/>
          </a:p>
        </p:txBody>
      </p:sp>
    </p:spTree>
  </p:cSld>
  <p:clrMapOvr>
    <a:masterClrMapping/>
  </p:clrMapOvr>
  <p:transition spd="med" advTm="5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130428"/>
            <a:ext cx="918114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886200"/>
            <a:ext cx="756094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24000" r="-24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40068" y="274638"/>
            <a:ext cx="972121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Rectangle 3"/>
          <p:cNvSpPr>
            <a:spLocks noGrp="1" noChangeArrowheads="1"/>
          </p:cNvSpPr>
          <p:nvPr>
            <p:ph type="body" idx="1"/>
          </p:nvPr>
        </p:nvSpPr>
        <p:spPr bwMode="auto">
          <a:xfrm>
            <a:off x="540068" y="1600201"/>
            <a:ext cx="9721215"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1028" name="Rectangle 4"/>
          <p:cNvSpPr>
            <a:spLocks noGrp="1" noChangeArrowheads="1"/>
          </p:cNvSpPr>
          <p:nvPr>
            <p:ph type="dt" sz="half" idx="2"/>
          </p:nvPr>
        </p:nvSpPr>
        <p:spPr bwMode="auto">
          <a:xfrm>
            <a:off x="540068" y="6245225"/>
            <a:ext cx="252031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hu-HU"/>
          </a:p>
        </p:txBody>
      </p:sp>
      <p:sp>
        <p:nvSpPr>
          <p:cNvPr id="1029" name="Rectangle 5"/>
          <p:cNvSpPr>
            <a:spLocks noGrp="1" noChangeArrowheads="1"/>
          </p:cNvSpPr>
          <p:nvPr>
            <p:ph type="ftr" sz="quarter" idx="3"/>
          </p:nvPr>
        </p:nvSpPr>
        <p:spPr bwMode="auto">
          <a:xfrm>
            <a:off x="3690461" y="6245225"/>
            <a:ext cx="342042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hu-HU"/>
          </a:p>
        </p:txBody>
      </p:sp>
      <p:sp>
        <p:nvSpPr>
          <p:cNvPr id="1030" name="Rectangle 6"/>
          <p:cNvSpPr>
            <a:spLocks noGrp="1" noChangeArrowheads="1"/>
          </p:cNvSpPr>
          <p:nvPr>
            <p:ph type="sldNum" sz="quarter" idx="4"/>
          </p:nvPr>
        </p:nvSpPr>
        <p:spPr bwMode="auto">
          <a:xfrm>
            <a:off x="7740968" y="6245225"/>
            <a:ext cx="252031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D2F95AC1-CEE3-40FD-ADE4-6D1AAC1DDD61}" type="slidenum">
              <a:rPr lang="hu-HU"/>
              <a:pPr>
                <a:defRPr/>
              </a:pPr>
              <a:t>‹Nº›</a:t>
            </a:fld>
            <a:endParaRPr lang="hu-H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advTm="5000">
    <p:split orient="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6245225"/>
            <a:ext cx="252031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48.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49.jpeg"/></Relationships>
</file>

<file path=ppt/slides/_rels/slide57.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4" cstate="print">
            <a:duotone>
              <a:schemeClr val="accent2">
                <a:shade val="45000"/>
                <a:satMod val="135000"/>
              </a:schemeClr>
              <a:prstClr val="white"/>
            </a:duotone>
            <a:lum bright="46000"/>
          </a:blip>
          <a:srcRect/>
          <a:stretch>
            <a:fillRect/>
          </a:stretch>
        </p:blipFill>
        <p:spPr bwMode="auto">
          <a:xfrm>
            <a:off x="0" y="0"/>
            <a:ext cx="10801351" cy="6858000"/>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552287" y="764704"/>
            <a:ext cx="1211401"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1080135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1080135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87745" y="3387745"/>
            <a:ext cx="6858000" cy="8251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7331095" y="3387745"/>
            <a:ext cx="6858000" cy="8251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471453" y="5661248"/>
            <a:ext cx="764576" cy="836488"/>
          </a:xfrm>
          <a:prstGeom prst="rect">
            <a:avLst/>
          </a:prstGeom>
          <a:noFill/>
          <a:ln w="38100">
            <a:solidFill>
              <a:srgbClr val="1CDEF8"/>
            </a:solidFill>
            <a:miter lim="800000"/>
            <a:headEnd/>
            <a:tailEnd/>
          </a:ln>
        </p:spPr>
      </p:pic>
      <p:sp>
        <p:nvSpPr>
          <p:cNvPr id="15" name="14 Rectángulo"/>
          <p:cNvSpPr/>
          <p:nvPr/>
        </p:nvSpPr>
        <p:spPr>
          <a:xfrm>
            <a:off x="1042957" y="6000768"/>
            <a:ext cx="3057100" cy="461665"/>
          </a:xfrm>
          <a:prstGeom prst="rect">
            <a:avLst/>
          </a:prstGeom>
          <a:ln>
            <a:noFill/>
          </a:ln>
        </p:spPr>
        <p:txBody>
          <a:bodyPr wrap="square">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212049" y="188640"/>
            <a:ext cx="922615" cy="1066800"/>
          </a:xfrm>
          <a:prstGeom prst="rect">
            <a:avLst/>
          </a:prstGeom>
          <a:noFill/>
          <a:ln w="9525">
            <a:noFill/>
            <a:miter lim="800000"/>
            <a:headEnd/>
            <a:tailEnd/>
          </a:ln>
        </p:spPr>
      </p:pic>
      <p:sp>
        <p:nvSpPr>
          <p:cNvPr id="12" name="11 Rectángulo"/>
          <p:cNvSpPr/>
          <p:nvPr/>
        </p:nvSpPr>
        <p:spPr>
          <a:xfrm>
            <a:off x="1743119" y="1844825"/>
            <a:ext cx="7959229"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402881" y="908721"/>
            <a:ext cx="8136081"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232763"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1402881" y="1700809"/>
            <a:ext cx="8250767" cy="3785652"/>
          </a:xfrm>
          <a:prstGeom prst="rect">
            <a:avLst/>
          </a:prstGeom>
        </p:spPr>
        <p:txBody>
          <a:bodyPr wrap="square">
            <a:spAutoFit/>
          </a:bodyPr>
          <a:lstStyle/>
          <a:p>
            <a:pPr algn="ctr"/>
            <a:r>
              <a:rPr lang="es-ES" sz="8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Rounded MT Bold" pitchFamily="34" charset="0"/>
              </a:rPr>
              <a:t>DESPUES </a:t>
            </a:r>
          </a:p>
          <a:p>
            <a:pPr algn="ctr"/>
            <a:r>
              <a:rPr lang="es-ES" sz="8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Rounded MT Bold" pitchFamily="34" charset="0"/>
              </a:rPr>
              <a:t>DEL</a:t>
            </a:r>
          </a:p>
          <a:p>
            <a:pPr algn="ctr"/>
            <a:r>
              <a:rPr lang="es-ES" sz="8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Rounded MT Bold" pitchFamily="34" charset="0"/>
              </a:rPr>
              <a:t>TSUNAMI</a:t>
            </a:r>
            <a:endParaRPr lang="es-ES" sz="8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Rounded MT Bold" pitchFamily="34" charset="0"/>
            </a:endParaRPr>
          </a:p>
        </p:txBody>
      </p:sp>
    </p:spTree>
  </p:cSld>
  <p:clrMapOvr>
    <a:masterClrMapping/>
  </p:clrMapOvr>
  <p:transition spd="med" advTm="11000">
    <p:split orient="vert"/>
    <p:sndAc>
      <p:stSnd loop="1">
        <p:snd r:embed="rId3" name="titanic(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par>
                                <p:cTn id="13" presetID="6" presetClass="exit" presetSubtype="32" fill="hold" nodeType="withEffect">
                                  <p:stCondLst>
                                    <p:cond delay="0"/>
                                  </p:stCondLst>
                                  <p:childTnLst>
                                    <p:animEffect transition="out" filter="circle(out)">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Jose Luis\Desktop\tsunami-samoa-strikes.jpg"/>
          <p:cNvPicPr>
            <a:picLocks noChangeAspect="1" noChangeArrowheads="1"/>
          </p:cNvPicPr>
          <p:nvPr/>
        </p:nvPicPr>
        <p:blipFill>
          <a:blip r:embed="rId2"/>
          <a:srcRect/>
          <a:stretch>
            <a:fillRect/>
          </a:stretch>
        </p:blipFill>
        <p:spPr bwMode="auto">
          <a:xfrm>
            <a:off x="900081" y="785794"/>
            <a:ext cx="8615384" cy="5436142"/>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614593" y="3000372"/>
            <a:ext cx="5400675" cy="2585323"/>
          </a:xfrm>
          <a:prstGeom prst="rect">
            <a:avLst/>
          </a:prstGeom>
        </p:spPr>
        <p:txBody>
          <a:bodyPr>
            <a:spAutoFit/>
          </a:bodyPr>
          <a:lstStyle/>
          <a:p>
            <a:pPr algn="ctr"/>
            <a:r>
              <a:rPr lang="es-ES" dirty="0"/>
              <a:t>La mayoría de las veces, los tsunamis causan una destrucción a gran escala a las personas, y para ello no necesariamente tienen que ser altos. Poderosas ondas demoler todo lo que encuentra a su paso, y mientras se retiran, dejan en el suelo objetos bastante inusuales que solían estar ocultos en las profundidades del fondo del mar. Además, a veces las ondas soportan tales criaturas, solo para películas de terror.</a:t>
            </a:r>
          </a:p>
        </p:txBody>
      </p:sp>
    </p:spTree>
  </p:cSld>
  <p:clrMapOvr>
    <a:masterClrMapping/>
  </p:clrMapOvr>
  <p:transition spd="med" advTm="25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5ebb5177341315163c3db978a0a422dc.jpg"/>
          <p:cNvPicPr>
            <a:picLocks noChangeAspect="1" noChangeArrowheads="1"/>
          </p:cNvPicPr>
          <p:nvPr/>
        </p:nvPicPr>
        <p:blipFill>
          <a:blip r:embed="rId2"/>
          <a:srcRect/>
          <a:stretch>
            <a:fillRect/>
          </a:stretch>
        </p:blipFill>
        <p:spPr bwMode="auto">
          <a:xfrm>
            <a:off x="828643" y="500042"/>
            <a:ext cx="9115451" cy="5787588"/>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images.jpg"/>
          <p:cNvPicPr>
            <a:picLocks noChangeAspect="1" noChangeArrowheads="1"/>
          </p:cNvPicPr>
          <p:nvPr/>
        </p:nvPicPr>
        <p:blipFill>
          <a:blip r:embed="rId2"/>
          <a:srcRect/>
          <a:stretch>
            <a:fillRect/>
          </a:stretch>
        </p:blipFill>
        <p:spPr bwMode="auto">
          <a:xfrm>
            <a:off x="685767" y="714356"/>
            <a:ext cx="9215502" cy="5160681"/>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501158853_287659_1501258132_noticia_normal.jpg"/>
          <p:cNvPicPr>
            <a:picLocks noChangeAspect="1" noChangeArrowheads="1"/>
          </p:cNvPicPr>
          <p:nvPr/>
        </p:nvPicPr>
        <p:blipFill>
          <a:blip r:embed="rId2"/>
          <a:srcRect/>
          <a:stretch>
            <a:fillRect/>
          </a:stretch>
        </p:blipFill>
        <p:spPr bwMode="auto">
          <a:xfrm>
            <a:off x="1257271" y="714356"/>
            <a:ext cx="8286808" cy="5513264"/>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descarga.jpg"/>
          <p:cNvPicPr>
            <a:picLocks noChangeAspect="1" noChangeArrowheads="1"/>
          </p:cNvPicPr>
          <p:nvPr/>
        </p:nvPicPr>
        <p:blipFill>
          <a:blip r:embed="rId2"/>
          <a:srcRect/>
          <a:stretch>
            <a:fillRect/>
          </a:stretch>
        </p:blipFill>
        <p:spPr bwMode="auto">
          <a:xfrm>
            <a:off x="614329" y="571480"/>
            <a:ext cx="9525067" cy="5572164"/>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maxresdefault (1).jpg"/>
          <p:cNvPicPr>
            <a:picLocks noChangeAspect="1" noChangeArrowheads="1"/>
          </p:cNvPicPr>
          <p:nvPr/>
        </p:nvPicPr>
        <p:blipFill>
          <a:blip r:embed="rId2"/>
          <a:srcRect l="1666" r="1653"/>
          <a:stretch>
            <a:fillRect/>
          </a:stretch>
        </p:blipFill>
        <p:spPr bwMode="auto">
          <a:xfrm>
            <a:off x="1185833" y="714356"/>
            <a:ext cx="8143932" cy="5168989"/>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maxresdefault.jpg"/>
          <p:cNvPicPr>
            <a:picLocks noChangeAspect="1" noChangeArrowheads="1"/>
          </p:cNvPicPr>
          <p:nvPr/>
        </p:nvPicPr>
        <p:blipFill>
          <a:blip r:embed="rId2"/>
          <a:srcRect/>
          <a:stretch>
            <a:fillRect/>
          </a:stretch>
        </p:blipFill>
        <p:spPr bwMode="auto">
          <a:xfrm>
            <a:off x="1114395" y="928670"/>
            <a:ext cx="8509060" cy="4786346"/>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71651" y="3000372"/>
            <a:ext cx="7272368" cy="2862322"/>
          </a:xfrm>
          <a:prstGeom prst="rect">
            <a:avLst/>
          </a:prstGeom>
        </p:spPr>
        <p:txBody>
          <a:bodyPr wrap="square">
            <a:spAutoFit/>
          </a:bodyPr>
          <a:lstStyle/>
          <a:p>
            <a:pPr algn="ctr"/>
            <a:r>
              <a:rPr lang="es-ES" b="1" dirty="0"/>
              <a:t>Signo de calle. </a:t>
            </a:r>
            <a:r>
              <a:rPr lang="es-ES" dirty="0"/>
              <a:t>Esta pieza de madera parece completamente poco atractiva y la historia de su apariencia es increíble. Se determinó que era parte de un cartel de una pequeña aldea en el noreste de Japón. Después del tsunami de 2011, este pueblo fue completamente arrastrado por el mar y el letrero de la calle es uno de los pocos artículos que sobrevivieron. Sorprendentemente, fue descubierto tres años más tarde, cuando fue bañado por las olas en una de las islas hawaianas. El letrero podría superar más de seis mil kilómetros y aún sobrevivir. Fue devuelto a su tierra natal y hoy sirve como un símbolo de esperanza para el futuro.</a:t>
            </a:r>
          </a:p>
        </p:txBody>
      </p:sp>
    </p:spTree>
  </p:cSld>
  <p:clrMapOvr>
    <a:masterClrMapping/>
  </p:clrMapOvr>
  <p:transition spd="med" advTm="32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wsi-imageoptim-youtu.be-image-78.jpg"/>
          <p:cNvPicPr>
            <a:picLocks noChangeAspect="1" noChangeArrowheads="1"/>
          </p:cNvPicPr>
          <p:nvPr/>
        </p:nvPicPr>
        <p:blipFill>
          <a:blip r:embed="rId2"/>
          <a:srcRect/>
          <a:stretch>
            <a:fillRect/>
          </a:stretch>
        </p:blipFill>
        <p:spPr bwMode="auto">
          <a:xfrm>
            <a:off x="0" y="0"/>
            <a:ext cx="10809814"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Jose Luis\Desktop\descarga.jpg"/>
          <p:cNvPicPr>
            <a:picLocks noChangeAspect="1" noChangeArrowheads="1"/>
          </p:cNvPicPr>
          <p:nvPr/>
        </p:nvPicPr>
        <p:blipFill>
          <a:blip r:embed="rId2"/>
          <a:srcRect/>
          <a:stretch>
            <a:fillRect/>
          </a:stretch>
        </p:blipFill>
        <p:spPr bwMode="auto">
          <a:xfrm>
            <a:off x="1" y="0"/>
            <a:ext cx="11086488"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image51.jpg"/>
          <p:cNvPicPr>
            <a:picLocks noChangeAspect="1" noChangeArrowheads="1"/>
          </p:cNvPicPr>
          <p:nvPr/>
        </p:nvPicPr>
        <p:blipFill>
          <a:blip r:embed="rId2"/>
          <a:srcRect/>
          <a:stretch>
            <a:fillRect/>
          </a:stretch>
        </p:blipFill>
        <p:spPr bwMode="auto">
          <a:xfrm>
            <a:off x="1257270" y="428604"/>
            <a:ext cx="8670041" cy="5786478"/>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14640913203799.jpg"/>
          <p:cNvPicPr>
            <a:picLocks noChangeAspect="1" noChangeArrowheads="1"/>
          </p:cNvPicPr>
          <p:nvPr/>
        </p:nvPicPr>
        <p:blipFill>
          <a:blip r:embed="rId2"/>
          <a:srcRect/>
          <a:stretch>
            <a:fillRect/>
          </a:stretch>
        </p:blipFill>
        <p:spPr bwMode="auto">
          <a:xfrm>
            <a:off x="1114395" y="571480"/>
            <a:ext cx="8501122" cy="5396924"/>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57469" y="3214686"/>
            <a:ext cx="5400675" cy="1477328"/>
          </a:xfrm>
          <a:prstGeom prst="rect">
            <a:avLst/>
          </a:prstGeom>
        </p:spPr>
        <p:txBody>
          <a:bodyPr>
            <a:spAutoFit/>
          </a:bodyPr>
          <a:lstStyle/>
          <a:p>
            <a:pPr algn="ctr"/>
            <a:r>
              <a:rPr lang="es-ES" b="1" dirty="0"/>
              <a:t> Titular de registro marino. </a:t>
            </a:r>
            <a:r>
              <a:rPr lang="es-ES" dirty="0"/>
              <a:t>La criatura, llevada a tierra en 2017, es un pez cinturón, que vive en gran profundidad y casi no se cruza con los ojos de la gente. Pero un fuerte tsunami, que surgió después del terremoto en Filipinas, lo llevó a tierra.</a:t>
            </a:r>
          </a:p>
        </p:txBody>
      </p:sp>
    </p:spTree>
  </p:cSld>
  <p:clrMapOvr>
    <a:masterClrMapping/>
  </p:clrMapOvr>
  <p:transition spd="med" advTm="16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wsi-imageoptim-youtu.be-image-79-768x432.jpg"/>
          <p:cNvPicPr>
            <a:picLocks noChangeAspect="1" noChangeArrowheads="1"/>
          </p:cNvPicPr>
          <p:nvPr/>
        </p:nvPicPr>
        <p:blipFill>
          <a:blip r:embed="rId2"/>
          <a:srcRect/>
          <a:stretch>
            <a:fillRect/>
          </a:stretch>
        </p:blipFill>
        <p:spPr bwMode="auto">
          <a:xfrm>
            <a:off x="-1" y="0"/>
            <a:ext cx="10801376"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57403" y="3143248"/>
            <a:ext cx="6415112" cy="2585323"/>
          </a:xfrm>
          <a:prstGeom prst="rect">
            <a:avLst/>
          </a:prstGeom>
          <a:noFill/>
          <a:ln>
            <a:noFill/>
          </a:ln>
        </p:spPr>
        <p:txBody>
          <a:bodyPr wrap="square">
            <a:spAutoFit/>
          </a:bodyPr>
          <a:lstStyle/>
          <a:p>
            <a:pPr algn="ctr"/>
            <a:r>
              <a:rPr lang="es-ES" b="1" dirty="0"/>
              <a:t> Perro pastor marinero </a:t>
            </a:r>
            <a:r>
              <a:rPr lang="es-ES" dirty="0"/>
              <a:t>Este monstruo, sacado en la costa de las Filipinas, desconcertó a muchos. La gente venía de diferentes partes del país solo para tomar una foto. Nadie podía decir exactamente qué tipo de criatura era. Se suponía que este es el cuerpo descompuesto de un pulpo. Pero su increíble tamaño hace que esta teoría sea poco probable. Además, fuera del monstruo estaba cubierto con algo que recuerda a la lana, que por lo general no es típico de la vida marina.</a:t>
            </a:r>
          </a:p>
        </p:txBody>
      </p:sp>
    </p:spTree>
  </p:cSld>
  <p:clrMapOvr>
    <a:masterClrMapping/>
  </p:clrMapOvr>
  <p:transition spd="med" advTm="26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wsi-imageoptim-youtu.be-image-80.jpg"/>
          <p:cNvPicPr>
            <a:picLocks noChangeAspect="1" noChangeArrowheads="1"/>
          </p:cNvPicPr>
          <p:nvPr/>
        </p:nvPicPr>
        <p:blipFill>
          <a:blip r:embed="rId2"/>
          <a:srcRect/>
          <a:stretch>
            <a:fillRect/>
          </a:stretch>
        </p:blipFill>
        <p:spPr bwMode="auto">
          <a:xfrm>
            <a:off x="-576719" y="0"/>
            <a:ext cx="11410362"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85965" y="3071810"/>
            <a:ext cx="6629426" cy="2585323"/>
          </a:xfrm>
          <a:prstGeom prst="rect">
            <a:avLst/>
          </a:prstGeom>
          <a:noFill/>
        </p:spPr>
        <p:txBody>
          <a:bodyPr wrap="square">
            <a:spAutoFit/>
          </a:bodyPr>
          <a:lstStyle/>
          <a:p>
            <a:pPr algn="ctr"/>
            <a:r>
              <a:rPr lang="es-ES" b="1" dirty="0"/>
              <a:t>Monstruo prehistórico </a:t>
            </a:r>
            <a:r>
              <a:rPr lang="es-ES" dirty="0"/>
              <a:t>Estos dientes increíblemente afilados, ojos espeluznantes y un cuerno en la cabeza, parecen simplemente horripilantes. La criatura se asemeja más al escenario de la película de terror, incluso recibió el sobrenombre de "pez diabólico". La foto de este monstruo parece absolutamente no realista, pero un gran número de testigos confirman su originalidad. Los especialistas creen que esta es probablemente una de las variedades de pirañas, pero mucho más aterradora en apariencia.</a:t>
            </a:r>
          </a:p>
        </p:txBody>
      </p:sp>
    </p:spTree>
  </p:cSld>
  <p:clrMapOvr>
    <a:masterClrMapping/>
  </p:clrMapOvr>
  <p:transition spd="med" advTm="23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wsi-imageoptim-youtu.be-image-81.jpg"/>
          <p:cNvPicPr>
            <a:picLocks noChangeAspect="1" noChangeArrowheads="1"/>
          </p:cNvPicPr>
          <p:nvPr/>
        </p:nvPicPr>
        <p:blipFill>
          <a:blip r:embed="rId2"/>
          <a:srcRect/>
          <a:stretch>
            <a:fillRect/>
          </a:stretch>
        </p:blipFill>
        <p:spPr bwMode="auto">
          <a:xfrm>
            <a:off x="614329" y="642918"/>
            <a:ext cx="9329765" cy="5837939"/>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00279" y="3071810"/>
            <a:ext cx="6557988" cy="2308324"/>
          </a:xfrm>
          <a:prstGeom prst="rect">
            <a:avLst/>
          </a:prstGeom>
        </p:spPr>
        <p:txBody>
          <a:bodyPr wrap="square">
            <a:spAutoFit/>
          </a:bodyPr>
          <a:lstStyle/>
          <a:p>
            <a:pPr algn="ctr"/>
            <a:r>
              <a:rPr lang="es-ES" b="1" dirty="0"/>
              <a:t>El enigma de Japón. </a:t>
            </a:r>
            <a:r>
              <a:rPr lang="es-ES" dirty="0"/>
              <a:t>Nadie está exactamente seguro de qué es exactamente este pez, pero parece increíblemente viejo. Su piel arrugada y la falta de dientes no permiten a los científicos determinar con precisión su apariencia. El pez apareció en la playa después del tsunami japonés, lo que obligó a muchos a pensar qué más se esconde en las aguas costeras. Tal vez, tales criaturas aparecieron debido a toneladas de desechos tóxicos lanzados al mar.</a:t>
            </a:r>
          </a:p>
        </p:txBody>
      </p:sp>
    </p:spTree>
  </p:cSld>
  <p:clrMapOvr>
    <a:masterClrMapping/>
  </p:clrMapOvr>
  <p:transition spd="med" advTm="18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wsi-imageoptim-youtu.be-image-82.jpg"/>
          <p:cNvPicPr>
            <a:picLocks noChangeAspect="1" noChangeArrowheads="1"/>
          </p:cNvPicPr>
          <p:nvPr/>
        </p:nvPicPr>
        <p:blipFill>
          <a:blip r:embed="rId3"/>
          <a:srcRect/>
          <a:stretch>
            <a:fillRect/>
          </a:stretch>
        </p:blipFill>
        <p:spPr bwMode="auto">
          <a:xfrm>
            <a:off x="0" y="0"/>
            <a:ext cx="10809815" cy="6858000"/>
          </a:xfrm>
          <a:prstGeom prst="rect">
            <a:avLst/>
          </a:prstGeom>
          <a:noFill/>
        </p:spPr>
      </p:pic>
    </p:spTree>
  </p:cSld>
  <p:clrMapOvr>
    <a:masterClrMapping/>
  </p:clrMapOvr>
  <p:transition spd="med" advTm="7000">
    <p:split orient="vert"/>
    <p:sndAc>
      <p:stSnd>
        <p:snd r:embed="rId2" name="celine dion - ave maria.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43089" y="3214686"/>
            <a:ext cx="6843740" cy="2308324"/>
          </a:xfrm>
          <a:prstGeom prst="rect">
            <a:avLst/>
          </a:prstGeom>
        </p:spPr>
        <p:txBody>
          <a:bodyPr wrap="square">
            <a:spAutoFit/>
          </a:bodyPr>
          <a:lstStyle/>
          <a:p>
            <a:pPr algn="ctr"/>
            <a:r>
              <a:rPr lang="es-ES" b="1" dirty="0"/>
              <a:t> Boyas. </a:t>
            </a:r>
            <a:r>
              <a:rPr lang="es-ES" dirty="0"/>
              <a:t>Hasta 2011, estas boyas eran instalaciones portuarias comunes. Pero aparecer en suelo estadounidense fue completamente inapropiado. Estaban en las costas del noroeste de Estados Unidos absolutamente de repente e incluso años después, estas boyas japonesas aún aparecen en partes de Washington, Oregón y California. La medida en que estos objetos fueron capaces de moverse realmente demuestra cuán fuertes son las corrientes del Océano Pacífico.</a:t>
            </a:r>
          </a:p>
        </p:txBody>
      </p:sp>
    </p:spTree>
  </p:cSld>
  <p:clrMapOvr>
    <a:masterClrMapping/>
  </p:clrMapOvr>
  <p:transition spd="med" advTm="21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wsi-imageoptim-youtu.be-image-83.jpg"/>
          <p:cNvPicPr>
            <a:picLocks noChangeAspect="1" noChangeArrowheads="1"/>
          </p:cNvPicPr>
          <p:nvPr/>
        </p:nvPicPr>
        <p:blipFill>
          <a:blip r:embed="rId2"/>
          <a:srcRect/>
          <a:stretch>
            <a:fillRect/>
          </a:stretch>
        </p:blipFill>
        <p:spPr bwMode="auto">
          <a:xfrm>
            <a:off x="0" y="0"/>
            <a:ext cx="10809815"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43155" y="3214686"/>
            <a:ext cx="5400675" cy="1754326"/>
          </a:xfrm>
          <a:prstGeom prst="rect">
            <a:avLst/>
          </a:prstGeom>
        </p:spPr>
        <p:txBody>
          <a:bodyPr>
            <a:spAutoFit/>
          </a:bodyPr>
          <a:lstStyle/>
          <a:p>
            <a:pPr algn="ctr"/>
            <a:r>
              <a:rPr lang="es-ES" b="1" dirty="0"/>
              <a:t> Ambos a la vez. </a:t>
            </a:r>
            <a:r>
              <a:rPr lang="es-ES" dirty="0"/>
              <a:t>El tamaño de este monstruo marino es realmente impresionante. Para llevarlo a tierra, tomó un tsunami bastante fuerte. Los investigadores creen que este es un híbrido entre la </a:t>
            </a:r>
            <a:r>
              <a:rPr lang="es-ES" dirty="0" err="1"/>
              <a:t>beluga</a:t>
            </a:r>
            <a:r>
              <a:rPr lang="es-ES" dirty="0"/>
              <a:t> y el tiburón, pero quién sabía que estos dos animales pueden aparearse entre sí.</a:t>
            </a:r>
          </a:p>
        </p:txBody>
      </p:sp>
    </p:spTree>
  </p:cSld>
  <p:clrMapOvr>
    <a:masterClrMapping/>
  </p:clrMapOvr>
  <p:transition spd="med" advTm="19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wsi-imageoptim-youtu.be-image-84.jpg"/>
          <p:cNvPicPr>
            <a:picLocks noChangeAspect="1" noChangeArrowheads="1"/>
          </p:cNvPicPr>
          <p:nvPr/>
        </p:nvPicPr>
        <p:blipFill>
          <a:blip r:embed="rId2"/>
          <a:srcRect/>
          <a:stretch>
            <a:fillRect/>
          </a:stretch>
        </p:blipFill>
        <p:spPr bwMode="auto">
          <a:xfrm>
            <a:off x="971519" y="571480"/>
            <a:ext cx="8901137" cy="564709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14593" y="3143248"/>
            <a:ext cx="5400675" cy="1754326"/>
          </a:xfrm>
          <a:prstGeom prst="rect">
            <a:avLst/>
          </a:prstGeom>
        </p:spPr>
        <p:txBody>
          <a:bodyPr>
            <a:spAutoFit/>
          </a:bodyPr>
          <a:lstStyle/>
          <a:p>
            <a:pPr algn="ctr"/>
            <a:r>
              <a:rPr lang="es-ES" b="1" dirty="0"/>
              <a:t> Cuidado con las noticias </a:t>
            </a:r>
            <a:r>
              <a:rPr lang="es-ES" dirty="0"/>
              <a:t>Este enorme pez estaba en la costa del puerto de Nueva York después de un pequeño tsunami. Su foto inmediatamente atrajo mucha atención pública. Más tarde la imagen se llamó "Pez de los inocentes". Después de todo, no era real.</a:t>
            </a:r>
          </a:p>
        </p:txBody>
      </p:sp>
    </p:spTree>
  </p:cSld>
  <p:clrMapOvr>
    <a:masterClrMapping/>
  </p:clrMapOvr>
  <p:transition spd="med" advTm="19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wsi-imageoptim-youtu.be-image-85.jpg"/>
          <p:cNvPicPr>
            <a:picLocks noChangeAspect="1" noChangeArrowheads="1"/>
          </p:cNvPicPr>
          <p:nvPr/>
        </p:nvPicPr>
        <p:blipFill>
          <a:blip r:embed="rId2"/>
          <a:srcRect/>
          <a:stretch>
            <a:fillRect/>
          </a:stretch>
        </p:blipFill>
        <p:spPr bwMode="auto">
          <a:xfrm>
            <a:off x="-8464" y="857232"/>
            <a:ext cx="10809814" cy="5143512"/>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14593" y="3071810"/>
            <a:ext cx="6072230" cy="1754326"/>
          </a:xfrm>
          <a:prstGeom prst="rect">
            <a:avLst/>
          </a:prstGeom>
        </p:spPr>
        <p:txBody>
          <a:bodyPr wrap="square">
            <a:spAutoFit/>
          </a:bodyPr>
          <a:lstStyle/>
          <a:p>
            <a:pPr algn="ctr"/>
            <a:r>
              <a:rPr lang="es-ES" b="1" dirty="0"/>
              <a:t> Monstruo tuerto </a:t>
            </a:r>
            <a:r>
              <a:rPr lang="es-ES" dirty="0"/>
              <a:t>Este pez, arrojado a tierra después del tsunami parece tan terrible, que de hecho, muy pocas personas se habrían arriesgado a comerlo. En lugar de los dos ojos habituales, el pez tiene solo uno, y refleja todo el horror que experimentó, golpeando una poderosa ola de tsunami.</a:t>
            </a:r>
          </a:p>
        </p:txBody>
      </p:sp>
    </p:spTree>
  </p:cSld>
  <p:clrMapOvr>
    <a:masterClrMapping/>
  </p:clrMapOvr>
  <p:transition spd="med" advTm="22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wsi-imageoptim-youtu.be-image-86.jpg"/>
          <p:cNvPicPr>
            <a:picLocks noChangeAspect="1" noChangeArrowheads="1"/>
          </p:cNvPicPr>
          <p:nvPr/>
        </p:nvPicPr>
        <p:blipFill>
          <a:blip r:embed="rId2"/>
          <a:srcRect/>
          <a:stretch>
            <a:fillRect/>
          </a:stretch>
        </p:blipFill>
        <p:spPr bwMode="auto">
          <a:xfrm>
            <a:off x="614329" y="857232"/>
            <a:ext cx="9608701" cy="4572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57403" y="2928934"/>
            <a:ext cx="7286676" cy="2862322"/>
          </a:xfrm>
          <a:prstGeom prst="rect">
            <a:avLst/>
          </a:prstGeom>
        </p:spPr>
        <p:txBody>
          <a:bodyPr wrap="square">
            <a:spAutoFit/>
          </a:bodyPr>
          <a:lstStyle/>
          <a:p>
            <a:pPr algn="ctr"/>
            <a:r>
              <a:rPr lang="es-ES" b="1" dirty="0"/>
              <a:t> El resto de la mezquita </a:t>
            </a:r>
            <a:r>
              <a:rPr lang="es-ES" dirty="0"/>
              <a:t>Durante el tsunami en el Océano Índico el 26 de diciembre de 2016, la ciudad de </a:t>
            </a:r>
            <a:r>
              <a:rPr lang="es-ES" dirty="0" err="1"/>
              <a:t>Pakayambh</a:t>
            </a:r>
            <a:r>
              <a:rPr lang="es-ES" dirty="0"/>
              <a:t>, ubicada en la costa oeste de Sumatra, perdió 40,000 ciudadanos. Una serie de siete ondas, causadas por un terremoto de magnitud 9.1, literalmente arrasó la ciudad en el mar. Después de que el agua bajó, había un objeto grisáceo en la orilla, que resultó ser el remanente de una mezquita indonesia, que era transportada por las olas. Algunas personas lo llaman un tsunami "ira de Dios", que quería enviar el despertar de los pecados de la comunidad de la ciudad, y los restos de una mezquita, un lugar de devolver la esperanza y la fuerza.</a:t>
            </a:r>
          </a:p>
        </p:txBody>
      </p:sp>
    </p:spTree>
  </p:cSld>
  <p:clrMapOvr>
    <a:masterClrMapping/>
  </p:clrMapOvr>
  <p:transition spd="med" advTm="31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wsi-imageoptim-youtu.be-image-87.jpg"/>
          <p:cNvPicPr>
            <a:picLocks noChangeAspect="1" noChangeArrowheads="1"/>
          </p:cNvPicPr>
          <p:nvPr/>
        </p:nvPicPr>
        <p:blipFill>
          <a:blip r:embed="rId2"/>
          <a:srcRect/>
          <a:stretch>
            <a:fillRect/>
          </a:stretch>
        </p:blipFill>
        <p:spPr bwMode="auto">
          <a:xfrm>
            <a:off x="685767" y="857232"/>
            <a:ext cx="9608701" cy="4572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685899" y="3286124"/>
            <a:ext cx="7643866" cy="2585323"/>
          </a:xfrm>
          <a:prstGeom prst="rect">
            <a:avLst/>
          </a:prstGeom>
        </p:spPr>
        <p:txBody>
          <a:bodyPr wrap="square">
            <a:spAutoFit/>
          </a:bodyPr>
          <a:lstStyle/>
          <a:p>
            <a:pPr algn="ctr"/>
            <a:r>
              <a:rPr lang="es-ES" dirty="0"/>
              <a:t>En abril, miles de parientes de medusas conocidos como </a:t>
            </a:r>
            <a:r>
              <a:rPr lang="es-ES" dirty="0" err="1"/>
              <a:t>Velella</a:t>
            </a:r>
            <a:r>
              <a:rPr lang="es-ES" dirty="0"/>
              <a:t> </a:t>
            </a:r>
            <a:r>
              <a:rPr lang="es-ES" dirty="0" err="1"/>
              <a:t>velella</a:t>
            </a:r>
            <a:r>
              <a:rPr lang="es-ES" dirty="0"/>
              <a:t> se lavaron en las playas de Oregón, y ahora lo mismo ha sucedido en Nueva Zelanda, ensuciando </a:t>
            </a:r>
            <a:r>
              <a:rPr lang="es-ES" dirty="0" err="1"/>
              <a:t>Fitzroy</a:t>
            </a:r>
            <a:r>
              <a:rPr lang="es-ES" dirty="0"/>
              <a:t> Beach en New Plymouth.</a:t>
            </a:r>
          </a:p>
          <a:p>
            <a:pPr algn="ctr"/>
            <a:r>
              <a:rPr lang="es-ES" dirty="0"/>
              <a:t>Comúnmente conocidos como marineros de viento, la veleta azul gelatinosa se desliza sobre la superficie del océano comiendo plancton, empujado por el viento. </a:t>
            </a:r>
            <a:r>
              <a:rPr lang="es-ES" u="sng" dirty="0"/>
              <a:t>Kelly Sutherland</a:t>
            </a:r>
            <a:r>
              <a:rPr lang="es-ES" dirty="0"/>
              <a:t> , profesor asistente de biología en el </a:t>
            </a:r>
            <a:r>
              <a:rPr lang="es-ES" u="sng" dirty="0"/>
              <a:t>Clark </a:t>
            </a:r>
            <a:r>
              <a:rPr lang="es-ES" u="sng" dirty="0" err="1"/>
              <a:t>Honors</a:t>
            </a:r>
            <a:r>
              <a:rPr lang="es-ES" u="sng" dirty="0"/>
              <a:t> </a:t>
            </a:r>
            <a:r>
              <a:rPr lang="es-ES" u="sng" dirty="0" err="1"/>
              <a:t>College</a:t>
            </a:r>
            <a:r>
              <a:rPr lang="es-ES" dirty="0"/>
              <a:t> en la Universidad de </a:t>
            </a:r>
            <a:r>
              <a:rPr lang="es-ES" dirty="0" err="1"/>
              <a:t>Oregon</a:t>
            </a:r>
            <a:r>
              <a:rPr lang="es-ES" dirty="0"/>
              <a:t>, dijo a </a:t>
            </a:r>
            <a:r>
              <a:rPr lang="es-ES" u="sng" dirty="0"/>
              <a:t>Newsweek</a:t>
            </a:r>
            <a:r>
              <a:rPr lang="es-ES" dirty="0"/>
              <a:t> que, debido a que carecen de cualquier otra forma de propulsión, viajan por los caprichos del viento</a:t>
            </a:r>
            <a:r>
              <a:rPr lang="es-ES" dirty="0" smtClean="0"/>
              <a:t>.</a:t>
            </a:r>
            <a:endParaRPr lang="es-ES" dirty="0"/>
          </a:p>
        </p:txBody>
      </p:sp>
    </p:spTree>
  </p:cSld>
  <p:clrMapOvr>
    <a:masterClrMapping/>
  </p:clrMapOvr>
  <p:transition spd="med" advTm="22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oregonjellies_velella-velella.jpg"/>
          <p:cNvPicPr>
            <a:picLocks noChangeAspect="1" noChangeArrowheads="1"/>
          </p:cNvPicPr>
          <p:nvPr/>
        </p:nvPicPr>
        <p:blipFill>
          <a:blip r:embed="rId2"/>
          <a:srcRect/>
          <a:stretch>
            <a:fillRect/>
          </a:stretch>
        </p:blipFill>
        <p:spPr bwMode="auto">
          <a:xfrm>
            <a:off x="0" y="0"/>
            <a:ext cx="10801350" cy="6858000"/>
          </a:xfrm>
          <a:prstGeom prst="rect">
            <a:avLst/>
          </a:prstGeom>
          <a:noFill/>
        </p:spPr>
      </p:pic>
    </p:spTree>
  </p:cSld>
  <p:clrMapOvr>
    <a:masterClrMapping/>
  </p:clrMapOvr>
  <p:transition spd="med" advTm="8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471585" y="2928934"/>
            <a:ext cx="8001056" cy="3139321"/>
          </a:xfrm>
          <a:prstGeom prst="rect">
            <a:avLst/>
          </a:prstGeom>
        </p:spPr>
        <p:txBody>
          <a:bodyPr wrap="square">
            <a:spAutoFit/>
          </a:bodyPr>
          <a:lstStyle/>
          <a:p>
            <a:pPr algn="ctr"/>
            <a:r>
              <a:rPr lang="es-ES" dirty="0" smtClean="0"/>
              <a:t>"</a:t>
            </a:r>
            <a:r>
              <a:rPr lang="es-ES" dirty="0"/>
              <a:t>Cuando los vientos cambian, terminan siendo arrojados a la orilla debido a las velas en su espalda", dijo Sutherland.</a:t>
            </a:r>
          </a:p>
          <a:p>
            <a:pPr algn="ctr"/>
            <a:r>
              <a:rPr lang="es-ES" dirty="0"/>
              <a:t>Las </a:t>
            </a:r>
            <a:r>
              <a:rPr lang="es-ES" dirty="0" err="1"/>
              <a:t>Velella</a:t>
            </a:r>
            <a:r>
              <a:rPr lang="es-ES" dirty="0"/>
              <a:t> son inofensivas para los humanos y comunes en el Océano Pacífico, pero pueden hacer que tu playa favorita apesta si el viento las empuja a la orilla.   </a:t>
            </a:r>
          </a:p>
          <a:p>
            <a:pPr algn="ctr"/>
            <a:r>
              <a:rPr lang="es-ES" dirty="0"/>
              <a:t>Sutherland </a:t>
            </a:r>
            <a:r>
              <a:rPr lang="es-ES" dirty="0" smtClean="0"/>
              <a:t>estudió</a:t>
            </a:r>
            <a:r>
              <a:rPr lang="es-ES" dirty="0"/>
              <a:t> la intersección de la biología marina y la física para comprender cómo interactúan los organismos en su entorno fluido. Recibió su doctorado en oceanografía biológica del Instituto de Tecnología de Massachusetts y la Institución Oceanográfica Woods </a:t>
            </a:r>
            <a:r>
              <a:rPr lang="es-ES" dirty="0" err="1"/>
              <a:t>Hole</a:t>
            </a:r>
            <a:r>
              <a:rPr lang="es-ES" dirty="0"/>
              <a:t> en 2010. Antes de enseñar en la Universidad de Oregón, Sutherland fue un investigador postdoctoral en bioingeniería en el Instituto de Tecnología de California.</a:t>
            </a:r>
          </a:p>
        </p:txBody>
      </p:sp>
    </p:spTree>
  </p:cSld>
  <p:clrMapOvr>
    <a:masterClrMapping/>
  </p:clrMapOvr>
  <p:transition spd="med" advTm="25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3_oregonjellies_velella-velella-1-of-1-13-adapt-710-1.jpg"/>
          <p:cNvPicPr>
            <a:picLocks noChangeAspect="1" noChangeArrowheads="1"/>
          </p:cNvPicPr>
          <p:nvPr/>
        </p:nvPicPr>
        <p:blipFill>
          <a:blip r:embed="rId2"/>
          <a:srcRect/>
          <a:stretch>
            <a:fillRect/>
          </a:stretch>
        </p:blipFill>
        <p:spPr bwMode="auto">
          <a:xfrm>
            <a:off x="0" y="-142900"/>
            <a:ext cx="10811576" cy="7000900"/>
          </a:xfrm>
          <a:prstGeom prst="rect">
            <a:avLst/>
          </a:prstGeom>
          <a:noFill/>
        </p:spPr>
      </p:pic>
    </p:spTree>
  </p:cSld>
  <p:clrMapOvr>
    <a:masterClrMapping/>
  </p:clrMapOvr>
  <p:transition spd="med" advTm="8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43089" y="1571612"/>
            <a:ext cx="7288090" cy="4339650"/>
          </a:xfrm>
          <a:prstGeom prst="rect">
            <a:avLst/>
          </a:prstGeom>
          <a:noFill/>
        </p:spPr>
        <p:txBody>
          <a:bodyPr wrap="square" lIns="91440" tIns="45720" rIns="91440" bIns="45720">
            <a:spAutoFit/>
            <a:scene3d>
              <a:camera prst="orthographicFront"/>
              <a:lightRig rig="flat" dir="tl"/>
            </a:scene3d>
            <a:sp3d contourW="19050" prstMaterial="clear">
              <a:bevelT w="50800" h="50800"/>
              <a:contourClr>
                <a:schemeClr val="accent5">
                  <a:tint val="70000"/>
                  <a:satMod val="180000"/>
                  <a:alpha val="70000"/>
                </a:schemeClr>
              </a:contourClr>
            </a:sp3d>
          </a:bodyPr>
          <a:lstStyle/>
          <a:p>
            <a:pPr algn="ctr"/>
            <a:r>
              <a:rPr lang="es-ES" sz="6000" b="1" i="1" dirty="0" smtClean="0">
                <a:ln/>
                <a:solidFill>
                  <a:srgbClr val="0000FF"/>
                </a:solidFill>
                <a:latin typeface="Aharoni" pitchFamily="2" charset="-79"/>
                <a:cs typeface="Aharoni" pitchFamily="2" charset="-79"/>
              </a:rPr>
              <a:t>CASOS  SIN </a:t>
            </a:r>
          </a:p>
          <a:p>
            <a:pPr algn="ctr"/>
            <a:endParaRPr lang="es-ES" sz="6000" b="1" i="1" dirty="0" smtClean="0">
              <a:ln/>
              <a:solidFill>
                <a:srgbClr val="0000FF"/>
              </a:solidFill>
              <a:latin typeface="Aharoni" pitchFamily="2" charset="-79"/>
              <a:cs typeface="Aharoni" pitchFamily="2" charset="-79"/>
            </a:endParaRPr>
          </a:p>
          <a:p>
            <a:pPr algn="ctr"/>
            <a:r>
              <a:rPr lang="es-ES" sz="6000" b="1" i="1" dirty="0" smtClean="0">
                <a:ln/>
                <a:solidFill>
                  <a:srgbClr val="0000FF"/>
                </a:solidFill>
                <a:latin typeface="Aharoni" pitchFamily="2" charset="-79"/>
                <a:cs typeface="Aharoni" pitchFamily="2" charset="-79"/>
              </a:rPr>
              <a:t>DOCUMENTACION</a:t>
            </a:r>
          </a:p>
          <a:p>
            <a:pPr algn="ctr"/>
            <a:endParaRPr lang="es-ES" sz="9600" b="1" i="1" dirty="0" smtClean="0">
              <a:ln/>
              <a:solidFill>
                <a:schemeClr val="accent5">
                  <a:tint val="50000"/>
                  <a:satMod val="180000"/>
                </a:schemeClr>
              </a:solidFill>
              <a:latin typeface="Aharoni" pitchFamily="2" charset="-79"/>
              <a:cs typeface="Aharoni" pitchFamily="2" charset="-79"/>
            </a:endParaRPr>
          </a:p>
        </p:txBody>
      </p:sp>
    </p:spTree>
  </p:cSld>
  <p:clrMapOvr>
    <a:masterClrMapping/>
  </p:clrMapOvr>
  <p:transition spd="med" advTm="10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Pez-remo.jpg"/>
          <p:cNvPicPr>
            <a:picLocks noChangeAspect="1" noChangeArrowheads="1"/>
          </p:cNvPicPr>
          <p:nvPr/>
        </p:nvPicPr>
        <p:blipFill>
          <a:blip r:embed="rId2"/>
          <a:srcRect/>
          <a:stretch>
            <a:fillRect/>
          </a:stretch>
        </p:blipFill>
        <p:spPr bwMode="auto">
          <a:xfrm>
            <a:off x="0" y="0"/>
            <a:ext cx="10846356"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Jose Luis\Desktop\474d8fcc6d72eb412f02f2e89738a6fc.jpg"/>
          <p:cNvPicPr>
            <a:picLocks noChangeAspect="1" noChangeArrowheads="1"/>
          </p:cNvPicPr>
          <p:nvPr/>
        </p:nvPicPr>
        <p:blipFill>
          <a:blip r:embed="rId2"/>
          <a:srcRect/>
          <a:stretch>
            <a:fillRect/>
          </a:stretch>
        </p:blipFill>
        <p:spPr bwMode="auto">
          <a:xfrm>
            <a:off x="0" y="0"/>
            <a:ext cx="10801350" cy="6898512"/>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Deepsea_fish_India.jpg"/>
          <p:cNvPicPr>
            <a:picLocks noChangeAspect="1" noChangeArrowheads="1"/>
          </p:cNvPicPr>
          <p:nvPr/>
        </p:nvPicPr>
        <p:blipFill>
          <a:blip r:embed="rId2"/>
          <a:srcRect r="3089" b="4951"/>
          <a:stretch>
            <a:fillRect/>
          </a:stretch>
        </p:blipFill>
        <p:spPr bwMode="auto">
          <a:xfrm>
            <a:off x="0" y="0"/>
            <a:ext cx="10801350"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mqdefault.jpg"/>
          <p:cNvPicPr>
            <a:picLocks noChangeAspect="1" noChangeArrowheads="1"/>
          </p:cNvPicPr>
          <p:nvPr/>
        </p:nvPicPr>
        <p:blipFill>
          <a:blip r:embed="rId2"/>
          <a:srcRect/>
          <a:stretch>
            <a:fillRect/>
          </a:stretch>
        </p:blipFill>
        <p:spPr bwMode="auto">
          <a:xfrm>
            <a:off x="0" y="0"/>
            <a:ext cx="10801374"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Jose Luis\Desktop\poderes-unidos-criptozoologia_09.jpg"/>
          <p:cNvPicPr>
            <a:picLocks noChangeAspect="1" noChangeArrowheads="1"/>
          </p:cNvPicPr>
          <p:nvPr/>
        </p:nvPicPr>
        <p:blipFill>
          <a:blip r:embed="rId2"/>
          <a:srcRect/>
          <a:stretch>
            <a:fillRect/>
          </a:stretch>
        </p:blipFill>
        <p:spPr bwMode="auto">
          <a:xfrm>
            <a:off x="0" y="0"/>
            <a:ext cx="10827466"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monstruo_mar3.jpg"/>
          <p:cNvPicPr>
            <a:picLocks noChangeAspect="1" noChangeArrowheads="1"/>
          </p:cNvPicPr>
          <p:nvPr/>
        </p:nvPicPr>
        <p:blipFill>
          <a:blip r:embed="rId2"/>
          <a:srcRect/>
          <a:stretch>
            <a:fillRect/>
          </a:stretch>
        </p:blipFill>
        <p:spPr bwMode="auto">
          <a:xfrm>
            <a:off x="0" y="0"/>
            <a:ext cx="10801350"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Jose Luis\Desktop\images.jpg"/>
          <p:cNvPicPr>
            <a:picLocks noChangeAspect="1" noChangeArrowheads="1"/>
          </p:cNvPicPr>
          <p:nvPr/>
        </p:nvPicPr>
        <p:blipFill>
          <a:blip r:embed="rId2"/>
          <a:srcRect/>
          <a:stretch>
            <a:fillRect/>
          </a:stretch>
        </p:blipFill>
        <p:spPr bwMode="auto">
          <a:xfrm>
            <a:off x="1" y="0"/>
            <a:ext cx="10849595"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Jose Luis\Desktop\591959d49d92d_portada.jpg"/>
          <p:cNvPicPr>
            <a:picLocks noChangeAspect="1" noChangeArrowheads="1"/>
          </p:cNvPicPr>
          <p:nvPr/>
        </p:nvPicPr>
        <p:blipFill>
          <a:blip r:embed="rId3"/>
          <a:srcRect/>
          <a:stretch>
            <a:fillRect/>
          </a:stretch>
        </p:blipFill>
        <p:spPr bwMode="auto">
          <a:xfrm>
            <a:off x="757205" y="785794"/>
            <a:ext cx="8687666" cy="5339006"/>
          </a:xfrm>
          <a:prstGeom prst="rect">
            <a:avLst/>
          </a:prstGeom>
          <a:noFill/>
        </p:spPr>
      </p:pic>
    </p:spTree>
  </p:cSld>
  <p:clrMapOvr>
    <a:masterClrMapping/>
  </p:clrMapOvr>
  <p:transition spd="med" advTm="7000">
    <p:split orient="vert"/>
    <p:sndAc>
      <p:stSnd>
        <p:snd r:embed="rId2" name="titanic(2).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descr="Resultado de imagen de criaturas extrañas encontradas despues del tsunami"/>
          <p:cNvSpPr>
            <a:spLocks noChangeAspect="1" noChangeArrowheads="1"/>
          </p:cNvSpPr>
          <p:nvPr/>
        </p:nvSpPr>
        <p:spPr bwMode="auto">
          <a:xfrm>
            <a:off x="183773" y="-144463"/>
            <a:ext cx="360045"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6" name="Picture 2" descr="C:\Users\Jose Luis\Desktop\wsi-imageoptim-youtu.be-HrrQTQJblKk-8-768x432.jpg"/>
          <p:cNvPicPr>
            <a:picLocks noChangeAspect="1" noChangeArrowheads="1"/>
          </p:cNvPicPr>
          <p:nvPr/>
        </p:nvPicPr>
        <p:blipFill>
          <a:blip r:embed="rId2"/>
          <a:srcRect/>
          <a:stretch>
            <a:fillRect/>
          </a:stretch>
        </p:blipFill>
        <p:spPr bwMode="auto">
          <a:xfrm>
            <a:off x="0" y="0"/>
            <a:ext cx="10885616"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wsi-imageoptim-youtu.be-HrrQTQJblKk-6-768x432.jpg"/>
          <p:cNvPicPr>
            <a:picLocks noChangeAspect="1" noChangeArrowheads="1"/>
          </p:cNvPicPr>
          <p:nvPr/>
        </p:nvPicPr>
        <p:blipFill>
          <a:blip r:embed="rId2"/>
          <a:srcRect/>
          <a:stretch>
            <a:fillRect/>
          </a:stretch>
        </p:blipFill>
        <p:spPr bwMode="auto">
          <a:xfrm>
            <a:off x="1" y="0"/>
            <a:ext cx="10885617"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wsi-imageoptim-youtu.be-HrrQTQJblKk-3-768x432.jpg"/>
          <p:cNvPicPr>
            <a:picLocks noChangeAspect="1" noChangeArrowheads="1"/>
          </p:cNvPicPr>
          <p:nvPr/>
        </p:nvPicPr>
        <p:blipFill>
          <a:blip r:embed="rId2"/>
          <a:srcRect/>
          <a:stretch>
            <a:fillRect/>
          </a:stretch>
        </p:blipFill>
        <p:spPr bwMode="auto">
          <a:xfrm>
            <a:off x="0" y="0"/>
            <a:ext cx="10885616"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wsi-imageoptim-youtu.be-HrrQTQJblKk-1-768x432.jpg"/>
          <p:cNvPicPr>
            <a:picLocks noChangeAspect="1" noChangeArrowheads="1"/>
          </p:cNvPicPr>
          <p:nvPr/>
        </p:nvPicPr>
        <p:blipFill>
          <a:blip r:embed="rId2"/>
          <a:srcRect/>
          <a:stretch>
            <a:fillRect/>
          </a:stretch>
        </p:blipFill>
        <p:spPr bwMode="auto">
          <a:xfrm>
            <a:off x="-1" y="0"/>
            <a:ext cx="11015208"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wsi-imageoptim-youtu.be-HrrQTQJblKk-768x432.jpg"/>
          <p:cNvPicPr>
            <a:picLocks noChangeAspect="1" noChangeArrowheads="1"/>
          </p:cNvPicPr>
          <p:nvPr/>
        </p:nvPicPr>
        <p:blipFill>
          <a:blip r:embed="rId2"/>
          <a:srcRect/>
          <a:stretch>
            <a:fillRect/>
          </a:stretch>
        </p:blipFill>
        <p:spPr bwMode="auto">
          <a:xfrm>
            <a:off x="1" y="0"/>
            <a:ext cx="10885617"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wsi-imageoptim-youtu.be-HrrQTQJblKk-10-768x432.jpg"/>
          <p:cNvPicPr>
            <a:picLocks noChangeAspect="1" noChangeArrowheads="1"/>
          </p:cNvPicPr>
          <p:nvPr/>
        </p:nvPicPr>
        <p:blipFill>
          <a:blip r:embed="rId2"/>
          <a:srcRect/>
          <a:stretch>
            <a:fillRect/>
          </a:stretch>
        </p:blipFill>
        <p:spPr bwMode="auto">
          <a:xfrm>
            <a:off x="0" y="0"/>
            <a:ext cx="10885616"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wsi-imageoptim-youtu.be-HrrQTQJblKk-11-768x432.jpg"/>
          <p:cNvPicPr>
            <a:picLocks noChangeAspect="1" noChangeArrowheads="1"/>
          </p:cNvPicPr>
          <p:nvPr/>
        </p:nvPicPr>
        <p:blipFill>
          <a:blip r:embed="rId2"/>
          <a:srcRect/>
          <a:stretch>
            <a:fillRect/>
          </a:stretch>
        </p:blipFill>
        <p:spPr bwMode="auto">
          <a:xfrm>
            <a:off x="1" y="0"/>
            <a:ext cx="10885617"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Jose Luis\Desktop\brionic-magazine-criatura-enorme.jpg"/>
          <p:cNvPicPr>
            <a:picLocks noChangeAspect="1" noChangeArrowheads="1"/>
          </p:cNvPicPr>
          <p:nvPr/>
        </p:nvPicPr>
        <p:blipFill>
          <a:blip r:embed="rId3"/>
          <a:srcRect/>
          <a:stretch>
            <a:fillRect/>
          </a:stretch>
        </p:blipFill>
        <p:spPr bwMode="auto">
          <a:xfrm>
            <a:off x="0" y="0"/>
            <a:ext cx="10935194"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C:\Users\Jose Luis\Desktop\wsi-imageoptim-15174410-corkwhale-1500878281-650-f809e4d1da-1500879397.jpg"/>
          <p:cNvPicPr>
            <a:picLocks noChangeAspect="1" noChangeArrowheads="1"/>
          </p:cNvPicPr>
          <p:nvPr/>
        </p:nvPicPr>
        <p:blipFill>
          <a:blip r:embed="rId2"/>
          <a:srcRect/>
          <a:stretch>
            <a:fillRect/>
          </a:stretch>
        </p:blipFill>
        <p:spPr bwMode="auto">
          <a:xfrm>
            <a:off x="0" y="0"/>
            <a:ext cx="10812440"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Jose Luis\Desktop\vietnam7.jpg"/>
          <p:cNvPicPr>
            <a:picLocks noChangeAspect="1" noChangeArrowheads="1"/>
          </p:cNvPicPr>
          <p:nvPr/>
        </p:nvPicPr>
        <p:blipFill>
          <a:blip r:embed="rId2"/>
          <a:srcRect/>
          <a:stretch>
            <a:fillRect/>
          </a:stretch>
        </p:blipFill>
        <p:spPr bwMode="auto">
          <a:xfrm>
            <a:off x="-1" y="0"/>
            <a:ext cx="10807992"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10801350" cy="6858000"/>
          </a:xfrm>
          <a:prstGeom prst="rect">
            <a:avLst/>
          </a:prstGeom>
          <a:noFill/>
          <a:ln w="9525">
            <a:noFill/>
            <a:miter lim="800000"/>
            <a:headEnd/>
            <a:tailEnd/>
          </a:ln>
        </p:spPr>
      </p:pic>
      <p:sp>
        <p:nvSpPr>
          <p:cNvPr id="6" name="5 Rectángulo"/>
          <p:cNvSpPr/>
          <p:nvPr/>
        </p:nvSpPr>
        <p:spPr>
          <a:xfrm>
            <a:off x="1185833" y="1000108"/>
            <a:ext cx="7964616" cy="3785634"/>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ABRAZO,</a:t>
            </a:r>
          </a:p>
          <a:p>
            <a:pPr lvl="1" algn="ctr">
              <a:defRPr/>
            </a:pP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1080135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1080135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87745" y="3387745"/>
            <a:ext cx="6858000" cy="8251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7331095" y="3387745"/>
            <a:ext cx="6858000" cy="8251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328577" y="5286388"/>
            <a:ext cx="1000132" cy="1052512"/>
          </a:xfrm>
          <a:prstGeom prst="rect">
            <a:avLst/>
          </a:prstGeom>
          <a:noFill/>
          <a:ln w="38100">
            <a:solidFill>
              <a:srgbClr val="1CDEF8"/>
            </a:solidFill>
            <a:miter lim="800000"/>
            <a:headEnd/>
            <a:tailEnd/>
          </a:ln>
        </p:spPr>
      </p:pic>
      <p:sp>
        <p:nvSpPr>
          <p:cNvPr id="15" name="14 Rectángulo"/>
          <p:cNvSpPr/>
          <p:nvPr/>
        </p:nvSpPr>
        <p:spPr>
          <a:xfrm>
            <a:off x="900081" y="5857892"/>
            <a:ext cx="362860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3" end="3"/>
                                            </p:txEl>
                                          </p:spTgt>
                                        </p:tgtEl>
                                        <p:attrNameLst>
                                          <p:attrName>style.visibility</p:attrName>
                                        </p:attrNameLst>
                                      </p:cBhvr>
                                      <p:to>
                                        <p:strVal val="visible"/>
                                      </p:to>
                                    </p:set>
                                    <p:anim calcmode="lin" valueType="num">
                                      <p:cBhvr>
                                        <p:cTn id="23"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3" end="3"/>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p:cTn id="31" dur="500" fill="hold"/>
                                        <p:tgtEl>
                                          <p:spTgt spid="6">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4" end="4"/>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4" end="4"/>
                                            </p:txEl>
                                          </p:spTgt>
                                        </p:tgtEl>
                                      </p:cBhvr>
                                    </p:animEffect>
                                  </p:childTnLst>
                                </p:cTn>
                              </p:par>
                              <p:par>
                                <p:cTn id="36" presetID="8" presetClass="exit" presetSubtype="16" fill="hold" nodeType="withEffect">
                                  <p:stCondLst>
                                    <p:cond delay="0"/>
                                  </p:stCondLst>
                                  <p:childTnLst>
                                    <p:animEffect transition="out" filter="diamond(in)">
                                      <p:cBhvr>
                                        <p:cTn id="37" dur="2000"/>
                                        <p:tgtEl>
                                          <p:spTgt spid="10"/>
                                        </p:tgtEl>
                                      </p:cBhvr>
                                    </p:animEffect>
                                    <p:set>
                                      <p:cBhvr>
                                        <p:cTn id="38"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8013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8013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0293" y="0"/>
            <a:ext cx="5760720" cy="1562100"/>
          </a:xfrm>
          <a:prstGeom prst="rect">
            <a:avLst/>
          </a:prstGeom>
          <a:noFill/>
        </p:spPr>
      </p:pic>
      <p:sp>
        <p:nvSpPr>
          <p:cNvPr id="4104" name="Text Box 8"/>
          <p:cNvSpPr txBox="1">
            <a:spLocks noChangeArrowheads="1"/>
          </p:cNvSpPr>
          <p:nvPr/>
        </p:nvSpPr>
        <p:spPr bwMode="auto">
          <a:xfrm>
            <a:off x="0" y="1905001"/>
            <a:ext cx="108013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0169" y="4724402"/>
            <a:ext cx="315039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60832" y="4191000"/>
            <a:ext cx="2790349"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70596" y="4876800"/>
            <a:ext cx="144018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30079"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30079"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30079"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30079"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ESPUES DEL TSUNAMI.ppsx 1">
  <a:themeElements>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Alapértelmezett ter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DESPUES DEL TSUNAMI.ppsx 1</Template>
  <TotalTime>15</TotalTime>
  <Words>195</Words>
  <Application>Microsoft Office PowerPoint</Application>
  <PresentationFormat>Personalizado</PresentationFormat>
  <Paragraphs>33</Paragraphs>
  <Slides>57</Slides>
  <Notes>2</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DESPUES DEL TSUNAMI.ppsx 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2018-03-01T09:10:23Z</dcterms:created>
  <dcterms:modified xsi:type="dcterms:W3CDTF">2018-03-01T09:25:53Z</dcterms:modified>
</cp:coreProperties>
</file>