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42" r:id="rId57"/>
    <p:sldId id="311" r:id="rId58"/>
    <p:sldId id="312" r:id="rId59"/>
    <p:sldId id="343" r:id="rId60"/>
    <p:sldId id="314" r:id="rId61"/>
    <p:sldId id="315" r:id="rId62"/>
    <p:sldId id="316" r:id="rId63"/>
    <p:sldId id="317" r:id="rId64"/>
    <p:sldId id="344" r:id="rId65"/>
    <p:sldId id="319" r:id="rId66"/>
    <p:sldId id="320" r:id="rId67"/>
    <p:sldId id="321" r:id="rId68"/>
    <p:sldId id="322" r:id="rId69"/>
    <p:sldId id="323" r:id="rId70"/>
    <p:sldId id="324" r:id="rId71"/>
    <p:sldId id="325"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5" r:id="rId8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VTh4uhDWdDquHvLmBrCng==" hashData="hRs2OeGvjJO0JItkWEkXCYnSXNI="/>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0" autoAdjust="0"/>
    <p:restoredTop sz="94660"/>
  </p:normalViewPr>
  <p:slideViewPr>
    <p:cSldViewPr snapToGrid="0">
      <p:cViewPr varScale="1">
        <p:scale>
          <a:sx n="22" d="100"/>
          <a:sy n="22" d="100"/>
        </p:scale>
        <p:origin x="-126" y="-202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D47B923-48F1-458E-8EA6-7C92B500BFF0}"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2330443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D47B923-48F1-458E-8EA6-7C92B500BFF0}"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1897697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D47B923-48F1-458E-8EA6-7C92B500BFF0}"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1635868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D47B923-48F1-458E-8EA6-7C92B500BFF0}" type="datetimeFigureOut">
              <a:rPr lang="es-CO" smtClean="0"/>
              <a:pPr/>
              <a:t>9/10/2016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1919704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D47B923-48F1-458E-8EA6-7C92B500BFF0}" type="datetimeFigureOut">
              <a:rPr lang="es-CO" smtClean="0"/>
              <a:pPr/>
              <a:t>9/10/2016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172292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D47B923-48F1-458E-8EA6-7C92B500BFF0}" type="datetimeFigureOut">
              <a:rPr lang="es-CO" smtClean="0"/>
              <a:pPr/>
              <a:t>9/10/2016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2078665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D47B923-48F1-458E-8EA6-7C92B500BFF0}" type="datetimeFigureOut">
              <a:rPr lang="es-CO" smtClean="0"/>
              <a:pPr/>
              <a:t>9/10/2016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1658398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D47B923-48F1-458E-8EA6-7C92B500BFF0}" type="datetimeFigureOut">
              <a:rPr lang="es-CO" smtClean="0"/>
              <a:pPr/>
              <a:t>9/10/2016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1466104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D47B923-48F1-458E-8EA6-7C92B500BFF0}" type="datetimeFigureOut">
              <a:rPr lang="es-CO" smtClean="0"/>
              <a:pPr/>
              <a:t>9/10/2016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320348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D47B923-48F1-458E-8EA6-7C92B500BFF0}"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612446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D47B923-48F1-458E-8EA6-7C92B500BFF0}"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39524692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47B923-48F1-458E-8EA6-7C92B500BFF0}" type="datetimeFigureOut">
              <a:rPr lang="es-CO" smtClean="0"/>
              <a:pPr/>
              <a:t>9/10/2016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1BF137-F559-4910-B186-76204E1A32F6}" type="slidenum">
              <a:rPr lang="es-CO" smtClean="0"/>
              <a:pPr/>
              <a:t>‹Nº›</a:t>
            </a:fld>
            <a:endParaRPr lang="es-CO"/>
          </a:p>
        </p:txBody>
      </p:sp>
    </p:spTree>
    <p:extLst>
      <p:ext uri="{BB962C8B-B14F-4D97-AF65-F5344CB8AC3E}">
        <p14:creationId xmlns:p14="http://schemas.microsoft.com/office/powerpoint/2010/main" xmlns="" val="1869461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59916" cy="6858000"/>
          </a:xfrm>
          <a:prstGeom prst="rect">
            <a:avLst/>
          </a:prstGeom>
        </p:spPr>
      </p:pic>
      <p:sp>
        <p:nvSpPr>
          <p:cNvPr id="3" name="Rectángulo 2"/>
          <p:cNvSpPr/>
          <p:nvPr/>
        </p:nvSpPr>
        <p:spPr>
          <a:xfrm>
            <a:off x="890336" y="742194"/>
            <a:ext cx="10435389" cy="5355312"/>
          </a:xfrm>
          <a:prstGeom prst="rect">
            <a:avLst/>
          </a:prstGeom>
        </p:spPr>
        <p:txBody>
          <a:bodyPr wrap="square">
            <a:spAutoFit/>
          </a:bodyPr>
          <a:lstStyle/>
          <a:p>
            <a:pPr algn="ctr"/>
            <a:r>
              <a:rPr lang="es-CO" b="1" i="1" dirty="0"/>
              <a:t>El desierto de </a:t>
            </a:r>
            <a:r>
              <a:rPr lang="es-CO" b="1" i="1" dirty="0" err="1"/>
              <a:t>Danakil</a:t>
            </a:r>
            <a:r>
              <a:rPr lang="es-CO" b="1" i="1" dirty="0"/>
              <a:t>, </a:t>
            </a:r>
            <a:r>
              <a:rPr lang="es-CO" i="1" dirty="0"/>
              <a:t>es un desierto de África conocido por su calor extremo e </a:t>
            </a:r>
            <a:r>
              <a:rPr lang="es-CO" i="1" dirty="0" smtClean="0"/>
              <a:t>inhospitalidad. Está </a:t>
            </a:r>
            <a:r>
              <a:rPr lang="es-CO" i="1" dirty="0"/>
              <a:t>situado en el Cuerno de África, en la depresión de </a:t>
            </a:r>
            <a:r>
              <a:rPr lang="es-CO" i="1" dirty="0" err="1"/>
              <a:t>Afar</a:t>
            </a:r>
            <a:r>
              <a:rPr lang="es-CO" i="1" dirty="0"/>
              <a:t>, muy cerca del mar </a:t>
            </a:r>
            <a:r>
              <a:rPr lang="es-CO" i="1" dirty="0" smtClean="0"/>
              <a:t>Rojo, </a:t>
            </a:r>
            <a:r>
              <a:rPr lang="es-CO" i="1" dirty="0"/>
              <a:t>ocupa parte del noreste de Etiopía, del sur de Eritrea y gran parte de Yibuti. Es la patria del pueblo </a:t>
            </a:r>
            <a:r>
              <a:rPr lang="es-CO" i="1" dirty="0" err="1" smtClean="0"/>
              <a:t>Afar</a:t>
            </a:r>
            <a:r>
              <a:rPr lang="es-CO" i="1" dirty="0"/>
              <a:t>, </a:t>
            </a:r>
            <a:r>
              <a:rPr lang="es-CO" i="1" dirty="0" smtClean="0"/>
              <a:t>conocidos </a:t>
            </a:r>
            <a:r>
              <a:rPr lang="es-CO" i="1" dirty="0"/>
              <a:t>por su capacidad para soportar un calor intenso (la temperatura media es de 34 °C en el </a:t>
            </a:r>
            <a:r>
              <a:rPr lang="es-CO" i="1" dirty="0" err="1"/>
              <a:t>Dallol</a:t>
            </a:r>
            <a:r>
              <a:rPr lang="es-CO" i="1" dirty="0" smtClean="0"/>
              <a:t>). </a:t>
            </a:r>
            <a:r>
              <a:rPr lang="es-CO" i="1" dirty="0"/>
              <a:t>La principal industria del desierto de </a:t>
            </a:r>
            <a:r>
              <a:rPr lang="es-CO" i="1" dirty="0" err="1"/>
              <a:t>Danakil</a:t>
            </a:r>
            <a:r>
              <a:rPr lang="es-CO" i="1" dirty="0"/>
              <a:t> es la extracción de sal que todavía se corta a mano en losetas y se carga en camellos para su transporte, siendo habitual aún ver caravanas de camellos haciendo el lento viaje por el desierto. Presenta una variada flora y fauna, que incluye los asnos salvajes somalíes, una especie en </a:t>
            </a:r>
            <a:r>
              <a:rPr lang="es-CO" i="1" dirty="0" smtClean="0"/>
              <a:t>extinción. El </a:t>
            </a:r>
            <a:r>
              <a:rPr lang="es-CO" i="1" dirty="0"/>
              <a:t>desierto está encima de una grieta en la corteza terrestre, en una región conocida como el infierno en la tierra, una gigantesca llanura salpicada de formaciones de sal, </a:t>
            </a:r>
            <a:r>
              <a:rPr lang="es-CO" i="1" dirty="0" err="1" smtClean="0"/>
              <a:t>sulferretos</a:t>
            </a:r>
            <a:r>
              <a:rPr lang="es-CO" i="1" dirty="0" smtClean="0"/>
              <a:t> </a:t>
            </a:r>
            <a:r>
              <a:rPr lang="es-CO" i="1" dirty="0"/>
              <a:t>y azufre cuya actividad volcánica es una de las más activas en todo el mundo. Esto, unido a las altas temperaturas que pueden alcanzar los 60 °C, que hace pensar que este lugar no es apto para ser habitado. Sin embargo, aproximadamente 130 000 personas establecieron sus hogares en esta tierra, todas de la tribu nómada </a:t>
            </a:r>
            <a:r>
              <a:rPr lang="es-CO" i="1" dirty="0" err="1"/>
              <a:t>Afar</a:t>
            </a:r>
            <a:r>
              <a:rPr lang="es-CO" i="1" dirty="0"/>
              <a:t>, que practican el comercio de la sal como forma de vida. Viajan de 15 a 20 km todos los días para recoger leña y acarrear agua, que hierve a 90 °C. Se alimentan de la leche de cabras o camellos y también de su carne. Trabajan sobre el suelo más caliente del planeta. </a:t>
            </a:r>
            <a:r>
              <a:rPr lang="es-CO" i="1" dirty="0" smtClean="0"/>
              <a:t>En </a:t>
            </a:r>
            <a:r>
              <a:rPr lang="es-CO" i="1" dirty="0"/>
              <a:t>esta tierra viven pequeños escorpiones que solo se ven en la noche con una luz especial. En el volcán </a:t>
            </a:r>
            <a:r>
              <a:rPr lang="es-CO" i="1" dirty="0" err="1"/>
              <a:t>Dallol</a:t>
            </a:r>
            <a:r>
              <a:rPr lang="es-CO" i="1" dirty="0"/>
              <a:t>, el paisaje es impresionante, con fuentes ardientes con una gama de colores brillantes, que van del naranja al verde, pasando por el blanco y el amarillo brillante, debido al azufre y a otros minerales. Estas formaciones de minerales que salen de las entrañas de la tierra crean un panorama que parece de otro planeta. Este es el lugar que tiene el récord de temperatura media más alta en un lugar habitado en la </a:t>
            </a:r>
            <a:r>
              <a:rPr lang="es-CO" i="1" dirty="0" smtClean="0"/>
              <a:t>Tierra.</a:t>
            </a:r>
            <a:endParaRPr lang="es-CO" i="1" dirty="0"/>
          </a:p>
        </p:txBody>
      </p:sp>
      <p:pic>
        <p:nvPicPr>
          <p:cNvPr id="4" name="ENYA_EL_SUE_O_DE_LAS_HADAS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80046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1500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2816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0153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4978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8854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8215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483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3959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24253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7284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6211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3978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2056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5720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76724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0271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96708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6653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77949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77715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40123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71483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50159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5354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5582653" y="5454315"/>
            <a:ext cx="1491915" cy="417095"/>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242642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84136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00859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57524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61071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0796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1034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22108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19270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9034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17568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16577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01285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74029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33151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68284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64986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92084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39917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79144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12270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00861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33349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21271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66512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73405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31489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47861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33105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245895" y="1028343"/>
            <a:ext cx="7700210" cy="4801314"/>
          </a:xfrm>
          <a:prstGeom prst="rect">
            <a:avLst/>
          </a:prstGeom>
        </p:spPr>
        <p:txBody>
          <a:bodyPr wrap="square">
            <a:spAutoFit/>
          </a:bodyPr>
          <a:lstStyle/>
          <a:p>
            <a:pPr algn="ctr"/>
            <a:r>
              <a:rPr lang="es-CO" i="1" dirty="0"/>
              <a:t>El desierto de </a:t>
            </a:r>
            <a:r>
              <a:rPr lang="es-CO" i="1" dirty="0" err="1"/>
              <a:t>Danakil</a:t>
            </a:r>
            <a:r>
              <a:rPr lang="es-CO" i="1" dirty="0"/>
              <a:t>, situado dentro de la depresión de </a:t>
            </a:r>
            <a:r>
              <a:rPr lang="es-CO" i="1" dirty="0" err="1"/>
              <a:t>Afar</a:t>
            </a:r>
            <a:r>
              <a:rPr lang="es-CO" i="1" dirty="0"/>
              <a:t>, en Etiopía, es uno de los puntos más calientes del planeta con temperaturas diurnas que superan los 40 grados centígrados. Pero </a:t>
            </a:r>
            <a:r>
              <a:rPr lang="es-CO" i="1" dirty="0" err="1"/>
              <a:t>ésto</a:t>
            </a:r>
            <a:r>
              <a:rPr lang="es-CO" i="1" dirty="0"/>
              <a:t> no es todo. </a:t>
            </a:r>
          </a:p>
          <a:p>
            <a:pPr algn="ctr"/>
            <a:r>
              <a:rPr lang="es-CO" i="1" dirty="0"/>
              <a:t>La zona, situada a unos 60 metros por debajo del nivel del mar, está salpicada de un paisaje casi inverosímil: la región del volcán </a:t>
            </a:r>
            <a:r>
              <a:rPr lang="es-CO" i="1" dirty="0" err="1"/>
              <a:t>Dallol</a:t>
            </a:r>
            <a:r>
              <a:rPr lang="es-CO" i="1" dirty="0"/>
              <a:t> posee numerosos manantiales ardientes de colores en una gama inimaginable, que va de los anaranjados, al verde, blanco o amarillo, a causa del azufre y otros minerales. </a:t>
            </a:r>
          </a:p>
          <a:p>
            <a:pPr algn="ctr"/>
            <a:r>
              <a:rPr lang="es-CO" i="1" dirty="0"/>
              <a:t>Las increíbles formaciones de sulfuro, sal y azufre que brotan de las entrañas de la tierra , generan un panorama que podríamos imaginar con más facilidad en otro planeta. Pequeños </a:t>
            </a:r>
            <a:r>
              <a:rPr lang="es-CO" i="1" dirty="0" err="1"/>
              <a:t>piletones</a:t>
            </a:r>
            <a:r>
              <a:rPr lang="es-CO" i="1" dirty="0"/>
              <a:t> de agua verde, hornitos que brotan de la tierra, y una atmósfera que recrea una versión africana del infierno. El desierto de </a:t>
            </a:r>
            <a:r>
              <a:rPr lang="es-CO" i="1" dirty="0" err="1"/>
              <a:t>Danakil</a:t>
            </a:r>
            <a:r>
              <a:rPr lang="es-CO" i="1" dirty="0"/>
              <a:t> está situado al norte de la región oriental de Etiopía y al sur de Eritrea. Es de hecho una de las regiones más inhóspitas del planeta: una gigantesca llanura salpicada de mares de sal y algunos </a:t>
            </a:r>
            <a:r>
              <a:rPr lang="es-CO" i="1" dirty="0" err="1"/>
              <a:t>volcanos</a:t>
            </a:r>
            <a:r>
              <a:rPr lang="es-CO" i="1" dirty="0"/>
              <a:t> activos. Las altas temperaturas combinadas con el escaso régimen de lluvias generan una superficie capaz de competir con los desiertos más extremos. Algunos puntos de la árida región pueden situarse hasta 150 metros por debajo del nivel del mar.</a:t>
            </a:r>
          </a:p>
        </p:txBody>
      </p:sp>
    </p:spTree>
    <p:extLst>
      <p:ext uri="{BB962C8B-B14F-4D97-AF65-F5344CB8AC3E}">
        <p14:creationId xmlns:p14="http://schemas.microsoft.com/office/powerpoint/2010/main" xmlns="" val="10631756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35527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181556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518610" y="1305341"/>
            <a:ext cx="7154779" cy="4247317"/>
          </a:xfrm>
          <a:prstGeom prst="rect">
            <a:avLst/>
          </a:prstGeom>
        </p:spPr>
        <p:txBody>
          <a:bodyPr wrap="square">
            <a:spAutoFit/>
          </a:bodyPr>
          <a:lstStyle/>
          <a:p>
            <a:pPr algn="ctr"/>
            <a:r>
              <a:rPr lang="es-CO" i="1" dirty="0"/>
              <a:t>Llegar al desierto de </a:t>
            </a:r>
            <a:r>
              <a:rPr lang="es-CO" i="1" dirty="0" err="1"/>
              <a:t>Danakil</a:t>
            </a:r>
            <a:r>
              <a:rPr lang="es-CO" i="1" dirty="0"/>
              <a:t> no es tarea fácil. Partiendo desde el norte de Etiopía, hay que atravesar zonas deshabitadas, ríos secos, paisajes montañosos y escasa vegetación. Pero además, la región es sumamente riesgosa debido al accionar de grupos armados separatistas, por lo que las excursiones para arriesgados, se realizan custodiados por guías armados. Adentrarse en la depresión del desierto de </a:t>
            </a:r>
            <a:r>
              <a:rPr lang="es-CO" i="1" dirty="0" err="1"/>
              <a:t>Danakil</a:t>
            </a:r>
            <a:r>
              <a:rPr lang="es-CO" i="1" dirty="0"/>
              <a:t>, implica acceder a una zona no exenta de riesgos de todo tipo. </a:t>
            </a:r>
          </a:p>
          <a:p>
            <a:pPr algn="ctr"/>
            <a:r>
              <a:rPr lang="es-CO" i="1" dirty="0"/>
              <a:t>La depresión, está habitada desde siempre por la etnia </a:t>
            </a:r>
            <a:r>
              <a:rPr lang="es-CO" i="1" dirty="0" err="1"/>
              <a:t>Afar</a:t>
            </a:r>
            <a:r>
              <a:rPr lang="es-CO" i="1" dirty="0"/>
              <a:t>, cuya principal actividad es la minería de sal. De hecho, las gigantescas caravanas de sal que cada día cruzan el desierto, son un espectáculo en si mismo.</a:t>
            </a:r>
          </a:p>
          <a:p>
            <a:pPr algn="ctr"/>
            <a:r>
              <a:rPr lang="es-CO" i="1" dirty="0"/>
              <a:t>Catalogada como una de las zonas más inhóspitas del planeta, con temperaturas diurnas que superan ampliamente los 40 grados centígrados, está ubicada en el noreste de Etiopía, entre el Mar Rojo y el Nilo Azul, aunque su extensión se adentra en Etiopía, desdibujando la frontera con la enemiga declarada de Addis Abeba. </a:t>
            </a:r>
          </a:p>
        </p:txBody>
      </p:sp>
    </p:spTree>
    <p:extLst>
      <p:ext uri="{BB962C8B-B14F-4D97-AF65-F5344CB8AC3E}">
        <p14:creationId xmlns:p14="http://schemas.microsoft.com/office/powerpoint/2010/main" xmlns="" val="141332456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64459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1983453" cy="6858000"/>
          </a:xfrm>
          <a:prstGeom prst="rect">
            <a:avLst/>
          </a:prstGeom>
        </p:spPr>
      </p:pic>
    </p:spTree>
    <p:extLst>
      <p:ext uri="{BB962C8B-B14F-4D97-AF65-F5344CB8AC3E}">
        <p14:creationId xmlns:p14="http://schemas.microsoft.com/office/powerpoint/2010/main" xmlns="" val="70002828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95588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70324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144252" y="1582340"/>
            <a:ext cx="5903495" cy="3693319"/>
          </a:xfrm>
          <a:prstGeom prst="rect">
            <a:avLst/>
          </a:prstGeom>
        </p:spPr>
        <p:txBody>
          <a:bodyPr wrap="square">
            <a:spAutoFit/>
          </a:bodyPr>
          <a:lstStyle/>
          <a:p>
            <a:pPr algn="ctr"/>
            <a:r>
              <a:rPr lang="es-CO" i="1" dirty="0"/>
              <a:t>Ese cambiante paisaje desemboca en una extensa planicie, sin límites en el horizonte, que arranca con la blancura deslumbrante del salar. La impresión hace enarcar las cejas y el calor ralentiza los movimientos. Si sopla, el viento es una lengua de fuego. De repente se comprende la pausada cadencia con la que se mueven decenas de camellos que marchan en fila india. </a:t>
            </a:r>
          </a:p>
          <a:p>
            <a:pPr algn="ctr"/>
            <a:r>
              <a:rPr lang="es-CO" i="1" dirty="0"/>
              <a:t>El único indicio visible de vida en kilómetros y kilómetros a la redonda son estos animales que portan en sus gibas bloques de sal a la caída del sol. </a:t>
            </a:r>
          </a:p>
          <a:p>
            <a:pPr algn="ctr"/>
            <a:r>
              <a:rPr lang="es-CO" i="1" dirty="0"/>
              <a:t>La forma de vida allí permanece inmutable desde hace siglos: un pellejo de cabra para portar agua y unos dátiles siguen siendo el alimento básico de los trabajadores del salar. </a:t>
            </a:r>
          </a:p>
        </p:txBody>
      </p:sp>
    </p:spTree>
    <p:extLst>
      <p:ext uri="{BB962C8B-B14F-4D97-AF65-F5344CB8AC3E}">
        <p14:creationId xmlns:p14="http://schemas.microsoft.com/office/powerpoint/2010/main" xmlns="" val="17596470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19745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231462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99522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338453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700025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35626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632951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298311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70176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609765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495396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216626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037128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46440955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067710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406203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851615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458150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068757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031810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108</TotalTime>
  <Words>982</Words>
  <Application>Microsoft Office PowerPoint</Application>
  <PresentationFormat>Personalizado</PresentationFormat>
  <Paragraphs>12</Paragraphs>
  <Slides>84</Slides>
  <Notes>0</Notes>
  <HiddenSlides>0</HiddenSlides>
  <MMClips>1</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2016-09-28T03:08:00Z</dcterms:created>
  <dcterms:modified xsi:type="dcterms:W3CDTF">2016-10-09T21:03:06Z</dcterms:modified>
</cp:coreProperties>
</file>