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4"/>
  </p:notesMasterIdLst>
  <p:sldIdLst>
    <p:sldId id="316" r:id="rId3"/>
    <p:sldId id="463" r:id="rId4"/>
    <p:sldId id="517" r:id="rId5"/>
    <p:sldId id="498" r:id="rId6"/>
    <p:sldId id="512" r:id="rId7"/>
    <p:sldId id="516" r:id="rId8"/>
    <p:sldId id="518" r:id="rId9"/>
    <p:sldId id="511" r:id="rId10"/>
    <p:sldId id="496" r:id="rId11"/>
    <p:sldId id="495" r:id="rId12"/>
    <p:sldId id="513" r:id="rId13"/>
    <p:sldId id="462" r:id="rId14"/>
    <p:sldId id="479" r:id="rId15"/>
    <p:sldId id="464" r:id="rId16"/>
    <p:sldId id="465" r:id="rId17"/>
    <p:sldId id="467" r:id="rId18"/>
    <p:sldId id="468" r:id="rId19"/>
    <p:sldId id="490" r:id="rId20"/>
    <p:sldId id="470" r:id="rId21"/>
    <p:sldId id="466" r:id="rId22"/>
    <p:sldId id="491" r:id="rId23"/>
    <p:sldId id="471" r:id="rId24"/>
    <p:sldId id="472" r:id="rId25"/>
    <p:sldId id="469" r:id="rId26"/>
    <p:sldId id="483" r:id="rId27"/>
    <p:sldId id="473" r:id="rId28"/>
    <p:sldId id="474" r:id="rId29"/>
    <p:sldId id="475" r:id="rId30"/>
    <p:sldId id="477" r:id="rId31"/>
    <p:sldId id="478" r:id="rId32"/>
    <p:sldId id="480" r:id="rId33"/>
    <p:sldId id="484" r:id="rId34"/>
    <p:sldId id="485" r:id="rId35"/>
    <p:sldId id="476" r:id="rId36"/>
    <p:sldId id="492" r:id="rId37"/>
    <p:sldId id="499" r:id="rId38"/>
    <p:sldId id="489" r:id="rId39"/>
    <p:sldId id="486" r:id="rId40"/>
    <p:sldId id="487" r:id="rId41"/>
    <p:sldId id="488" r:id="rId42"/>
    <p:sldId id="493" r:id="rId43"/>
    <p:sldId id="494" r:id="rId44"/>
    <p:sldId id="500" r:id="rId45"/>
    <p:sldId id="402" r:id="rId46"/>
    <p:sldId id="515" r:id="rId47"/>
    <p:sldId id="507" r:id="rId48"/>
    <p:sldId id="505" r:id="rId49"/>
    <p:sldId id="508" r:id="rId50"/>
    <p:sldId id="506" r:id="rId51"/>
    <p:sldId id="317" r:id="rId52"/>
    <p:sldId id="514" r:id="rId53"/>
  </p:sldIdLst>
  <p:sldSz cx="100806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URoL4/JauXtgr6fxIlFog==" hashData="oCFGgBIlmfO3xqgFvcx5cNniPE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3300"/>
    <a:srgbClr val="CCFF66"/>
    <a:srgbClr val="FF00FF"/>
    <a:srgbClr val="9933FF"/>
    <a:srgbClr val="6600FF"/>
    <a:srgbClr val="3B32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70" d="100"/>
          <a:sy n="70" d="100"/>
        </p:scale>
        <p:origin x="-792" y="-150"/>
      </p:cViewPr>
      <p:guideLst>
        <p:guide orient="horz" pos="2160"/>
        <p:guide pos="317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697CF-19D3-4255-BB67-4E05E5938DE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685800"/>
            <a:ext cx="50387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18E6A-1A04-4245-903D-2F74E3CB2E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99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8" y="2130434"/>
            <a:ext cx="856853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301" y="4406909"/>
            <a:ext cx="856853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301" y="2906713"/>
            <a:ext cx="856853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4032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24318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4" y="1535113"/>
            <a:ext cx="445402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034" y="2174875"/>
            <a:ext cx="445402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0822" y="1535113"/>
            <a:ext cx="4455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0822" y="2174875"/>
            <a:ext cx="4455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5" y="273050"/>
            <a:ext cx="331645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244" y="273059"/>
            <a:ext cx="56353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035" y="1435103"/>
            <a:ext cx="331645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5875" y="4800600"/>
            <a:ext cx="604837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5875" y="612775"/>
            <a:ext cx="604837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5875" y="5367338"/>
            <a:ext cx="604837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8454" y="274647"/>
            <a:ext cx="226814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035" y="274647"/>
            <a:ext cx="6636411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130428"/>
            <a:ext cx="856853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59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4031" y="274638"/>
            <a:ext cx="907256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1" y="1600206"/>
            <a:ext cx="907256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4034" y="6356359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18/12/2021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44215" y="6356359"/>
            <a:ext cx="31921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24449" y="6356359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245225"/>
            <a:ext cx="235214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50.jpeg"/><Relationship Id="rId4" Type="http://schemas.openxmlformats.org/officeDocument/2006/relationships/image" Target="../media/image2.gi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Agua en imágenes GIF animadas - 130 bonitos gifs grati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32" y="-32862"/>
            <a:ext cx="10108364" cy="7205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4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6783312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93749" y="5857908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3746" y="5715019"/>
            <a:ext cx="770703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83207" y="4572025"/>
            <a:ext cx="29679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417062" y="928670"/>
            <a:ext cx="7252860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DENTRO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DEL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MAR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5" y="5611366"/>
            <a:ext cx="2214601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040312" y="-642966"/>
            <a:ext cx="5040313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</p:spTree>
    <p:extLst>
      <p:ext uri="{BB962C8B-B14F-4D97-AF65-F5344CB8AC3E}">
        <p14:creationId xmlns:p14="http://schemas.microsoft.com/office/powerpoint/2010/main" val="84059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1000">
        <p14:ripple/>
        <p:sndAc>
          <p:stSnd loop="1">
            <p:snd r:embed="rId2" name="Musique De Film - Les Dents De La Mer.wav"/>
          </p:stSnd>
        </p:sndAc>
      </p:transition>
    </mc:Choice>
    <mc:Fallback xmlns="">
      <p:transition spd="slow" advClick="0" advTm="11000">
        <p:fade/>
        <p:sndAc>
          <p:stSnd loop="1">
            <p:snd r:embed="rId7" name="Musique De Film - Les Dents De La M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http___hdd1.service-webmaster.fr_media_reel_animaux_marain_marain_2_resiz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37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elfin - GIF Animado | REY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257" y="0"/>
            <a:ext cx="1019245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034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0">
        <p14:ripple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584929" cy="702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5250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824526" y="2420888"/>
            <a:ext cx="6993285" cy="3108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 smtClean="0">
                <a:solidFill>
                  <a:srgbClr val="00B0F0"/>
                </a:solidFill>
                <a:latin typeface="+mj-lt"/>
              </a:rPr>
              <a:t>El mar ha fascinado al ser humano desde que tenemos memoria, y de hecho, ¿no es acaso el sonido de sus olas el que evocamos cuando queremos relajarnos ? ¿No es su perfil ondulante y azul el mero retrato de las vacaciones, de la felicidad... y de los más indescifrables secretos ?</a:t>
            </a:r>
            <a:endParaRPr lang="es-ES" altLang="es-ES" sz="2800" b="1" i="1" dirty="0">
              <a:solidFill>
                <a:srgbClr val="00B0F0"/>
              </a:solidFill>
              <a:latin typeface="+mj-lt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306266"/>
            <a:ext cx="1588311" cy="1366752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743633" y="1291479"/>
            <a:ext cx="692644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800" b="1" i="1" dirty="0">
                <a:solidFill>
                  <a:srgbClr val="CCFF66"/>
                </a:solidFill>
              </a:rPr>
              <a:t>LA FASCINACION DEL MAR</a:t>
            </a:r>
          </a:p>
        </p:txBody>
      </p:sp>
    </p:spTree>
    <p:extLst>
      <p:ext uri="{BB962C8B-B14F-4D97-AF65-F5344CB8AC3E}">
        <p14:creationId xmlns:p14="http://schemas.microsoft.com/office/powerpoint/2010/main" val="1197906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6000">
        <p14:ripple/>
      </p:transition>
    </mc:Choice>
    <mc:Fallback xmlns=""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Manta Mermaid GIF - Manta Mermaid Manta Ray - Descubre &amp;amp; Comparte GIF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952" y="-12058"/>
            <a:ext cx="10853959" cy="696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5748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Beluga beluga whale GIF en GIFER - de Keledi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77796"/>
            <a:ext cx="10080625" cy="7735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5892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1000">
        <p14:ripple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943968" y="1695646"/>
            <a:ext cx="6993285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00B0F0"/>
                </a:solidFill>
                <a:latin typeface="+mj-lt"/>
              </a:rPr>
              <a:t>"Yo diría que lo que me atrae del mar es su misterio, su poder, su preciosa faz siempre cambiante, la fluidez y la conexión que sientes con todas estas cosas cuando estás dentro o cerca de él. Nos ofrece una ocasión de probar nuestra fuerza. Y el placer psicológico de estar en el agua salada reduce el estrés, te da la oportunidad de jugar, de ejercitarte, de estirarte... es incomparable ".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10407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20000">
        <p14:ripple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Ver las imágenes de orig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3372" y="0"/>
            <a:ext cx="1034254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5182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Ver las imágenes de orig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4" y="-531440"/>
            <a:ext cx="10457132" cy="7920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5538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943967" y="1268760"/>
            <a:ext cx="6993285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00B0F0"/>
                </a:solidFill>
                <a:latin typeface="+mj-lt"/>
              </a:rPr>
              <a:t>"Hay una especial conexión con nuestro sistema nervioso, pues lo calma casi de inmediato, y al mismo tiempo, hace que nuestro alma entre en estado de paz; la serenidad instantánea. Estas sensaciones, que aprendemos desde nuestra primera experiencia al contemplarlo, nos seguirán el resto de nuestras vidas. Es un sentimiento que une a todos los seres humanos en una especie de adoración al gran azul del mar ".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86193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21000">
        <p14:ripple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http___hdd1.service-webmaster.fr_media_reel_animaux_marain_marain_107_resiz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857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http___hdd1.service-webmaster.fr_media_reel_animaux_marain_marain_66_resiz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88929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  <p:sndAc>
          <p:stSnd>
            <p:snd r:embed="rId2" name="soumarine3.wav"/>
          </p:stSnd>
        </p:sndAc>
      </p:transition>
    </mc:Choice>
    <mc:Fallback xmlns="">
      <p:transition spd="slow" advClick="0" advTm="5000">
        <p:fade/>
        <p:sndAc>
          <p:stSnd>
            <p:snd r:embed="rId4" name="soumarine3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2" descr="C-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4244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http___hdd1.service-webmaster.fr_media_reel_animaux_marain_marain_3_resiz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1437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http___hdd1.service-webmaster.fr_media_reel_animaux_marain_marain_15_resiz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6492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http___hdd1.service-webmaster.fr_media_reel_animaux_marain_marain_35_resiz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7167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http___hdd1.service-webmaster.fr_media_reel_animaux_marain_marain_95_resiz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3927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2" descr="C-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9757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http___hdd1.service-webmaster.fr_media_reel_animaux_marain_marain_12_resiz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5139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http___hdd1.service-webmaster.fr_media_reel_animaux_marain_marain_97_resiz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6472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5000">
        <p14:ripple/>
        <p:sndAc>
          <p:stSnd loop="1">
            <p:snd r:embed="rId2" name="Clayderman-La-Mer.wav"/>
          </p:stSnd>
        </p:sndAc>
      </p:transition>
    </mc:Choice>
    <mc:Fallback>
      <p:transition spd="slow" advClick="0" advTm="5000">
        <p:fade/>
        <p:sndAc>
          <p:stSnd loop="1">
            <p:snd r:embed="rId2" name="Clayderman-La-Mer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http___hdd1.service-webmaster.fr_media_reel_animaux_marain_marain_55_resiz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66156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http___hdd1.service-webmaster.fr_media_reel_animaux_marain_marain_53_resiz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03304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http___hdd1.service-webmaster.fr_media_reel_animaux_marain_marain_52_resiz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78727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http___hdd1.service-webmaster.fr_media_reel_animaux_marain_marain_77_resiz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5118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http___hdd1.service-webmaster.fr_media_reel_animaux_marain_marain_56_resiz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2481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http___hdd1.service-webmaster.fr_media_reel_animaux_marain_marain_59_resiz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0080625" cy="6957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7603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http___hdd1.service-webmaster.fr_media_reel_animaux_marain_marain_60_resiz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3548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2" descr="C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1376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http___hdd1.service-webmaster.fr_media_reel_animaux_marain_marain_63_resiz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1697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http___hdd1.service-webmaster.fr_media_reel_animaux_marain_marain_73_resiz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2876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http___hdd1.service-webmaster.fr_media_reel_animaux_marain_marain_78_resiz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3501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http___hdd1.service-webmaster.fr_media_reel_animaux_marain_marain_11_resiz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4096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http___hdd1.service-webmaster.fr_media_reel_animaux_marain_marain_61_resiz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7432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http___hdd1.service-webmaster.fr_media_reel_animaux_marain_marain_46_resiz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9112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ttp___hdd1.service-webmaster.fr_media_reel_animaux_marain_marain_75_resiz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8663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http___hdd1.service-webmaster.fr_media_reel_animaux_marain_marain_99_resiz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8189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http___hdd1.service-webmaster.fr_media_reel_animaux_marain_marain_85_resiz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3617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http___hdd1.service-webmaster.fr_media_reel_animaux_marain_marain_90_resiz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4437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http___hdd1.service-webmaster.fr_media_reel_animaux_marain_marain_94_resiz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6854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http___hdd1.service-webmaster.fr_media_reel_animaux_marain_marain_100_resiz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4085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z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5333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Ver las imágenes de orig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869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4741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r las imágenes de orige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06"/>
          <a:stretch/>
        </p:blipFill>
        <p:spPr bwMode="auto">
          <a:xfrm>
            <a:off x="-22739" y="-387425"/>
            <a:ext cx="5556273" cy="7419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5544368" y="1588437"/>
            <a:ext cx="4352230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4000" b="1" i="1" dirty="0">
                <a:solidFill>
                  <a:srgbClr val="00B0F0"/>
                </a:solidFill>
                <a:latin typeface="+mj-lt"/>
              </a:rPr>
              <a:t>JAPÓN </a:t>
            </a:r>
            <a:r>
              <a:rPr lang="es-ES" altLang="es-ES" sz="4000" b="1" i="1" dirty="0" smtClean="0">
                <a:solidFill>
                  <a:srgbClr val="00B0F0"/>
                </a:solidFill>
                <a:latin typeface="+mj-lt"/>
              </a:rPr>
              <a:t>EMPEZARA A VENDER </a:t>
            </a:r>
            <a:r>
              <a:rPr lang="es-ES" altLang="es-ES" sz="4000" b="1" i="1" dirty="0">
                <a:solidFill>
                  <a:srgbClr val="00B0F0"/>
                </a:solidFill>
                <a:latin typeface="+mj-lt"/>
              </a:rPr>
              <a:t>SU PRIMERA BOLSA CAPAZ DE DEGRADARSE DENTRO O FUERA DEL MAR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3" y="5661248"/>
            <a:ext cx="1175784" cy="10117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17286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7000">
        <p14:ripple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Best Bajo El Mar GIFs | Gfycat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976431" cy="7461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7871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78075" y="905061"/>
            <a:ext cx="6993285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00B0F0"/>
                </a:solidFill>
                <a:latin typeface="+mj-lt"/>
              </a:rPr>
              <a:t>Esta bolsa está hecha de caña de azúcar y resina de maíz. En su tamaño estándar será capaz de llevar hasta ocho kilos de </a:t>
            </a:r>
            <a:r>
              <a:rPr lang="es-ES" altLang="es-ES" sz="2800" b="1" i="1" dirty="0" smtClean="0">
                <a:solidFill>
                  <a:srgbClr val="00B0F0"/>
                </a:solidFill>
                <a:latin typeface="+mj-lt"/>
              </a:rPr>
              <a:t>peso. El </a:t>
            </a:r>
            <a:r>
              <a:rPr lang="es-ES" altLang="es-ES" sz="2800" b="1" i="1" dirty="0">
                <a:solidFill>
                  <a:srgbClr val="00B0F0"/>
                </a:solidFill>
                <a:latin typeface="+mj-lt"/>
              </a:rPr>
              <a:t>aporte de la bolsa de Fukusuke a la reducción de la contaminación del Océano, a donde van a parar millones de millones de bolsas de plástico, será muy valioso. En el mar, las bacterias producidas por la propia bolsa convertirán el 90% de la bolsa en agua y dióxido de carbono en un plazo de 180 días.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49468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27000">
        <p14:ripple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Ver las imágenes de orig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930" y="-99392"/>
            <a:ext cx="10267555" cy="705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2449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943968" y="1695646"/>
            <a:ext cx="6993285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00B0F0"/>
                </a:solidFill>
                <a:latin typeface="+mj-lt"/>
              </a:rPr>
              <a:t>En el mercado, esta bolsa costará hasta diez veces más que las bolsas de plástico </a:t>
            </a:r>
            <a:r>
              <a:rPr lang="es-ES" altLang="es-ES" sz="2800" b="1" i="1" dirty="0" smtClean="0">
                <a:solidFill>
                  <a:srgbClr val="00B0F0"/>
                </a:solidFill>
                <a:latin typeface="+mj-lt"/>
              </a:rPr>
              <a:t>convencionales. Se planea </a:t>
            </a:r>
            <a:r>
              <a:rPr lang="es-ES" altLang="es-ES" sz="2800" b="1" i="1" dirty="0">
                <a:solidFill>
                  <a:srgbClr val="00B0F0"/>
                </a:solidFill>
                <a:latin typeface="+mj-lt"/>
              </a:rPr>
              <a:t>masificar «gradualmente» la producción de </a:t>
            </a:r>
            <a:r>
              <a:rPr lang="es-ES" altLang="es-ES" sz="2800" b="1" i="1" dirty="0" smtClean="0">
                <a:solidFill>
                  <a:srgbClr val="00B0F0"/>
                </a:solidFill>
                <a:latin typeface="+mj-lt"/>
              </a:rPr>
              <a:t>las </a:t>
            </a:r>
            <a:r>
              <a:rPr lang="es-ES" altLang="es-ES" sz="2800" b="1" i="1" dirty="0">
                <a:solidFill>
                  <a:srgbClr val="00B0F0"/>
                </a:solidFill>
                <a:latin typeface="+mj-lt"/>
              </a:rPr>
              <a:t>nuevas bolsas «en la medida que la oferta de la materia prima se estabilice», y utilizar su tecnología para hacer también envases de plástico flexibles biodegradables.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08060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21000">
        <p14:ripple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Ver las imágenes de orig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3608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3044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5000">
        <p14:rippl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" descr="http___hdd1.service-webmaster.fr_media_reel_animaux_marain_marain_2_resiz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367" y="92031"/>
            <a:ext cx="100806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3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6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6707" y="5464909"/>
            <a:ext cx="66427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66776" y="1067209"/>
            <a:ext cx="3936336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45369" y="1067209"/>
            <a:ext cx="3856521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sábado, 18 de diciembre de 2021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16:16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5" y="5210969"/>
            <a:ext cx="2214601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01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1000">
        <p14:ripple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0806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0806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137" y="0"/>
            <a:ext cx="537633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0806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4724402"/>
            <a:ext cx="2940182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87" y="4191000"/>
            <a:ext cx="2604161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276" y="4876800"/>
            <a:ext cx="134408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NTRO DEL M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DENTRO DEL MAR</Template>
  <TotalTime>9</TotalTime>
  <Words>423</Words>
  <Application>Microsoft Office PowerPoint</Application>
  <PresentationFormat>Personalizado</PresentationFormat>
  <Paragraphs>20</Paragraphs>
  <Slides>51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DENTRO DEL MAR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2021-12-18T15:16:02Z</dcterms:created>
  <dcterms:modified xsi:type="dcterms:W3CDTF">2021-12-18T15:25:37Z</dcterms:modified>
</cp:coreProperties>
</file>