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369" r:id="rId3"/>
    <p:sldId id="345" r:id="rId4"/>
    <p:sldId id="256" r:id="rId5"/>
    <p:sldId id="365" r:id="rId6"/>
    <p:sldId id="351" r:id="rId7"/>
    <p:sldId id="366" r:id="rId8"/>
    <p:sldId id="257" r:id="rId9"/>
    <p:sldId id="269" r:id="rId10"/>
    <p:sldId id="277" r:id="rId11"/>
    <p:sldId id="258" r:id="rId12"/>
    <p:sldId id="270" r:id="rId13"/>
    <p:sldId id="271" r:id="rId14"/>
    <p:sldId id="272" r:id="rId15"/>
    <p:sldId id="259" r:id="rId16"/>
    <p:sldId id="273" r:id="rId17"/>
    <p:sldId id="274" r:id="rId18"/>
    <p:sldId id="275" r:id="rId19"/>
    <p:sldId id="260" r:id="rId20"/>
    <p:sldId id="276" r:id="rId21"/>
    <p:sldId id="278" r:id="rId22"/>
    <p:sldId id="279" r:id="rId23"/>
    <p:sldId id="292" r:id="rId24"/>
    <p:sldId id="261" r:id="rId25"/>
    <p:sldId id="280" r:id="rId26"/>
    <p:sldId id="281" r:id="rId27"/>
    <p:sldId id="282" r:id="rId28"/>
    <p:sldId id="262" r:id="rId29"/>
    <p:sldId id="283" r:id="rId30"/>
    <p:sldId id="364" r:id="rId31"/>
    <p:sldId id="284" r:id="rId32"/>
    <p:sldId id="285" r:id="rId33"/>
    <p:sldId id="289" r:id="rId34"/>
    <p:sldId id="263" r:id="rId35"/>
    <p:sldId id="286" r:id="rId36"/>
    <p:sldId id="368" r:id="rId37"/>
    <p:sldId id="316" r:id="rId38"/>
    <p:sldId id="288" r:id="rId39"/>
    <p:sldId id="308" r:id="rId40"/>
    <p:sldId id="291" r:id="rId41"/>
    <p:sldId id="354" r:id="rId42"/>
    <p:sldId id="352" r:id="rId43"/>
    <p:sldId id="353" r:id="rId44"/>
    <p:sldId id="265" r:id="rId45"/>
    <p:sldId id="294" r:id="rId46"/>
    <p:sldId id="295" r:id="rId47"/>
    <p:sldId id="296" r:id="rId48"/>
    <p:sldId id="372" r:id="rId49"/>
    <p:sldId id="298" r:id="rId50"/>
    <p:sldId id="299" r:id="rId51"/>
    <p:sldId id="373" r:id="rId52"/>
    <p:sldId id="290" r:id="rId53"/>
    <p:sldId id="303" r:id="rId54"/>
    <p:sldId id="300" r:id="rId55"/>
    <p:sldId id="301" r:id="rId56"/>
    <p:sldId id="302" r:id="rId57"/>
    <p:sldId id="356" r:id="rId58"/>
    <p:sldId id="357" r:id="rId59"/>
    <p:sldId id="355" r:id="rId60"/>
    <p:sldId id="305" r:id="rId61"/>
    <p:sldId id="304" r:id="rId62"/>
    <p:sldId id="371" r:id="rId63"/>
    <p:sldId id="306" r:id="rId64"/>
    <p:sldId id="359" r:id="rId65"/>
    <p:sldId id="358" r:id="rId66"/>
    <p:sldId id="370" r:id="rId67"/>
    <p:sldId id="367"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Yj1bzbDhrAaHAP5jPua7g" hashData="2pV2J2bZRgPuJf4A1zaf2KxXWP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03E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89157" autoAdjust="0"/>
  </p:normalViewPr>
  <p:slideViewPr>
    <p:cSldViewPr>
      <p:cViewPr>
        <p:scale>
          <a:sx n="70" d="100"/>
          <a:sy n="70" d="100"/>
        </p:scale>
        <p:origin x="-1380" y="-4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BA4CB8-08E1-482E-AFD8-143FC4AF27BE}" type="datetimeFigureOut">
              <a:rPr lang="es-ES" smtClean="0"/>
              <a:pPr/>
              <a:t>04/09/2017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A11AB6-B5A2-4817-84FD-E4F336F3520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8FEFABF-1CB5-4D32-9ADF-E2718010FD0E}" type="slidenum">
              <a:rPr lang="es-ES" smtClean="0"/>
              <a:pPr/>
              <a:t>‹Nº›</a:t>
            </a:fld>
            <a:endParaRPr lang="es-ES"/>
          </a:p>
        </p:txBody>
      </p:sp>
    </p:spTree>
  </p:cSld>
  <p:clrMapOvr>
    <a:masterClrMapping/>
  </p:clrMapOvr>
  <p:transition spd="slow" advTm="8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735986-5DF8-4B63-B4AD-CD289DF279D9}" type="datetimeFigureOut">
              <a:rPr lang="es-ES" smtClean="0"/>
              <a:pPr/>
              <a:t>04/09/2017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FEFABF-1CB5-4D32-9ADF-E2718010FD0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55.jpeg"/></Relationships>
</file>

<file path=ppt/slides/_rels/slide66.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cdnb.20m.es/cronicaverde/files/BRALP4~Gray-Wolf-Posters.jpg"/>
          <p:cNvPicPr>
            <a:picLocks noChangeAspect="1" noChangeArrowheads="1"/>
          </p:cNvPicPr>
          <p:nvPr/>
        </p:nvPicPr>
        <p:blipFill>
          <a:blip r:embed="rId3"/>
          <a:srcRect/>
          <a:stretch>
            <a:fillRect/>
          </a:stretch>
        </p:blipFill>
        <p:spPr bwMode="auto">
          <a:xfrm>
            <a:off x="15925" y="0"/>
            <a:ext cx="9128075" cy="6858000"/>
          </a:xfrm>
          <a:prstGeom prst="rect">
            <a:avLst/>
          </a:prstGeom>
          <a:noFill/>
        </p:spPr>
      </p:pic>
      <p:sp>
        <p:nvSpPr>
          <p:cNvPr id="18" name="17 Rectángulo"/>
          <p:cNvSpPr/>
          <p:nvPr/>
        </p:nvSpPr>
        <p:spPr>
          <a:xfrm>
            <a:off x="0" y="0"/>
            <a:ext cx="9144000" cy="6858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Picture 2" descr="http://2.bp.blogspot.com/-Y1xC5iW_T6U/TzMsn3zHq3I/AAAAAAAACVE/KqVlWo5SXc8/s1600/0k0289_gif-sicodelicos-11.gif"/>
          <p:cNvPicPr>
            <a:picLocks noChangeAspect="1" noChangeArrowheads="1" noCrop="1"/>
          </p:cNvPicPr>
          <p:nvPr/>
        </p:nvPicPr>
        <p:blipFill>
          <a:blip r:embed="rId4" cstate="print">
            <a:duotone>
              <a:schemeClr val="accent5">
                <a:shade val="45000"/>
                <a:satMod val="135000"/>
              </a:schemeClr>
              <a:prstClr val="white"/>
            </a:duotone>
            <a:lum bright="33000"/>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85786" y="1714488"/>
            <a:ext cx="400052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CURIOSIDADES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INTERESANTES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SOBRE  LOS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ANIMALES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467544" y="764704"/>
            <a:ext cx="1025525" cy="723900"/>
          </a:xfrm>
          <a:prstGeom prst="rect">
            <a:avLst/>
          </a:prstGeom>
          <a:noFill/>
          <a:ln w="9525">
            <a:noFill/>
            <a:round/>
            <a:headEnd/>
            <a:tailEnd/>
          </a:ln>
        </p:spPr>
      </p:pic>
      <p:pic>
        <p:nvPicPr>
          <p:cNvPr id="15"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spd="slow" advTm="12000">
    <p:random/>
    <p:sndAc>
      <p:stSnd loop="1">
        <p:snd r:embed="rId2" name="ernesto cortazar - dying of lov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75"/>
                                      </p:to>
                                    </p:set>
                                    <p:animEffect filter="image" prLst="opacity: 0.75">
                                      <p:cBhvr rctx="IE">
                                        <p:cTn id="7" dur="indefinite"/>
                                        <p:tgtEl>
                                          <p:spTgt spid="1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14"/>
                                        </p:tgtEl>
                                      </p:cBhvr>
                                    </p:animEffect>
                                    <p:set>
                                      <p:cBhvr>
                                        <p:cTn id="11" dur="1" fill="hold">
                                          <p:stCondLst>
                                            <p:cond delay="2999"/>
                                          </p:stCondLst>
                                        </p:cTn>
                                        <p:tgtEl>
                                          <p:spTgt spid="14"/>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18"/>
                                        </p:tgtEl>
                                      </p:cBhvr>
                                    </p:animEffect>
                                    <p:set>
                                      <p:cBhvr>
                                        <p:cTn id="14" dur="1" fill="hold">
                                          <p:stCondLst>
                                            <p:cond delay="2999"/>
                                          </p:stCondLst>
                                        </p:cTn>
                                        <p:tgtEl>
                                          <p:spTgt spid="18"/>
                                        </p:tgtEl>
                                        <p:attrNameLst>
                                          <p:attrName>style.visibility</p:attrName>
                                        </p:attrNameLst>
                                      </p:cBhvr>
                                      <p:to>
                                        <p:strVal val="hidden"/>
                                      </p:to>
                                    </p:set>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000"/>
                                        <p:tgtEl>
                                          <p:spTgt spid="22"/>
                                        </p:tgtEl>
                                      </p:cBhvr>
                                    </p:animEffect>
                                    <p:anim calcmode="lin" valueType="num">
                                      <p:cBhvr>
                                        <p:cTn id="18" dur="2000" fill="hold"/>
                                        <p:tgtEl>
                                          <p:spTgt spid="22"/>
                                        </p:tgtEl>
                                        <p:attrNameLst>
                                          <p:attrName>ppt_x</p:attrName>
                                        </p:attrNameLst>
                                      </p:cBhvr>
                                      <p:tavLst>
                                        <p:tav tm="0">
                                          <p:val>
                                            <p:strVal val="#ppt_x"/>
                                          </p:val>
                                        </p:tav>
                                        <p:tav tm="100000">
                                          <p:val>
                                            <p:strVal val="#ppt_x"/>
                                          </p:val>
                                        </p:tav>
                                      </p:tavLst>
                                    </p:anim>
                                    <p:anim calcmode="lin" valueType="num">
                                      <p:cBhvr>
                                        <p:cTn id="19" dur="2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22" presetClass="emph" presetSubtype="0" repeatCount="indefinite" fill="hold" grpId="1" nodeType="afterEffect">
                                  <p:stCondLst>
                                    <p:cond delay="0"/>
                                  </p:stCondLst>
                                  <p:childTnLst>
                                    <p:animClr clrSpc="hsl" dir="cw">
                                      <p:cBhvr override="childStyle">
                                        <p:cTn id="22" dur="2000" fill="hold"/>
                                        <p:tgtEl>
                                          <p:spTgt spid="22"/>
                                        </p:tgtEl>
                                        <p:attrNameLst>
                                          <p:attrName>style.color</p:attrName>
                                        </p:attrNameLst>
                                      </p:cBhvr>
                                      <p:by>
                                        <p:hsl h="-7200000" s="0" l="0"/>
                                      </p:by>
                                    </p:animClr>
                                    <p:animClr clrSpc="hsl" dir="cw">
                                      <p:cBhvr>
                                        <p:cTn id="23" dur="2000" fill="hold"/>
                                        <p:tgtEl>
                                          <p:spTgt spid="22"/>
                                        </p:tgtEl>
                                        <p:attrNameLst>
                                          <p:attrName>fillcolor</p:attrName>
                                        </p:attrNameLst>
                                      </p:cBhvr>
                                      <p:by>
                                        <p:hsl h="-7200000" s="0" l="0"/>
                                      </p:by>
                                    </p:animClr>
                                    <p:animClr clrSpc="hsl" dir="cw">
                                      <p:cBhvr>
                                        <p:cTn id="24" dur="2000" fill="hold"/>
                                        <p:tgtEl>
                                          <p:spTgt spid="22"/>
                                        </p:tgtEl>
                                        <p:attrNameLst>
                                          <p:attrName>stroke.color</p:attrName>
                                        </p:attrNameLst>
                                      </p:cBhvr>
                                      <p:by>
                                        <p:hsl h="-7200000" s="0" l="0"/>
                                      </p:by>
                                    </p:animClr>
                                    <p:set>
                                      <p:cBhvr>
                                        <p:cTn id="2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2" descr="http://www.duiops.net/seresvivos/galeria/elefantes/Animals%20Families_Mother%20and%20Baby%20Silhouetted%20at%20Sunrise,%20Kenya.jpg"/>
          <p:cNvPicPr>
            <a:picLocks noChangeAspect="1" noChangeArrowheads="1"/>
          </p:cNvPicPr>
          <p:nvPr/>
        </p:nvPicPr>
        <p:blipFill>
          <a:blip r:embed="rId2"/>
          <a:srcRect t="2318"/>
          <a:stretch>
            <a:fillRect/>
          </a:stretch>
        </p:blipFill>
        <p:spPr bwMode="auto">
          <a:xfrm>
            <a:off x="0" y="0"/>
            <a:ext cx="9169542" cy="6858000"/>
          </a:xfrm>
          <a:prstGeom prst="rect">
            <a:avLst/>
          </a:prstGeom>
          <a:noFill/>
        </p:spPr>
      </p:pic>
      <p:sp>
        <p:nvSpPr>
          <p:cNvPr id="4" name="3 Rectángulo"/>
          <p:cNvSpPr/>
          <p:nvPr/>
        </p:nvSpPr>
        <p:spPr>
          <a:xfrm flipH="1">
            <a:off x="0" y="0"/>
            <a:ext cx="9144000" cy="6858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s://agaudi.files.wordpress.com/2010/03/tumblr_ky4haxtzxa1qzt4vjo1_500.gif?w=500&amp;h=500"/>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21" presetClass="exit" presetSubtype="4" fill="hold" nodeType="afterEffect">
                                  <p:stCondLst>
                                    <p:cond delay="0"/>
                                  </p:stCondLst>
                                  <p:childTnLst>
                                    <p:animEffect transition="out" filter="wheel(4)">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6" presetClass="exit" presetSubtype="32" fill="hold" grpId="0" nodeType="withEffect">
                                  <p:stCondLst>
                                    <p:cond delay="0"/>
                                  </p:stCondLst>
                                  <p:childTnLst>
                                    <p:animEffect transition="out" filter="circle(ou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4" name="3 Rectángulo"/>
          <p:cNvSpPr/>
          <p:nvPr/>
        </p:nvSpPr>
        <p:spPr>
          <a:xfrm>
            <a:off x="2263152" y="1687354"/>
            <a:ext cx="6880848" cy="5170646"/>
          </a:xfrm>
          <a:prstGeom prst="rect">
            <a:avLst/>
          </a:prstGeom>
        </p:spPr>
        <p:txBody>
          <a:bodyPr wrap="square">
            <a:spAutoFit/>
          </a:bodyPr>
          <a:lstStyle/>
          <a:p>
            <a:r>
              <a:rPr lang="es-ES" sz="2400" b="1" i="1" dirty="0" smtClean="0"/>
              <a:t>Curiosidades interesantes sobre los animales</a:t>
            </a:r>
            <a:r>
              <a:rPr lang="es-ES" i="1" dirty="0" smtClean="0"/>
              <a:t/>
            </a:r>
            <a:br>
              <a:rPr lang="es-ES" i="1" dirty="0" smtClean="0"/>
            </a:br>
            <a:r>
              <a:rPr lang="es-ES" i="1" dirty="0" smtClean="0"/>
              <a:t/>
            </a:r>
            <a:br>
              <a:rPr lang="es-ES" i="1" dirty="0" smtClean="0"/>
            </a:br>
            <a:r>
              <a:rPr lang="es-ES" i="1" dirty="0" smtClean="0"/>
              <a:t>Los científicos han logrado identificar poco más de </a:t>
            </a:r>
            <a:r>
              <a:rPr lang="es-ES" b="1" i="1" dirty="0" smtClean="0"/>
              <a:t>14 millones de especies animales</a:t>
            </a:r>
            <a:r>
              <a:rPr lang="es-ES" i="1" dirty="0" smtClean="0"/>
              <a:t> diferentes con las que compartimos el planeta. Este ya es un dato curioso en sí que quizá no conocías. De todas maneras, es aun más interesante pensar en todas las especies que aún no se conocen. Por ejemplo, ¿te imaginas cuántas especies desconocidas habitan la Tierra? ¿Cuántas extrañas especies acuáticas estarán esperando en las profundidades de los océanos? ¿Cuántas criaturas salvajes caminan, se arrastran o vuelan en lo más inhóspito de las selvas amazónicas?</a:t>
            </a:r>
            <a:br>
              <a:rPr lang="es-ES" i="1" dirty="0" smtClean="0"/>
            </a:br>
            <a:r>
              <a:rPr lang="es-ES" i="1" dirty="0" smtClean="0"/>
              <a:t>Si bien hoy no nos dedicaremos a pronosticar al respecto, sí vamos a conocer muchísimos otros </a:t>
            </a:r>
            <a:r>
              <a:rPr lang="es-ES" b="1" i="1" dirty="0" smtClean="0"/>
              <a:t>datos curiosos sobre los animales</a:t>
            </a:r>
            <a:r>
              <a:rPr lang="es-ES" i="1" dirty="0" smtClean="0"/>
              <a:t> que te darán algo para charlar con tus amigos. Una breve lista con algunos de los datos más curiosos e interesantes sobre varias otras </a:t>
            </a:r>
            <a:r>
              <a:rPr lang="es-ES" i="1" dirty="0"/>
              <a:t>especies de animales</a:t>
            </a:r>
            <a:r>
              <a:rPr lang="es-ES" i="1" dirty="0" smtClean="0"/>
              <a:t>.</a:t>
            </a:r>
            <a:r>
              <a:rPr lang="es-ES" dirty="0" smtClean="0"/>
              <a:t/>
            </a:r>
            <a:br>
              <a:rPr lang="es-ES" dirty="0" smtClean="0"/>
            </a:br>
            <a:r>
              <a:rPr lang="es-ES" dirty="0" smtClean="0"/>
              <a:t>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5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4" presetClass="exit" presetSubtype="32" fill="hold" nodeType="withEffect">
                                  <p:stCondLst>
                                    <p:cond delay="0"/>
                                  </p:stCondLst>
                                  <p:childTnLst>
                                    <p:animEffect transition="out" filter="box(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atic.elobservador.com.uy/adjuntos/184/imagenes/000/294/0000294624.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642910" y="571480"/>
            <a:ext cx="4572000" cy="646331"/>
          </a:xfrm>
          <a:prstGeom prst="rect">
            <a:avLst/>
          </a:prstGeom>
        </p:spPr>
        <p:txBody>
          <a:bodyPr>
            <a:spAutoFit/>
          </a:bodyPr>
          <a:lstStyle/>
          <a:p>
            <a:r>
              <a:rPr lang="es-ES" b="1" i="1" dirty="0" smtClean="0"/>
              <a:t>Algunas especies de delfines llegan a tener hasta 250 dientes.</a:t>
            </a:r>
          </a:p>
        </p:txBody>
      </p:sp>
    </p:spTree>
  </p:cSld>
  <p:clrMapOvr>
    <a:masterClrMapping/>
  </p:clrMapOvr>
  <p:transition spd="slow" advTm="8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500298" y="2285992"/>
            <a:ext cx="6072214" cy="3877985"/>
          </a:xfrm>
          <a:prstGeom prst="rect">
            <a:avLst/>
          </a:prstGeom>
        </p:spPr>
        <p:txBody>
          <a:bodyPr wrap="square">
            <a:spAutoFit/>
          </a:bodyPr>
          <a:lstStyle/>
          <a:p>
            <a:r>
              <a:rPr lang="es-ES" sz="2400" b="1" i="1" dirty="0" smtClean="0"/>
              <a:t>Curiosidades sobre los elefantes</a:t>
            </a:r>
          </a:p>
          <a:p>
            <a:r>
              <a:rPr lang="es-ES" sz="2400" b="1" i="1" dirty="0"/>
              <a:t>Los elefantes son excelentes </a:t>
            </a:r>
            <a:r>
              <a:rPr lang="es-ES" sz="2400" b="1" i="1" dirty="0" smtClean="0"/>
              <a:t>nadadores </a:t>
            </a:r>
            <a:r>
              <a:rPr lang="es-ES" sz="2000" b="1" i="1" dirty="0" smtClean="0"/>
              <a:t>y con un atractivo “estilo perrito” logran nadar a pesar de tener un peso que generalmente ronda las 3,5 toneladas. Por otro lado, aunque pueden nadar, no pueden saltar ni tampoco galopar.</a:t>
            </a:r>
            <a:br>
              <a:rPr lang="es-ES" sz="2000" b="1" i="1" dirty="0" smtClean="0"/>
            </a:br>
            <a:r>
              <a:rPr lang="es-ES" sz="2000" b="1" i="1" dirty="0" smtClean="0"/>
              <a:t>Otro dato interesante es que poseen un sentido de la audición desarrollado a un grado excepcional. Además de tener unas orejas enormes, han desarrollado unos captadores especiales de vibración y receptores de baja frecuencia en las patas.</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duiops.net/seresvivos/galeria/elefantes/05809_304.jpg"/>
          <p:cNvPicPr>
            <a:picLocks noChangeAspect="1" noChangeArrowheads="1"/>
          </p:cNvPicPr>
          <p:nvPr/>
        </p:nvPicPr>
        <p:blipFill>
          <a:blip r:embed="rId2"/>
          <a:srcRect t="3064" b="1952"/>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duiops.net/seresvivos/galeria/elefantes/352.JPG"/>
          <p:cNvPicPr>
            <a:picLocks noChangeAspect="1" noChangeArrowheads="1"/>
          </p:cNvPicPr>
          <p:nvPr/>
        </p:nvPicPr>
        <p:blipFill>
          <a:blip r:embed="rId2"/>
          <a:srcRect t="3786"/>
          <a:stretch>
            <a:fillRect/>
          </a:stretch>
        </p:blipFill>
        <p:spPr bwMode="auto">
          <a:xfrm>
            <a:off x="-363529" y="0"/>
            <a:ext cx="9507529"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786050" y="2928934"/>
            <a:ext cx="5357834" cy="3323987"/>
          </a:xfrm>
          <a:prstGeom prst="rect">
            <a:avLst/>
          </a:prstGeom>
        </p:spPr>
        <p:txBody>
          <a:bodyPr wrap="square">
            <a:spAutoFit/>
          </a:bodyPr>
          <a:lstStyle/>
          <a:p>
            <a:r>
              <a:rPr lang="es-ES" sz="2400" b="1" i="1" dirty="0" smtClean="0"/>
              <a:t>Curiosidades sobre las jirafas</a:t>
            </a:r>
          </a:p>
          <a:p>
            <a:r>
              <a:rPr lang="es-ES" sz="2400" b="1" i="1" dirty="0"/>
              <a:t>La jirafa es la especie más alta de todas</a:t>
            </a:r>
            <a:r>
              <a:rPr lang="es-ES" sz="2400" b="1" i="1" dirty="0" smtClean="0"/>
              <a:t>. </a:t>
            </a:r>
            <a:r>
              <a:rPr lang="es-ES" b="1" i="1" dirty="0" smtClean="0"/>
              <a:t>Tiene un sistema digestivo sorprendente, que no puede compararse con ninguna el de ninguna otra especie de rumiante y le permite alimentarse mucho menos que el resto de ellos. El dato más interesante sobre las jirafas es que duermen alrededor de 2 horas al día y aunque su naturaleza es mansa y tranquila, son muy respetados por las mortales patadas que pueden dar.</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3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3.bp.blogspot.com/-ANnZujgEYKQ/UIc71a2kLdI/AAAAAAAAACM/3BhwBt8Ot8w/s1600/Jirafa.gif"/>
          <p:cNvPicPr>
            <a:picLocks noChangeAspect="1" noChangeArrowheads="1"/>
          </p:cNvPicPr>
          <p:nvPr/>
        </p:nvPicPr>
        <p:blipFill>
          <a:blip r:embed="rId2"/>
          <a:srcRect/>
          <a:stretch>
            <a:fillRect/>
          </a:stretch>
        </p:blipFill>
        <p:spPr bwMode="auto">
          <a:xfrm>
            <a:off x="0" y="0"/>
            <a:ext cx="94107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3.bp.blogspot.com/-LRfks4QXpJY/UIc5Ear9y0I/AAAAAAAAAB8/u77Nz8NaMaI/s1600/Jirafas-comiendo1.jpg"/>
          <p:cNvPicPr>
            <a:picLocks noChangeAspect="1" noChangeArrowheads="1"/>
          </p:cNvPicPr>
          <p:nvPr/>
        </p:nvPicPr>
        <p:blipFill>
          <a:blip r:embed="rId2"/>
          <a:srcRect/>
          <a:stretch>
            <a:fillRect/>
          </a:stretch>
        </p:blipFill>
        <p:spPr bwMode="auto">
          <a:xfrm>
            <a:off x="0" y="0"/>
            <a:ext cx="9147533"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4.bp.blogspot.com/-yTVIzk-CMWk/UIc1Gi0fg8I/AAAAAAAAABc/Zh3NgIHSBFQ/s1600/tumblr_lmakaaAhgb1qk1pyio1_500_large.jpg"/>
          <p:cNvPicPr>
            <a:picLocks noChangeAspect="1" noChangeArrowheads="1"/>
          </p:cNvPicPr>
          <p:nvPr/>
        </p:nvPicPr>
        <p:blipFill>
          <a:blip r:embed="rId2"/>
          <a:srcRect/>
          <a:stretch>
            <a:fillRect/>
          </a:stretch>
        </p:blipFill>
        <p:spPr bwMode="auto">
          <a:xfrm>
            <a:off x="0" y="0"/>
            <a:ext cx="922469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786050" y="2786058"/>
            <a:ext cx="5715040" cy="3077766"/>
          </a:xfrm>
          <a:prstGeom prst="rect">
            <a:avLst/>
          </a:prstGeom>
        </p:spPr>
        <p:txBody>
          <a:bodyPr wrap="square">
            <a:spAutoFit/>
          </a:bodyPr>
          <a:lstStyle/>
          <a:p>
            <a:r>
              <a:rPr lang="es-ES" sz="2800" b="1" i="1" dirty="0" smtClean="0"/>
              <a:t>Curiosidades sobre los leones</a:t>
            </a:r>
          </a:p>
          <a:p>
            <a:r>
              <a:rPr lang="es-ES" sz="2800" b="1" i="1" dirty="0"/>
              <a:t>Los leones</a:t>
            </a:r>
            <a:r>
              <a:rPr lang="es-ES" sz="2800" b="1" i="1" dirty="0" smtClean="0"/>
              <a:t> </a:t>
            </a:r>
            <a:r>
              <a:rPr lang="es-ES" sz="2000" b="1" i="1" dirty="0" smtClean="0"/>
              <a:t>son los únicos ejemplares felinos en los que el sexo se puede determinar a simple vista. Hace 10 mil años, el león era el mamífero terrestre más extendido en toda la faz de la Tierra después de los seres humanos. Otro dato curioso sobre los leones es que pueden pasarse extenuantes semanas copulando entre 20 y 40 veces al día.</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Los felinos llegaron a Nicaragua este viernes por un convenio entre la Fundación salvadoreña y el zoológico nicaragüense"/>
          <p:cNvPicPr>
            <a:picLocks noChangeAspect="1" noChangeArrowheads="1"/>
          </p:cNvPicPr>
          <p:nvPr/>
        </p:nvPicPr>
        <p:blipFill>
          <a:blip r:embed="rId2"/>
          <a:srcRect/>
          <a:stretch>
            <a:fillRect/>
          </a:stretch>
        </p:blipFill>
        <p:spPr bwMode="auto">
          <a:xfrm>
            <a:off x="-95250" y="0"/>
            <a:ext cx="923925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lasreflexionesdekina.es/wp-content/uploads/2013/10/photo.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lasreflexionesdekina.es/wp-content/uploads/2013/10/leon_africano.jpg"/>
          <p:cNvPicPr>
            <a:picLocks noChangeAspect="1" noChangeArrowheads="1"/>
          </p:cNvPicPr>
          <p:nvPr/>
        </p:nvPicPr>
        <p:blipFill>
          <a:blip r:embed="rId2"/>
          <a:srcRect/>
          <a:stretch>
            <a:fillRect/>
          </a:stretch>
        </p:blipFill>
        <p:spPr bwMode="auto">
          <a:xfrm>
            <a:off x="-571536" y="0"/>
            <a:ext cx="105918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85984" y="2000240"/>
            <a:ext cx="6143652" cy="4185761"/>
          </a:xfrm>
          <a:prstGeom prst="rect">
            <a:avLst/>
          </a:prstGeom>
        </p:spPr>
        <p:txBody>
          <a:bodyPr wrap="square">
            <a:spAutoFit/>
          </a:bodyPr>
          <a:lstStyle/>
          <a:p>
            <a:r>
              <a:rPr lang="es-ES" sz="2400" b="1" i="1" dirty="0" smtClean="0"/>
              <a:t>Curiosidades sobre los tigres</a:t>
            </a:r>
          </a:p>
          <a:p>
            <a:r>
              <a:rPr lang="es-ES" sz="2400" b="1" i="1" dirty="0" smtClean="0"/>
              <a:t>Los tigres </a:t>
            </a:r>
            <a:r>
              <a:rPr lang="es-ES" sz="2000" b="1" i="1" dirty="0" smtClean="0"/>
              <a:t>tienen una visión sumamente eficaz y desarrollada a enormes niveles que es aún más sorprendente durante la noche. La visión nocturna de los tigres es hasta seis veces más potente que la de los seres humanos.</a:t>
            </a:r>
            <a:br>
              <a:rPr lang="es-ES" sz="2000" b="1" i="1" dirty="0" smtClean="0"/>
            </a:br>
            <a:r>
              <a:rPr lang="es-ES" sz="2000" b="1" i="1" dirty="0" smtClean="0"/>
              <a:t>Otro dato interesante, tan curioso como aterrador, es el de la gran fuerza que poseen en sus patas. Sus patas son tan poderosas como para aplastar el cráneo de una vaca y deshacerlo con suma facilidad apenas de un zarpazo, como para destruir la espalda de un oso perezoso en un parpadeo.</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Wallpapers &amp;quot; Tigres de Bengala &amp;quot;"/>
          <p:cNvPicPr>
            <a:picLocks noChangeAspect="1" noChangeArrowheads="1"/>
          </p:cNvPicPr>
          <p:nvPr/>
        </p:nvPicPr>
        <p:blipFill>
          <a:blip r:embed="rId2"/>
          <a:srcRect/>
          <a:stretch>
            <a:fillRect/>
          </a:stretch>
        </p:blipFill>
        <p:spPr bwMode="auto">
          <a:xfrm>
            <a:off x="0" y="0"/>
            <a:ext cx="9144000" cy="6858023"/>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el"/>
          <p:cNvPicPr>
            <a:picLocks noChangeAspect="1" noChangeArrowheads="1"/>
          </p:cNvPicPr>
          <p:nvPr/>
        </p:nvPicPr>
        <p:blipFill>
          <a:blip r:embed="rId2"/>
          <a:srcRect t="3419" b="3115"/>
          <a:stretch>
            <a:fillRect/>
          </a:stretch>
        </p:blipFill>
        <p:spPr bwMode="auto">
          <a:xfrm>
            <a:off x="0" y="0"/>
            <a:ext cx="9171778"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tigres"/>
          <p:cNvPicPr>
            <a:picLocks noChangeAspect="1" noChangeArrowheads="1"/>
          </p:cNvPicPr>
          <p:nvPr/>
        </p:nvPicPr>
        <p:blipFill>
          <a:blip r:embed="rId2"/>
          <a:srcRect/>
          <a:stretch>
            <a:fillRect/>
          </a:stretch>
        </p:blipFill>
        <p:spPr bwMode="auto">
          <a:xfrm>
            <a:off x="-214346" y="-457200"/>
            <a:ext cx="9753600" cy="73152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biostreet.files.wordpress.com/2010/11/mosca_verde-070519-p2br2_7908a.jpg?w=480&amp;h=354"/>
          <p:cNvPicPr>
            <a:picLocks noChangeAspect="1" noChangeArrowheads="1"/>
          </p:cNvPicPr>
          <p:nvPr/>
        </p:nvPicPr>
        <p:blipFill>
          <a:blip r:embed="rId2"/>
          <a:srcRect/>
          <a:stretch>
            <a:fillRect/>
          </a:stretch>
        </p:blipFill>
        <p:spPr bwMode="auto">
          <a:xfrm>
            <a:off x="0" y="0"/>
            <a:ext cx="9298980" cy="6858000"/>
          </a:xfrm>
          <a:prstGeom prst="rect">
            <a:avLst/>
          </a:prstGeom>
          <a:noFill/>
        </p:spPr>
      </p:pic>
      <p:sp>
        <p:nvSpPr>
          <p:cNvPr id="3" name="2 Rectángulo"/>
          <p:cNvSpPr/>
          <p:nvPr/>
        </p:nvSpPr>
        <p:spPr>
          <a:xfrm>
            <a:off x="357158" y="285728"/>
            <a:ext cx="4572000" cy="1631216"/>
          </a:xfrm>
          <a:prstGeom prst="rect">
            <a:avLst/>
          </a:prstGeom>
        </p:spPr>
        <p:txBody>
          <a:bodyPr>
            <a:spAutoFit/>
          </a:bodyPr>
          <a:lstStyle/>
          <a:p>
            <a:r>
              <a:rPr lang="es-ES" sz="2000" b="1" i="1" dirty="0" smtClean="0"/>
              <a:t>Las moscas sólo pueden consumir alimentos líquidos porque no tienen dientes o cualquier otro órgano que les permita comer alimentos sólidos. Tienen una vida útil de sólo unos pocos días.</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18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714612" y="1785926"/>
            <a:ext cx="5929338" cy="4801314"/>
          </a:xfrm>
          <a:prstGeom prst="rect">
            <a:avLst/>
          </a:prstGeom>
        </p:spPr>
        <p:txBody>
          <a:bodyPr wrap="square">
            <a:spAutoFit/>
          </a:bodyPr>
          <a:lstStyle/>
          <a:p>
            <a:r>
              <a:rPr lang="es-ES" sz="2800" b="1" i="1" dirty="0" smtClean="0"/>
              <a:t>Curiosidades sobre las serpientes</a:t>
            </a:r>
          </a:p>
          <a:p>
            <a:r>
              <a:rPr lang="es-ES" sz="2000" b="1" i="1" dirty="0" smtClean="0"/>
              <a:t>Las serpientes son animales majestuosos y a pesar de no tener patas, garras o alas, algunas especies de serpientes son de </a:t>
            </a:r>
            <a:r>
              <a:rPr lang="es-ES" sz="2000" b="1" i="1" dirty="0"/>
              <a:t>los animales más peligrosos del mundo</a:t>
            </a:r>
            <a:r>
              <a:rPr lang="es-ES" sz="2000" b="1" i="1" dirty="0" smtClean="0"/>
              <a:t>. Mientras que la serpiente más pequeña del mundo apenas alcanza los 10 centímetros, la serpiente más grande sobrepasa los 10 metros de largo.</a:t>
            </a:r>
            <a:br>
              <a:rPr lang="es-ES" sz="2000" b="1" i="1" dirty="0" smtClean="0"/>
            </a:br>
            <a:r>
              <a:rPr lang="es-ES" sz="2000" b="1" i="1" dirty="0" smtClean="0"/>
              <a:t>Aunque tienen colmillos filosos no pueden masticar, por lo que tragan a sus presas enteras y luego las desintegran en un complejo proceso digestivo. </a:t>
            </a:r>
            <a:r>
              <a:rPr lang="es-ES" sz="2000" b="1" i="1" dirty="0"/>
              <a:t>La serpiente más venenosa del mundo</a:t>
            </a:r>
            <a:r>
              <a:rPr lang="es-ES" sz="2000" b="1" i="1" dirty="0" smtClean="0"/>
              <a:t> es la </a:t>
            </a:r>
            <a:r>
              <a:rPr lang="es-ES" sz="2000" b="1" i="1" dirty="0" err="1" smtClean="0"/>
              <a:t>Taipan</a:t>
            </a:r>
            <a:r>
              <a:rPr lang="es-ES" sz="2000" b="1" i="1" dirty="0" smtClean="0"/>
              <a:t> del interior. Una pequeña mordida suya es suficiente para acabar con la vida de más de cien seres humanos adultos.</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duiops.net/seresvivos/galeria/serpientes/0205.jpg"/>
          <p:cNvPicPr>
            <a:picLocks noChangeAspect="1" noChangeArrowheads="1"/>
          </p:cNvPicPr>
          <p:nvPr/>
        </p:nvPicPr>
        <p:blipFill>
          <a:blip r:embed="rId2"/>
          <a:srcRect t="2318"/>
          <a:stretch>
            <a:fillRect/>
          </a:stretch>
        </p:blipFill>
        <p:spPr bwMode="auto">
          <a:xfrm>
            <a:off x="0" y="0"/>
            <a:ext cx="9358346" cy="7310874"/>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duiops.net/seresvivos/galeria/serpientes/Animals_Reptiles_Sonora%20Mountain%20Kingsnake.jpg"/>
          <p:cNvPicPr>
            <a:picLocks noChangeAspect="1" noChangeArrowheads="1"/>
          </p:cNvPicPr>
          <p:nvPr/>
        </p:nvPicPr>
        <p:blipFill>
          <a:blip r:embed="rId3"/>
          <a:srcRect t="5000"/>
          <a:stretch>
            <a:fillRect/>
          </a:stretch>
        </p:blipFill>
        <p:spPr bwMode="auto">
          <a:xfrm>
            <a:off x="-1" y="0"/>
            <a:ext cx="9144001" cy="6858000"/>
          </a:xfrm>
          <a:prstGeom prst="rect">
            <a:avLst/>
          </a:prstGeom>
          <a:noFill/>
        </p:spPr>
      </p:pic>
    </p:spTree>
  </p:cSld>
  <p:clrMapOvr>
    <a:masterClrMapping/>
  </p:clrMapOvr>
  <p:transition spd="slow" advTm="8000">
    <p:dissolve/>
    <p:sndAc>
      <p:stSnd>
        <p:snd r:embed="rId2" name="ernesto cortazar - our love never dies.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duiops.net/seresvivos/galeria/serpientes/Animals%20Snakes_Coiled%20and%20Ready%20to%20Strike,%20Eastern%20Diamondback%20Rattlesnake.jpg"/>
          <p:cNvPicPr>
            <a:picLocks noChangeAspect="1" noChangeArrowheads="1"/>
          </p:cNvPicPr>
          <p:nvPr/>
        </p:nvPicPr>
        <p:blipFill>
          <a:blip r:embed="rId2"/>
          <a:srcRect/>
          <a:stretch>
            <a:fillRect/>
          </a:stretch>
        </p:blipFill>
        <p:spPr bwMode="auto">
          <a:xfrm>
            <a:off x="-194140" y="-142900"/>
            <a:ext cx="9338140" cy="70009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28794" y="1643050"/>
            <a:ext cx="6643718" cy="4801314"/>
          </a:xfrm>
          <a:prstGeom prst="rect">
            <a:avLst/>
          </a:prstGeom>
        </p:spPr>
        <p:txBody>
          <a:bodyPr wrap="square">
            <a:spAutoFit/>
          </a:bodyPr>
          <a:lstStyle/>
          <a:p>
            <a:r>
              <a:rPr lang="es-ES" sz="2800" b="1" i="1" dirty="0" smtClean="0"/>
              <a:t>Curiosidades sobre las hormigas</a:t>
            </a:r>
          </a:p>
          <a:p>
            <a:r>
              <a:rPr lang="es-ES" sz="2000" b="1" i="1" dirty="0" smtClean="0"/>
              <a:t>Las hormigas son insectos muy particulares y su comportamiento realmente nos llama la atención. Se trata de una familia de insectos sociales y estructurados de forma muy compleja de las que se conocen más de 20 mil especies distintas en el planeta. Un dato muy interesante refiere a la hormiga reina, que llega a vivir hasta 30 años, mientras que una obrera común apenas alcanza los 3.</a:t>
            </a:r>
            <a:br>
              <a:rPr lang="es-ES" sz="2000" b="1" i="1" dirty="0" smtClean="0"/>
            </a:br>
            <a:r>
              <a:rPr lang="es-ES" sz="2000" b="1" i="1" dirty="0" smtClean="0"/>
              <a:t>Son omnívoras, ya que se alimentan tanto de plantas como de otros insectos y animales, e incluso carroñeras, ya que son parte de la fauna cadavérica. Existe una hormiga en especial que nos da un dato perfecto para esta lista: la hormiga legionaria. Las colonias de esta especie de hormiga pueden comerse hasta cien mil animales de presa por día.</a:t>
            </a:r>
            <a:r>
              <a:rPr lang="es-ES" dirty="0" smtClean="0"/>
              <a:t/>
            </a:r>
            <a:br>
              <a:rPr lang="es-ES" dirty="0" smtClean="0"/>
            </a:br>
            <a:endParaRPr lang="es-ES"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4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onciencia Rural - Paisajismo - Hormigas Negras, &quot;cortadoras de hojas&quot;"/>
          <p:cNvPicPr>
            <a:picLocks noChangeAspect="1" noChangeArrowheads="1"/>
          </p:cNvPicPr>
          <p:nvPr/>
        </p:nvPicPr>
        <p:blipFill>
          <a:blip r:embed="rId2"/>
          <a:srcRect/>
          <a:stretch>
            <a:fillRect/>
          </a:stretch>
        </p:blipFill>
        <p:spPr bwMode="auto">
          <a:xfrm>
            <a:off x="0" y="0"/>
            <a:ext cx="9193696"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ormigas en el huerto: ¿peligro o virtud?"/>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omo-se-reproducen-las-hormigas-1.jpg"/>
          <p:cNvPicPr>
            <a:picLocks noChangeAspect="1" noChangeArrowheads="1"/>
          </p:cNvPicPr>
          <p:nvPr/>
        </p:nvPicPr>
        <p:blipFill>
          <a:blip r:embed="rId2"/>
          <a:srcRect/>
          <a:stretch>
            <a:fillRect/>
          </a:stretch>
        </p:blipFill>
        <p:spPr bwMode="auto">
          <a:xfrm>
            <a:off x="0" y="0"/>
            <a:ext cx="9173836"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descr="http://globe-views.com/dcim/dreams/orangutan/orangutan-04.jpg"/>
          <p:cNvSpPr>
            <a:spLocks noChangeAspect="1" noChangeArrowheads="1"/>
          </p:cNvSpPr>
          <p:nvPr/>
        </p:nvSpPr>
        <p:spPr bwMode="auto">
          <a:xfrm>
            <a:off x="63500" y="-136525"/>
            <a:ext cx="5143500" cy="38576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8132" name="AutoShape 4" descr="http://globe-views.com/dcim/dreams/orangutan/orangutan-04.jpg"/>
          <p:cNvSpPr>
            <a:spLocks noChangeAspect="1" noChangeArrowheads="1"/>
          </p:cNvSpPr>
          <p:nvPr/>
        </p:nvSpPr>
        <p:spPr bwMode="auto">
          <a:xfrm>
            <a:off x="63500" y="-136525"/>
            <a:ext cx="5143500" cy="38576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8134" name="AutoShape 6" descr="http://globe-views.com/dcim/dreams/orangutan/orangutan-04.jpg"/>
          <p:cNvSpPr>
            <a:spLocks noChangeAspect="1" noChangeArrowheads="1"/>
          </p:cNvSpPr>
          <p:nvPr/>
        </p:nvSpPr>
        <p:spPr bwMode="auto">
          <a:xfrm>
            <a:off x="63500" y="-136525"/>
            <a:ext cx="5143500" cy="38576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8136" name="AutoShape 8" descr="http://globe-views.com/dcim/dreams/orangutan/orangutan-04.jpg"/>
          <p:cNvSpPr>
            <a:spLocks noChangeAspect="1" noChangeArrowheads="1"/>
          </p:cNvSpPr>
          <p:nvPr/>
        </p:nvSpPr>
        <p:spPr bwMode="auto">
          <a:xfrm>
            <a:off x="63500" y="-136525"/>
            <a:ext cx="6286500" cy="471487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48137" name="Picture 9" descr="C:\Documents and Settings\Jose Luis\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Rectángulo"/>
          <p:cNvSpPr/>
          <p:nvPr/>
        </p:nvSpPr>
        <p:spPr>
          <a:xfrm>
            <a:off x="214282" y="214290"/>
            <a:ext cx="6500858" cy="1938992"/>
          </a:xfrm>
          <a:prstGeom prst="rect">
            <a:avLst/>
          </a:prstGeom>
        </p:spPr>
        <p:txBody>
          <a:bodyPr wrap="square">
            <a:spAutoFit/>
          </a:bodyPr>
          <a:lstStyle/>
          <a:p>
            <a:r>
              <a:rPr lang="es-ES" sz="24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Otras curiosidades sobre los animales</a:t>
            </a:r>
          </a:p>
          <a:p>
            <a:r>
              <a:rPr lang="es-ES" sz="24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El ADN de los gorilas es entre un 95% y 99% igual al de los seres humanos.</a:t>
            </a:r>
          </a:p>
          <a:p>
            <a:r>
              <a:rPr lang="es-ES" sz="24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La enorme mayoría de los gorilas tiene el mismo tipo de sangre: B</a:t>
            </a:r>
          </a:p>
        </p:txBody>
      </p:sp>
      <p:pic>
        <p:nvPicPr>
          <p:cNvPr id="8"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8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785918" y="1928802"/>
            <a:ext cx="6786594" cy="4431983"/>
          </a:xfrm>
          <a:prstGeom prst="rect">
            <a:avLst/>
          </a:prstGeom>
        </p:spPr>
        <p:txBody>
          <a:bodyPr wrap="square">
            <a:spAutoFit/>
          </a:bodyPr>
          <a:lstStyle/>
          <a:p>
            <a:r>
              <a:rPr lang="es-ES" sz="2400" b="1" i="1" dirty="0" smtClean="0"/>
              <a:t>Curiosidades sobre las ballenas</a:t>
            </a:r>
          </a:p>
          <a:p>
            <a:r>
              <a:rPr lang="es-ES" sz="2000" b="1" i="1" dirty="0" smtClean="0"/>
              <a:t>Aquí nos encontramos con </a:t>
            </a:r>
            <a:r>
              <a:rPr lang="es-ES" sz="2000" b="1" i="1" dirty="0"/>
              <a:t>el animal más grande del mundo: la ballena azul</a:t>
            </a:r>
            <a:r>
              <a:rPr lang="es-ES" sz="2000" b="1" i="1" dirty="0" smtClean="0"/>
              <a:t>. Esta tiene una longitud de 35 metros y un peso de 150 toneladas. Son mamíferos y aunque como todos los demás animales, obviamente necesitan dormir, se cree que solo un hemisferio de su cerebro duerme. Así es que las ballenas logran el descanso necesario pero nunca se duermen por completo.</a:t>
            </a:r>
            <a:br>
              <a:rPr lang="es-ES" sz="2000" b="1" i="1" dirty="0" smtClean="0"/>
            </a:br>
            <a:r>
              <a:rPr lang="es-ES" sz="2000" b="1" i="1" dirty="0" smtClean="0"/>
              <a:t>Algunas ballenas llegan a vivir unos 100 años. Su alimentación es muy variada, desde algas a peces y hasta focas. Las llamadas “ballenas asesinas” (orcas) tienen unas técnicas de caza muy sofisticadas: cazan en grupos organizados con técnicas que suelen compararse con las de los lobos.</a:t>
            </a:r>
            <a:r>
              <a:rPr lang="es-ES" dirty="0" smtClean="0"/>
              <a:t/>
            </a:r>
            <a:br>
              <a:rPr lang="es-ES" dirty="0" smtClean="0"/>
            </a:br>
            <a:endParaRPr lang="es-ES"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duiops.net/seresvivos/galeria/ballenas/Ballena1.jpg"/>
          <p:cNvPicPr>
            <a:picLocks noChangeAspect="1" noChangeArrowheads="1"/>
          </p:cNvPicPr>
          <p:nvPr/>
        </p:nvPicPr>
        <p:blipFill>
          <a:blip r:embed="rId2"/>
          <a:srcRect t="4166" b="-1"/>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www.duiops.net/seresvivos/galeria/ballenas/Ballena-Con-Cria.jpg"/>
          <p:cNvPicPr>
            <a:picLocks noChangeAspect="1" noChangeArrowheads="1"/>
          </p:cNvPicPr>
          <p:nvPr/>
        </p:nvPicPr>
        <p:blipFill>
          <a:blip r:embed="rId2"/>
          <a:srcRect t="3477"/>
          <a:stretch>
            <a:fillRect/>
          </a:stretch>
        </p:blipFill>
        <p:spPr bwMode="auto">
          <a:xfrm>
            <a:off x="0" y="0"/>
            <a:ext cx="9180945"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duiops.net/seresvivos/galeria/ballenas/Heading%20North,%20California.JPG"/>
          <p:cNvPicPr>
            <a:picLocks noChangeAspect="1" noChangeArrowheads="1"/>
          </p:cNvPicPr>
          <p:nvPr/>
        </p:nvPicPr>
        <p:blipFill>
          <a:blip r:embed="rId2"/>
          <a:srcRect t="2318"/>
          <a:stretch>
            <a:fillRect/>
          </a:stretch>
        </p:blipFill>
        <p:spPr bwMode="auto">
          <a:xfrm>
            <a:off x="0" y="0"/>
            <a:ext cx="9364607"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3500430" y="2571744"/>
            <a:ext cx="4572000" cy="3600986"/>
          </a:xfrm>
          <a:prstGeom prst="rect">
            <a:avLst/>
          </a:prstGeom>
        </p:spPr>
        <p:txBody>
          <a:bodyPr>
            <a:spAutoFit/>
          </a:bodyPr>
          <a:lstStyle/>
          <a:p>
            <a:r>
              <a:rPr lang="es-ES" sz="2800" b="1" i="1" dirty="0" smtClean="0"/>
              <a:t>Los mosquitos </a:t>
            </a:r>
            <a:r>
              <a:rPr lang="es-ES" sz="2000" b="1" i="1" dirty="0" smtClean="0"/>
              <a:t>transmiten distintas enfermedades a más de 700 millones de personas cada año en África, América del Sur, América Central, México y gran parte de Asia. Provocan millones de muertes y por lo menos 2 millones de personas mueren anualmente como consecuencia de estas enfermedades. Muchos científicos creen que la erradicación de los mosquitos no tendría graves consecuencias en ningún ecosistema.</a:t>
            </a:r>
            <a:endParaRPr lang="es-ES" sz="20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File:Mosquito Tasmania crop.jpg"/>
          <p:cNvPicPr>
            <a:picLocks noChangeAspect="1" noChangeArrowheads="1"/>
          </p:cNvPicPr>
          <p:nvPr/>
        </p:nvPicPr>
        <p:blipFill>
          <a:blip r:embed="rId2"/>
          <a:srcRect/>
          <a:stretch>
            <a:fillRect/>
          </a:stretch>
        </p:blipFill>
        <p:spPr bwMode="auto">
          <a:xfrm>
            <a:off x="0" y="-1"/>
            <a:ext cx="9144000" cy="6889631"/>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rnrrealty.com/blog/wp-content/uploads/7469978464_be0d7b4b0f_o.jpg"/>
          <p:cNvPicPr>
            <a:picLocks noChangeAspect="1" noChangeArrowheads="1"/>
          </p:cNvPicPr>
          <p:nvPr/>
        </p:nvPicPr>
        <p:blipFill>
          <a:blip r:embed="rId2"/>
          <a:srcRect/>
          <a:stretch>
            <a:fillRect/>
          </a:stretch>
        </p:blipFill>
        <p:spPr bwMode="auto">
          <a:xfrm>
            <a:off x="11055" y="0"/>
            <a:ext cx="9132945" cy="6849709"/>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buzzoffflorida.com/share/images/mosquito_1.jpg"/>
          <p:cNvPicPr>
            <a:picLocks noChangeAspect="1" noChangeArrowheads="1"/>
          </p:cNvPicPr>
          <p:nvPr/>
        </p:nvPicPr>
        <p:blipFill>
          <a:blip r:embed="rId2"/>
          <a:srcRect/>
          <a:stretch>
            <a:fillRect/>
          </a:stretch>
        </p:blipFill>
        <p:spPr bwMode="auto">
          <a:xfrm>
            <a:off x="0" y="0"/>
            <a:ext cx="9323818"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phenomena.nationalgeographic.com/files/2013/05/Anopheles-mosquito.jpg"/>
          <p:cNvPicPr>
            <a:picLocks noChangeAspect="1" noChangeArrowheads="1"/>
          </p:cNvPicPr>
          <p:nvPr/>
        </p:nvPicPr>
        <p:blipFill>
          <a:blip r:embed="rId2"/>
          <a:srcRect/>
          <a:stretch>
            <a:fillRect/>
          </a:stretch>
        </p:blipFill>
        <p:spPr bwMode="auto">
          <a:xfrm>
            <a:off x="-1" y="0"/>
            <a:ext cx="9290953"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714480" y="3286124"/>
            <a:ext cx="6462464" cy="2800767"/>
          </a:xfrm>
          <a:prstGeom prst="rect">
            <a:avLst/>
          </a:prstGeom>
        </p:spPr>
        <p:txBody>
          <a:bodyPr wrap="square">
            <a:spAutoFit/>
          </a:bodyPr>
          <a:lstStyle/>
          <a:p>
            <a:r>
              <a:rPr lang="es-ES" sz="3200" b="1" i="1" dirty="0" smtClean="0"/>
              <a:t>Las hienas </a:t>
            </a:r>
          </a:p>
          <a:p>
            <a:r>
              <a:rPr lang="es-ES" sz="2400" b="1" i="1" dirty="0" smtClean="0"/>
              <a:t>Tienen un sistema digestivo con fluidos de alta acidez tan potente que son capaces de comer y digerir a su presa por completo, incluyendo la piel, los dientes, los cuernos y huesos.</a:t>
            </a:r>
          </a:p>
          <a:p>
            <a:r>
              <a:rPr lang="es-ES" sz="2400" b="1" i="1" dirty="0" smtClean="0"/>
              <a:t>El demonio de Tasmania puede comer hasta un 40% de su peso corporal en tan sólo 30 minutos.</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27000">
    <p:dissolve/>
    <p:sndAc>
      <p:stSnd>
        <p:snd r:embed="rId2" name="ernesto cortazar - morir de amor [dying of love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trabajocolaborativoenred.files.wordpress.com/2012/02/hienas.jpg"/>
          <p:cNvPicPr>
            <a:picLocks noChangeAspect="1" noChangeArrowheads="1"/>
          </p:cNvPicPr>
          <p:nvPr/>
        </p:nvPicPr>
        <p:blipFill>
          <a:blip r:embed="rId2"/>
          <a:srcRect/>
          <a:stretch>
            <a:fillRect/>
          </a:stretch>
        </p:blipFill>
        <p:spPr bwMode="auto">
          <a:xfrm>
            <a:off x="0" y="0"/>
            <a:ext cx="9501222" cy="7123164"/>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ienas-ris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1.bp.blogspot.com/-J2TM4s9EAUw/U7kkWWNczsI/AAAAAAAAByo/2gHaik5ymfs/s1600/Hiena+2.jpg"/>
          <p:cNvPicPr>
            <a:picLocks noChangeAspect="1" noChangeArrowheads="1"/>
          </p:cNvPicPr>
          <p:nvPr/>
        </p:nvPicPr>
        <p:blipFill>
          <a:blip r:embed="rId2"/>
          <a:srcRect/>
          <a:stretch>
            <a:fillRect/>
          </a:stretch>
        </p:blipFill>
        <p:spPr bwMode="auto">
          <a:xfrm>
            <a:off x="0" y="-214338"/>
            <a:ext cx="9144000" cy="7929618"/>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fc05.deviantart.net/fs71/f/2010/234/4/c/Tazmanian_Devil_by_LURR12.jpg"/>
          <p:cNvPicPr>
            <a:picLocks noChangeAspect="1" noChangeArrowheads="1"/>
          </p:cNvPicPr>
          <p:nvPr/>
        </p:nvPicPr>
        <p:blipFill>
          <a:blip r:embed="rId2"/>
          <a:srcRect/>
          <a:stretch>
            <a:fillRect/>
          </a:stretch>
        </p:blipFill>
        <p:spPr bwMode="auto">
          <a:xfrm>
            <a:off x="0" y="-557599"/>
            <a:ext cx="9144000" cy="7415600"/>
          </a:xfrm>
          <a:prstGeom prst="rect">
            <a:avLst/>
          </a:prstGeom>
          <a:noFill/>
        </p:spPr>
      </p:pic>
      <p:sp>
        <p:nvSpPr>
          <p:cNvPr id="3" name="2 Rectángulo"/>
          <p:cNvSpPr/>
          <p:nvPr/>
        </p:nvSpPr>
        <p:spPr>
          <a:xfrm>
            <a:off x="214282" y="4357694"/>
            <a:ext cx="4357718" cy="1692771"/>
          </a:xfrm>
          <a:prstGeom prst="rect">
            <a:avLst/>
          </a:prstGeom>
        </p:spPr>
        <p:txBody>
          <a:bodyPr wrap="square">
            <a:spAutoFit/>
          </a:bodyPr>
          <a:lstStyle/>
          <a:p>
            <a:r>
              <a:rPr lang="es-ES" sz="3200" b="1" i="1" dirty="0" smtClean="0">
                <a:solidFill>
                  <a:srgbClr val="FFFF00"/>
                </a:solidFill>
              </a:rPr>
              <a:t>El demonio de Tasmania </a:t>
            </a:r>
          </a:p>
          <a:p>
            <a:r>
              <a:rPr lang="es-ES" sz="2400" b="1" i="1" dirty="0" smtClean="0">
                <a:solidFill>
                  <a:srgbClr val="FFFF00"/>
                </a:solidFill>
              </a:rPr>
              <a:t>puede comer hasta un 40% de su peso corporal en tan sólo 30 minutos.</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57935" y="6063101"/>
            <a:ext cx="1351729" cy="978564"/>
          </a:xfrm>
          <a:prstGeom prst="rect">
            <a:avLst/>
          </a:prstGeom>
          <a:noFill/>
          <a:ln w="9525">
            <a:noFill/>
            <a:miter lim="800000"/>
            <a:headEnd/>
            <a:tailEnd/>
          </a:ln>
        </p:spPr>
      </p:pic>
    </p:spTree>
  </p:cSld>
  <p:clrMapOvr>
    <a:masterClrMapping/>
  </p:clrMapOvr>
  <p:transition spd="slow" advTm="1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cristorey.zaragoza.escolapiosemaus.org/blogs/ep34c/wp-content/uploads/sites/37/2015/05/tasmania-demonio.jpg"/>
          <p:cNvPicPr>
            <a:picLocks noChangeAspect="1" noChangeArrowheads="1"/>
          </p:cNvPicPr>
          <p:nvPr/>
        </p:nvPicPr>
        <p:blipFill>
          <a:blip r:embed="rId2"/>
          <a:srcRect/>
          <a:stretch>
            <a:fillRect/>
          </a:stretch>
        </p:blipFill>
        <p:spPr bwMode="auto">
          <a:xfrm>
            <a:off x="-1" y="0"/>
            <a:ext cx="9315345"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Animales, Chitas"/>
          <p:cNvPicPr>
            <a:picLocks noChangeAspect="1" noChangeArrowheads="1"/>
          </p:cNvPicPr>
          <p:nvPr/>
        </p:nvPicPr>
        <p:blipFill>
          <a:blip r:embed="rId2"/>
          <a:srcRect/>
          <a:stretch>
            <a:fillRect/>
          </a:stretch>
        </p:blipFill>
        <p:spPr bwMode="auto">
          <a:xfrm>
            <a:off x="-214346" y="-214338"/>
            <a:ext cx="9753600" cy="7315200"/>
          </a:xfrm>
          <a:prstGeom prst="rect">
            <a:avLst/>
          </a:prstGeom>
          <a:noFill/>
        </p:spPr>
      </p:pic>
      <p:sp>
        <p:nvSpPr>
          <p:cNvPr id="3" name="2 Rectángulo"/>
          <p:cNvSpPr/>
          <p:nvPr/>
        </p:nvSpPr>
        <p:spPr>
          <a:xfrm>
            <a:off x="2428828" y="4143380"/>
            <a:ext cx="6715172" cy="2185214"/>
          </a:xfrm>
          <a:prstGeom prst="rect">
            <a:avLst/>
          </a:prstGeom>
        </p:spPr>
        <p:txBody>
          <a:bodyPr wrap="square">
            <a:spAutoFit/>
          </a:bodyPr>
          <a:lstStyle/>
          <a:p>
            <a:r>
              <a:rPr lang="es-ES" sz="28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El guepardo es el animal más rápido del mundo en tierra . </a:t>
            </a:r>
            <a:r>
              <a:rPr lang="es-ES" sz="20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Un `guepardo adulto puede alcanzar una velocidad de entre 112 y 120 km/h. Los chitas solo pueden ronronear y no pueden rugir como leones y tigres. Matan a sus presas mordiéndoles el cuello para asfixiarlas.</a:t>
            </a:r>
          </a:p>
          <a:p>
            <a:r>
              <a:rPr lang="es-ES" sz="20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Algunas especies de delfines llegan a tener hasta 250 dientes.</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30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cdnb.20m.es/cronicaverde/files/BRALP4~Gray-Wolf-Posters.jpg"/>
          <p:cNvPicPr>
            <a:picLocks noChangeAspect="1" noChangeArrowheads="1"/>
          </p:cNvPicPr>
          <p:nvPr/>
        </p:nvPicPr>
        <p:blipFill>
          <a:blip r:embed="rId2"/>
          <a:srcRect/>
          <a:stretch>
            <a:fillRect/>
          </a:stretch>
        </p:blipFill>
        <p:spPr bwMode="auto">
          <a:xfrm>
            <a:off x="-1" y="0"/>
            <a:ext cx="923939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cdnb.20m.es/cronicaverde/files/BRALP4~Gray-Wolf-Posters.jpg"/>
          <p:cNvPicPr>
            <a:picLocks noChangeAspect="1" noChangeArrowheads="1"/>
          </p:cNvPicPr>
          <p:nvPr/>
        </p:nvPicPr>
        <p:blipFill>
          <a:blip r:embed="rId2"/>
          <a:srcRect/>
          <a:stretch>
            <a:fillRect/>
          </a:stretch>
        </p:blipFill>
        <p:spPr bwMode="auto">
          <a:xfrm>
            <a:off x="-1" y="0"/>
            <a:ext cx="9239393" cy="6858000"/>
          </a:xfrm>
          <a:prstGeom prst="rect">
            <a:avLst/>
          </a:prstGeom>
          <a:noFill/>
        </p:spPr>
      </p:pic>
      <p:sp>
        <p:nvSpPr>
          <p:cNvPr id="2" name="1 Rectángulo"/>
          <p:cNvSpPr/>
          <p:nvPr/>
        </p:nvSpPr>
        <p:spPr>
          <a:xfrm>
            <a:off x="500034" y="3357562"/>
            <a:ext cx="4357718" cy="2431435"/>
          </a:xfrm>
          <a:prstGeom prst="rect">
            <a:avLst/>
          </a:prstGeom>
        </p:spPr>
        <p:txBody>
          <a:bodyPr wrap="square">
            <a:spAutoFit/>
          </a:bodyPr>
          <a:lstStyle/>
          <a:p>
            <a:r>
              <a:rPr lang="es-ES" sz="3200" b="1" i="1" dirty="0" smtClean="0">
                <a:solidFill>
                  <a:srgbClr val="FFFF00"/>
                </a:solidFill>
              </a:rPr>
              <a:t>Los lobos </a:t>
            </a:r>
            <a:r>
              <a:rPr lang="es-ES" sz="2400" b="1" i="1" dirty="0" smtClean="0">
                <a:solidFill>
                  <a:srgbClr val="FFFF00"/>
                </a:solidFill>
              </a:rPr>
              <a:t>poseen una resistencia excelente y pueden correr más de 20 minutos a máxima velocidad sin detenerse. Su velocidad máxima es de alrededor 65 km/h.</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20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Lobo salvaje"/>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cdnb.20m.es/cronicaverde/files/gray-wolf-snow-513254-lw.jpg"/>
          <p:cNvPicPr>
            <a:picLocks noChangeAspect="1" noChangeArrowheads="1"/>
          </p:cNvPicPr>
          <p:nvPr/>
        </p:nvPicPr>
        <p:blipFill>
          <a:blip r:embed="rId2"/>
          <a:srcRect/>
          <a:stretch>
            <a:fillRect/>
          </a:stretch>
        </p:blipFill>
        <p:spPr bwMode="auto">
          <a:xfrm>
            <a:off x="-357222" y="0"/>
            <a:ext cx="9753597"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data:image/jpeg;base64,/9j/4AAQSkZJRgABAQAAAQABAAD/2wCEAAkGBxQTEhUUExQWFRUXGBwaGBgYFxgeHxwbGx0cGh8dGhocHCggHRwnHRoXIjEhJyksLi4uFx8zODMsNygtLisBCgoKDg0OGxAQGiwkHyQsLCwsLDQsLCwsLCwsLCwsLCwsLCwsLCwsLCwsLCwsLCwsLCwsLCwsLCwsLCwsLCwsLP/AABEIAMIBAwMBIgACEQEDEQH/xAAcAAACAgMBAQAAAAAAAAAAAAAEBQMGAAIHAQj/xABAEAABAgQEAwYEBQMCBgIDAAABAhEAAxIhBAUxQVFhcQYTIoGRoTKxwfAUQlLR4Qcj8RUzJGJygqKyc5IWNET/xAAaAQADAQEBAQAAAAAAAAAAAAABAgMABAUG/8QALhEAAgIBBAEDAgUEAwAAAAAAAAECEQMEEiExQRMiUTJhFEKhweFxgbHwBSRS/9oADAMBAAIRAxEAPwClImFTDlEYUUlJGrkfSIkKt6xqVXHUQxyhmINjyt62gXEtSgJJL3vx38o3nrsrnAgN0Dg8KgIPqpWL23gopC2fa8LsXM8Y6xPKn08x96QY8ozCZmKSkkixAuOcBJXUw4v6w1lqHxp8QIuNlDgY0Xg5czxylEEXKSNOoF25i0ZKugIWSJ5Cme3CDpk0MGN+HEbwsxqCma3G459OMFSrtZyLgceXpBRifDHxpfQkenCN5k0o7yW/hBb/ALdR9IERd9txEuGQqdOSlnK/Cf3+vlAbXk3YXIxxTLUmpvdx/MQ5NOqmKCQwpPrBmcZKuQPE1L0WL2uxPDT3EL+z6aFgHUqaBGalTT4DOLjw1QyllkqPSNZE936g+tjE05DVjzEJ8JN8bcQRDvsUZY82HRoTKLEiGmJU6QYWYgXBGxY+cbyaIRJxJQsK+76xZsRjjLkLljRSdfb6xVTJJST+n92g3F4kmQn0PlCvoDJMAms0uz/zCyXM8Rg7K12Vxt/PzgLAoecx0qv5X+kZvgIXhpzItxI8iTBmXTWVKP6XX56CF8lOvmfnBAUygOaU+lz84m3ti2Ae9oMW7LPAv84reInGgE6kejkx1jGdikTcCqUwE9goLOy9aX/T+U+scjxSSAEqBBTZQOoI1B56wkZqaRR4nCrGuX4xgUqV+UPq4YAD1tFy/p9OEhaaj/uhmGwNw/P94oWXqASpRupTtyDfPWOhf09mgStCoqTqwZIRoFF38VVgH+E6QmfIsONzobDDdkSR0fETUoTUtQShIcqUQB6mKJnnbilT4ckJpJqb4zoGSRoSUi/EwhXgk49eKmmYhBSoS5IJZwgeJk71Fg+zbxWJ2Iu50SB9WHufQQsMiydeOyuaUo8eDoGSf1AnqJROMssB4qSC++im9oXZ32lVPszNvxil4KeVAgDVyTGfjS9G+/8AEP7pvh0Rc5VQ+GJPH3jIPy/IpqpaVMzh/ib2jyH9OH3D6MjnZCQLKc7hrDziJI+f7xFhzdXQRLhTfz+kXYjNFq8J840kqaYYzDprcaXcngNyfSNT/uJPGEYAiep1W2d/aMSpwCOke4YOs+fziCV4Zi0eYgx6MT4XH92ukfCznqeEEYw0kTUGx3HGF+KVSQr75R7hcXR4FXQdeR4iG8AGwxaZqQmcKVapWOP/ADD6iMAYDRwW672hJPnLCw+hsOY0cQXNmEsRYgu3Aj6EQN3IaC5hCVXtUbdTFk7E4KqcqZshLDqr+H9YrM/KpuKMoSBVMewcDQEm5LBmix5Pj1YcLlLSUTVUmkj82jW15NrHPqZe1xj3+w8FVSHna1KTKXxpHqFBvO8c/TNIXLVwUxi25vkGLl4aZMXQCVVqQZgrCdSaRbQCzuw0tFRSarcbjqIGlxuEWn8j55yk038Fhx58XURXZ3hW/OHk+Y6JZ8vpCfMpcdUjnQYFOGhdiyUnk1/L9oIRM36GMxKbjr84wV2bIzcy5MwJDqWLPoNiTESZ9UgHmD+/vC0FgqXwunp9/KCcMlpShxP7QrZmhrk3wLPMRrhEMuadx9d/vjE2XppkwEieQpQazOTxezQH9ICRBYX4+28WXIMinmZJndwsoC0rcsHFQJIBIJtC/svm0iTiQZ8kTEkAJJFVCn1p0VrwcNbn2OVjUqRWlQKWJcbtzjh1mdw9tHZgwKfkZOwvCLH5DhJxWpeHlqUu6lEFzt8QLg9CIWZlnSgApLlJ21t7Mf25wwynNAocdLsQ9gdDHjx1c5S44R6k9PtXuOQZnhBKnz0JemWtaU9ASB7Wiw5fnCpWUmnwf3FgqBuo+FhyDED/ALYtfavs1LxKFKlpTLnt8TMFngvmf1a9Y5djMTNRJGGIIMuYVlLeJJDC/Jx849fcs8UvhqzzKeKbfz0Wns/li5QSTYgab1Hj7wq7eYGiclSAyZzqKd0rHxf9psR1I2gGRnCfwS5KisrqCkqJezgs7uC3zMLsvJcqU5LM5c2NvvzgYME1Nyb/AJDnzqcUq6/Qk/GmWKE/m9hBGDlkFSyDqWtvdgOJ5QPLkhRqSCpS1Mgbm7aDS9vlHSMpytGCl1Glc8MVLLEJP6Ze1nur0aL588cMb8ksOKWR0hx2aRMGFkhcpVVLqdJ1NztGRX1dplv+dXNk3jI8z8dk/wDH6nrLTNLtHK5IF+MG5NlypylNZKS6lnRIjfA4eUuYJYWQTdSywSANQH1O0F9psyQE/hpFpafib8xtqdx84908NibMVJSsolA93xOqzqD01YQPKU8wch9Y1mLJIJOgH36CNcMf7p6QsujB+EVd+cD48ssL4H2jfCK+cZjkuDBTAbTUAgv1gMMwH5jeCMHMdI22gVEtlkniwjX4AXTspg5aQszAlZoTS43uS3P+eMLe02XiWsLQGQr2PCDMmzRCZdJNyBvw+xDDFYiXPCJeoUbgbNqfYRwSyOM9z6LqpRUa5IP6dz0icpKvipNH182b3jok3CoBGIpHeIdMtXAq1I5tpwqMcblVYefaykKt5fQ/WOsT8dVh5agGCmLHmAYWUf8AtRn4af8Ag6tPzBx+GKZcsrWorNQuD98Gii59gPw+IUkfCC4/6VX9vpF7wKSValoWdsshnKV36QFpCQCEuVAJ3UG+UdLybWm2HU47jaQi7wGWOsGyMkM+TMmBQFA+FtbOekKsKgrZCQ5JAA5xacmCsJMXKxHgC0sk/lL2182842pz7Y+1+7uvt5OPDjt21wVqXlE0dwVJIRNICVbMosH4HkYP7X5QnDqSlBJBS99bHp0joPZOibg5aSAqk0kHYpU7/Iwt7V5F+JxCb0ywhlK3d7AczHHi1k8mo2Pirv8AY6ZaZLHa5boovZjsqvHYilC0ywkOpagSL6AAak33G8B5pg1SFqlLYKQtSVcLFrcrR1rAGTg5fhZCUByqz21UotcxyLtBjTNnzJh/OtSvI3HtHqeLIZcagl8h0qZ/b9YBVMZJ6iJZKvAIU4qbqOMA50g7KlAlStVC4H1jpf8AS6a2FmhRBX3yiRyUlNzysfSOY5YmmpW7BvO8HysUsATJMxUtQNwkkdRz6GI5cfqLaWxZNkrOpTsNSohDEcDx5Q5wmUKQm5TVw566xzjsv+PnrkTWnTJQmpKlBJppqZWzFklXFo66tMccNBjhJykei9XPLGjnOXZtOw+JODmSphK5oEl9krVub1ISC7gnQhwNOlzUJlOmWAkn4iNTsHOpLRHKAdKykEocpJA8JIYsdnBI84iWtz9ecXx5Maft7ZLZLycj/qtgUSsQhSEhImpJUEjVYUXPUuH9YSySJcpRU2n/AJbAdP3i5/1RDrw4pJSkLJXTYVUsApmq8JLPHOMzxJWqlPwps3PT1jr8WcWRe4HkzVIFSSQXcEWII0IPGL32XxkzESVCdMSVKNKB4QopTdSiBch6Q/8AyqijYtISlCbbkn29HBtG8rNEqCQWT3aKdL6lTu97qPrEM2FZVX6j4sjg7R0JWBILVv5RkB5V2lkiSgLJKgGJAd209mjI8p6XIn9LPR/F/c5/MSyzESx76wVikeImBsUoU22F49ts8khJDX4fxEUpTKJ5xvO0A5fWNJY/eMAOwhtBNL2gHDTLQZLUWURcgFobwAGE4d4w0P0jzGpJIpDkiB8Hls9RBTLUfJvnDPFylSw6wHGzj6GFapmYMiX4EtwPzhxkmMEtSiwsA/Q/yIViaCksGFRbzgnKsN3k1RC0MZdKkVeI22HKJOKkmmMpNO0H9olIWUzZZ1DKBDFxv6fKLd2azE4nDLC2CpRGlgxHCKinL6UJlqVUyHqbqfo3lDn+nEz/APYTupLjyLfWBHFGKX2ujow5W5/1LLgwxEOTPSn4iAOJIA94r6JzKiLO8lnY5IlyAlUxBrZRZ0/CQDo9xrwiebEssNjPQk3GNiOXisN+OT+FWmm7lT01X+Br9Nni6S5MmaGnJTNb9WofgTdo5n/pczC4hAmSVVpPiTSC7DzSbEF+YjoGCxKZiglII8NSiWNKd2Ys72jy9fp8jnDZfVX/ACbRzhtkpfPRN2FSQnEikpld8e7PG5BCeLAJvDHNcXTZPk238xGrHBICUilI0A2Gv8+cLcbOYVnhZ9hxj1MeKMW2ly+2BKo0ypduM0UoCSFc139B639Iqa5jqD7pjbM8d3kyvZaj6HT6QCV78Gjq8Hl5ZbpWPMIqw5P8oUrDrHCD8HMsrkmFrOscrwzJD7K0lTgMATdw/pFg7KZZKxGM7pQBQkFUzQVMPgs3EPyeF2T5aQHWaHdhu3Fth1gVOPGDmoVh5hWqWSSVD4neoE7uCQbDlAarkMGr5O8oQGAdgLBIsABsALNHuIxtI1DczCLs/wBpJOLQDLUAv80snxJPTccx7aQTm6nQUgXsfQvHFqpNQe09PCk5K+hTju1ZClIEs2a5UBrfh04D6tMszKvw6FnD+/0iurQgl994KyyvvApLhIBvxfbp+0eHplKWRKKf3PRyQioNssc3DpWFJmALSoMpKhYjmDHNf6hdmJOGTLnSXQkrpMslw5SSCkkv+U2vszNDXtz25m4NcuXKTLUVJqUVAki7BgFDgrWOc592jnYqYlU2ZUNUpFgl+XHmbx9LBNI8XK0xfjlOW5AeW8eYrDsUJCRUeGpB4xI7tYW3a8SSVETCRc0ncDnqeQiiZzWDKRSSm1rRkbqLalo8jGsNxu4hWhBKVAByVFocilaFKJZQBtzELZoKKwLKSoXBd9Lv5wgdrSBZyL2uQBYR6tC0qKVghgLQdJmUKQtSXS50LE9bbR5j5RWutDrqYWuzRrAay8KuhwkkcW4QwyxAKbkhuEP5eFowwSpJqCDM0DlWpby+UKE4pKhqlLOTYBXnx4QjyvoFAmNTP+FBUz6v8QPMQulI1SoXuD1hwtlIdS+7SxAO597D3hIsMdX5xrb7NXALJKgVB9DeIkSVlVSAXF3G0M04ZRWSkEhQAJbfZ4nzxPcy0I+FVRfjYb+sHdyFdjdWJKkAuGMst6F/eDP6fzWxYQHZUtaXHSr6GFMhf/DJKXFIYOGsbQb2HxJl4hCuKqT0UG+sHzQ2LiSLbPDEwZlGaqw8zvEiosRS7O/Nj18oDxaSVFntwjTAk94hwQ5HvE5WlweuqfDLRJxBzKTMRORSFFSQxukt4Sk7m++vCK3lOTfgpapVQUsrJWsGxYkBn2a/UmLTicP3IdJYva+8VTM8ZenjrEdO5Sh7uxFGKlaNTiAo0uXJct1/wIC7X4ynDTTp4aB1X4fkT6QRlwS8VLt9mLlMkcalddAPQv5x0xNklUGV2aiw5GNlBieSgfeJMSnwxtotPT6RZI8phGGX4FnjaCsplIlDvlipRuhJ+avv+BlrCZbkbwMMSqYQkAkk2AudIwlB03M1zVKUVEITsLVH/m4gbDQQuXMJQTrrfzMTY2SZSAgpKSblwR840wtASyiG3JfroLwsuRke12PkR/Ed3wWOlqkS1JUkgoS5qDAsLE8Ro0cI75OqLjazacoaZ3KGHMkoDgELCiPi0Ltw4COeVWl5OjE2rOkYzOQJrITLUkBiSSCTrYgG2l2u8S//AJGkghKC4tchn6hz7RREVyJalrIKmci3xHQdb/ONcplkFBKiAoOo33uwHFy3nEMzeKClGXf24OnFL1JuMl0Lu2yVqnGZMU5WAdbBi1ItYC3rCbGYcSzKb88qWvzIv7iGnapRYPsPmRC7O/8A+cbiSgfOL4JylGLfmyGWKUmkG4vB92iWuoErS9O439LwvVPNYSi6ybNtEeMxqlK18RYW2GwENcJKSlRYAVfE3yHAPHRG0uTndBv+glfiKkgnUBKj7gNHkQze1SkEoQE0psLRkVBTBgHBDDruG4R7lmXrnVEWFQcl2FmGl4jUD3ZUDpYjfj6Q1kLEuUAkeIpub7l/ofWOWTpBb4o9T2ZUmpUyYpwWSEJKtdXfQeUMMBgzJWpKlApSmoAIsX/M7cjA4xsxTqKqUp+JSyD76mJsJnsqoJUqykhK5hFqQSQANxffiYS2arD8tkky6lkEFwEsdCLkn2YbwMMuwkt1KdS1fBKCwCq+jEP9LQSjGFqZU4Bz+o+IPoxIsekeY3DIKxNp8QSU1WsVMQebMYmnStg4T4FWby8PL8YqMwgEIUqpuNmZoSZpOK5hUoXIFmbbhF0yDsYVFWJxM635aUupQ4kWpbRr6GEfafKgmZOUVFRAFACWtZgRfb34xRNIeWOVWzXK8wplgNcNwu3GIsdIlTZtczxFJcpe2rkPvqfSEEucuwdzcAHZuMbf6tMcChKiS1315XDQNkrtCpFhzQukMoKfVjoNhybhBfZDAd5OlJ0FVW35b79ILyLK5MtNeImya1F6QvwoLBwACSo6E2a8WPJMSmbPpQqsIBYgK6WcAteHg6dIMY+5B2JwKlEswD6wGjLig1qJezDn0EWQYcjgTzj1FgXIilHpoX42WVo3CiXJ5nYxWcwkka2bQxc5wJ8vKEGZy2d9Omn3xgUYXZXhiQA+pueUETuyeFWSVIdTuSVF3+3iTKjUoMGAvDdoPQGk+yrYzsfhyGFY6H3vC3F9j0kuhZHAEfWLitN3B94gXL8vONbEeKD8HNs7yWahIDOHuU3hfgcManAJIswBd+gjs+By9IFSxUToDo3PjDKUtKAaUpT/ANIA+USeZC/g78nCsRk2JczFyJqUs7lCve0LxouPopM8lNTOD0v5RVs/7HyMS60DuJpGwACjzH1EFZL7Fnpa+lnG5JZI6k+7QZPmmlD3a6QTw25RPj8jXLmCUqxSC52L/MF4jSjxIB/KSP2gtrkWGmm3FvhN1Yxx+Yfi5stKApIUvxBTfFodDoIvM2VKkJrXdrJHNtOrRzHDpHehNVIDkkBzubcyWHJ4u2aYJH4YT5ZUaE1Ukku4BBubK+ccebS+o4q6ii0Mjx72lbsq3ah1+LTYp4XtCGeukcVfKGysKzrnrpKrs+h2Yb24QDJyytaTVUgkknSwPsTHbiioRrwjjlLc7ZmW4M096qwdk8zx6D5wb3gLprCVNZ/tonzudSEIS27AbMB8vpCxOHJf/wBuY5cIoueWT75YajESG8eGJVuUmxPERkYicoBihJPGMiu4ARIlKcBIcKDMTY20toYsKsEJQUFsU0pA25nqzNzeAcuwJkoClgVrIKNyE8xpeGGYT++l3YKBNn9H6gRxTaYSCT3U+ZKlsSkrAoSkMPIkA6e8N19l5alUJQkAE8gNSb7AQqywJlKEyWCVOKHLM40B4wwnoXOcrJAluVSUq8R6gsS4JvfXSJt1wjdizF5PLMuZcqSkmhXTRjvaGOUZQtkoUuorslD1NdL+I736Whbjs6mTJaZYoShCrJF2s1ydWGlotvZzDOqVM8SFPTQw0AqJ6F+toLfHI0Y26Q8noYJlpJZLJ8h+8UDtrjVid3UtFalhJYAk2UWAa+w0i+4maEqPJ4DwmASieZygO+UGB3Sjh1J9IEZKuT1cuLclFFPk9lQafxUyiz91LSCu/wCpRLJ6OYzO+ykqZL/4YLTMRdIWtKgsaH8opO42hwu61OdzEqJwBKrsAz7cbnYQyYmXT48eNs5vk+VnvikghSrEKsXf3+fKO05Fh0YeXQkCphWsakgX8tY5nj8en8SoyBUparNqebDzMdGUTUQdgH6tf3i8m+zm0yTbbDl4sRr3yYWpn+Jj8MSTEvcHhAs6qD04kAbNAWeJFFQ4sYG7wkhPEwgzHGFWJnSQSUyAjcsVLdRcdG9DBjYsh7lZoSVaDTlDBOKB1vCKVOcN6hoxOKSmzekZsKQ2mseR8v8AET5bIFRUsOE6C2sKvxP2YX5ljVJQoBVL/CeB03tptGdtcGRZ0YquYxsIi7RGYiUoyZfeLIZI2fnyaKtIxxSikqUoj8ymf22h9lOZlSAFEuPu145Y8Pk6JK1wBdkZmOX3hxToS4CAQAfJrMA0WSbhVi725xvITbX1j3F4hg0U334Jba8lT7XZMuYkLAunRnII4cjHO5kovz/aOsYrO6XQpTgWYOT1t9YpecyZcxSlSkVL/wCUsHcfE1qmfTzjbWvcHJnU8XpPtO1/IhwOUrmzT3Sa1LFgNm+JybAaX/iOpYPIUiSmVOCV+FIUA4QSkNyJ215FhHO8qyVQXXOmGWlJ/KTxsyh9AYvWU4wf7aFzFJG8xRJfp+UchHm63USUag+v97E02JtvcuzXN+ymFoaTI/uk+EoULE7qK1NTyAJGwhRI7CzgCpapSS5NCK1eppG/KLPjJSik0khQuDzjXs322ClGViwqWXARNUhSULfQEqACVdbHrHJg1OeUHtd1/dj59PjT5Ry/H5LOlTf7yKg1lJLpJdzwPkQIATjEsHHiv4QL+b6ecdB7d5kJOImSwkFBQFm51Lmw9D5xylU0uX+Iu5j39LOeTGpSR5mWEVJqI2OLTyj2FNQ/Sf8A7N7RkdW0ltHWDxC5gpYkhgk2DCGGazVpShCiNASza9YfSsNJkpISmko+Ikb666X+kU7FZgmZOCphdLm2luJiDSfR0PGornsdZHjnmBKroQqsWNIawc81bc+sa53j0qWkg0rTaoW10BLvbWIsVOBkVgq8ThCQAEBrPxOh1iTKMCmchBmutcxRDueg0000ie2+QYsW7ljPAZGlaJapSVLC9wpzW9zdxrsY6B2eyJcpB75VSy5ts9z8o97M5KjCSgkXNySdiQHblpDSdPbUxFvk68enUXbBZ2ClgFTeLbyiszsYSokA/f2YsU+eCHJt+8V2ZMAUqz635QKOtMWYQEgqI3tziu9rJ89KwhHeIHw6KAUdT14dBF3wYTZRs2kNvjADA9QPrFYv3E8y3xK12K7LCSDOmAGYr4eKQdhzix4mTSq511gxMt1AD8v0+sQY5TqFnisnwShFLhC9TB7+ka1AKF9vKGM2SdW2hbiGeEtlKNVpZSVc/aFJwpTNmki81dZ6sw9ocquOcL2qX4nPnFU6RJq2a/hW08xEWJSUkMYbpSwvY8BeB8wQyRAYUAImvy6QPmUgLSQQ/n/ESJF3HyiQqsxZ4CYzRX8BjAlRlzRp8KuI5xaMuTKSHBc9GhJicElYfQjkYjkyufvw+/lCySNG+i3jMw1oXYvHFWl+X8wukYZZs5bfq7w1wuXBOlyfnxiTfwUS+SvY6SSa7BXAqUQQLEEafXeIJmXua5ZY8NPeLecJra/MfxAEzBEHh9+8ZZGuzemn0Jc0RVh01FQPeC4JBslW46wyyTCjDSO8BqXqEE6Od993841x2CqBu3GzP1AhR+KXLFKkpWQGD2LdY49RilNVHq7aHhUXcizYftAQp5gZF7alyxYHhYt15QDnuaylyylbDvBTSSHZnKvIjXpFGzXOlzAJdFKwXqqPxB7htmPtC6SlSljvFFSn3LsHct1gYf8AjUpKb4IZtZw4oZTlpCVJHEdWF/nC/DSErVdxfcaeT/WNcROpmFzb6tGV07gEhw+45HSPZSpHk8hczL0gscQgHh3R/mMgJOLPBPmbxkGpB5Oh5tPStIlCYFFRFQSxJI1sH84ruO7M1IUtC5dUsErTUXZyb2ABA24ARpikypijSlVVlBQWAS7vbUM+ke/j1hAw9bSTV3hsSSSfiuCWtZx7ROjtcU2ez8vMlCAlTpUgA8KidQDpaLL/AE4wR7xVL0ywSeFRsNuF4rOEzL8q0uB4AXLhINrOdPMiOr9msvThcIA/9yYQpZLE6WFvu8JPhNspBJtJBxmEQnzrMUyk94sskXP7czDhGKlpHjvAGc5Th8WgBRKkO7As56+cc8Ip9nTOTXQuwOcJxae8lpLOQ/8AERY6SQAAbnWGmVYCXJliXLRSlJNr7841x6HDgRWUk+hIp+ReVAgVEJItDPLEMLHWKzms+kh99YsuDneGzaDWCvkz6ocyUtYC51jXFYRMsVEudekQJxIF9Ha78vv1iDMwJoeulQHtzislwTT5IF4tJLPESsuBc1GKjKxkwz1SwUpA/Ox8rbabw+lEyU2XUpRuSXMTUR5SvoKqINOvImAlSS5a24jYzCXuQ99nPUfWNMPKKQpRUW2fjyinQhNLLXgbFKVX4nY+USyBXdQbkzxDmKmWBy++cJuvhDba5ZCvDjX6xHMLQZJO32IDx6ab/ONRgFS2Vy9ohxM6ljs+keTpt3BZ4inLfT+P4hmJZZMsm1hxuLw6w+Ffh6n6RUMpQsaFgYt+FRSkVG8RkqKJ2SzU0m9mgPEXLaNG2Imuq14mVLBP3yiLRVMUY+Szl35P8oQT1JVqHi443BBSWNkwBMyhCQ6fi2J/aMgs5nnGAUmYCkAva/PmI3Tk6kIK1LBJBFndO7EeWsW3Psq8L2qBceUJs1cYNa3AChTdnBNrjUa+0dMJN0jzNRCnx5KQVk3N3v6wSZSQWY76RNgMsrIAmS6tkrVR6FQCfeN8VhJiJhQtKkrewIL9Ry56NHUQY6wWcqShIMskgNZdP/iAwjIThSRZSlvv4jHsGkSpFrzHASu8pSgoe9QHG7KFVRa1w8K8TlgSxd+DPfz4Q7zUGWQQCrVzpULC2vqY2wIROSywGuRV8Q5gjT0vEG/J6sUumbZZNlnDGUpQCz4TUXUoK2FTkWYdBD7M82PcSynVKW6kBvWKdmOA7oFVRYF0kPxs5e194b9mJqZsmcpZcDc7dOdx7QrSY1tAcjO5kwXUl90uLHhD3J8ZN0I8P3zhJKyyhRUQkKVcuNOXlDLDrUNGgKEe0Bzl0y3YbEsLwJmGLBEJzjlNpeBziHN/KFaQ0bYPnRSoA7vxiyYIeJL8G9tIp2aTC99tIf4LGOlCnF9P5jRC2NsWSnpwGv8AmFCs4Sl3XfgRDKZOCg+/PbrCPH5eFOSx6cYKm48GcL5Qvk4umcpVJ8QHi1Fj/MNziELHxB+EJf8ARoOwWSi0N6liODGOHZNyeYA1MNZaQsBwyRtf3EL0SZcn41JSToFEB+jnpDETALAm3QwJSbDFJBSqAlgGir5tMAmDz3g3F4kkEg/4hSqXU54QIoMmFomml9xEWOmhUt/Uf4jFLs2tt4S42eyCwMOkJKRBiFsm0QoxFrxBLxYPh3gfHTgnRyTq3KGonZcconJKQTr8oaS8xc3v9j+Y5tly54UFFwktZ+LtbUxc8v8AExhZRsaMmuCy5bNAvuYYom7s8VyXMUFBh4RrDaXiPDbXlEJRLqRpj8dw3f2+/nCKbjlXIPT7MOEYCsuesSHKZf5j6wm1j7khQnFhSWVodDFS7UpeSUp/UPY/u0dBm5egDw2f3il5rhSanFrgfvF8ft7OTUe6qKXlyPEo66B/WHhqRJ8ROhpB/Kk/p4VMCR05wFk+HeZQbpetSgxFI4F7vYecOZOGE7Ey5UwTKVurwC7AEg3B8Li54PHVaZwNNyoHweVgoSVam587xkdAl5Ulg6PWnTZ/ELs0ZCb38FPw8/lFNXmnef26K2BrmJ0SOgTpzfeFmI8K7BYXrU5DuP0kP7QanKJii9SQTp4tANzqAL7neMROQjEoClFYQm6m30DDhpC/0OvnyTYPMZxl0qSFoBZbMdQS3IEJfhY8DDLC4qThaKhSFqBUA9zsW4JLHlaIkTZcpS5knVQZStLEG1N3UWd2cOeLRGnJhNX3zkkAApPHQUh2T06wrXlDp3wx3mQGouDuNxygFKQ+p6QPleFKFdyxAuQnWkX30p1vo/t5mYXKBCZsuUdXpdRHnpvzgB5J5k4IJCyzDS7/AOdoilZpIVQVL7sEFyoFrKIswLHX4m63hVLkqauZVOlsToxUQTYOX83s0brk4fEUAlEovQkSfzkB3USDU1JFQA3HCNSNzZPMnpnLUJZC/EwCS+ugH6vrE8uWuWUoLJUAaWIL7Mb2ub9OYibK8kl4ZRUfER+oOQb3DDg8Lszw0urvLpQ9IWgsygBr+nXfhAQWuLY8/FlIRUdyDwt/mDjigSYpWIwc0qo7+pJH51uyTZzrBknEqBZyVNtfTkwe+8B0zJ0WgzUC2+948k5shLhwWDsNbf4ik5pmEyXc1If9SNTrrVz94UyMc8wEqKlLLeEBOvElRPDbaCoAeQuOdTJc9SVpuGZnYgg+2u0GpxzJAJYgX/d/vWKnJylfeoKlqSldyH1B1KSXa7W+wJkszE4ib3YNLMVlSSGTpfnuBu0NQqkWqdjSTS94nw6qWhaFS0KZKqhxOv3p6iJpmJADktzhkhXINmT2L8YrWdYgksDq7ddvUsPOCsZmoHwhzt+/SEGcz1LIUG8Idg+thccLw4jZmDlqWisIYkkVXYJpSzXsXeJpsqYuUEo+LXgSBZqndyTpvfhFjyPCImJmygCkeCl93T4g7/d4Yf6bLlKSupkynCkWuSAxU2rVG2l3hG+R1HgrmFn0VCmhaWDO4YDY77Fg+rQOrtcqUv8A2nGyqiHHQg+8H9psMlbTZZAUl1M4bctryF+UJJCEz0OVVqAFlflP8/WAkuwyk+hsrtIoyyuRMVU4Kgogs3InTZhxi0ZZnFaQsF6g+lht1exjms7CVHwpulA0AYWuTzf5iCcrxJlkKLKSD4r3S9tOrabxnFAU/k6rhc1JdwRobhhd/wBoknTa/wAzgxU0dqJaEH+2ptfA2rau41bhAkrtDOWapWGUuWHK6UrJ6VJACT6+WsLtsfckXHLFIK6VFncbWa4uenoYAXgzMUyj3YBY+EkuNgNusLc4nUoHdLqNQoL3pXe/ClTf/c8DDbArUHCi7Lclw9BFQLgncEa2Ahdl8AbT4EebZZLw6giUFCsErWpXO7J21+2hn2ZwKpZM5Td7MpCakk0oYKLAEXKWt5ngGMqRLnzqUlKwgPMSCApVWgSCbgHW8S5rm5TiFf8ADKpUWrBSjwJADstSfFU4IGoS4N4tFUT2RTsBzLtpIkTVylSpilJNykpZzdrnZ2PMGMhNMyaQolS8QqpRJV4ZOpLnWfHsHj4DchrnmSrqUXrStRUxdJSODJZ2exOw5QszHLwmlRplJAao/EGYgUsCDbcneLlisStVnBdPwFIPGK9j5kpPhUhCy7mYtipPTYaWvEocrktkSUuCu4rHS0Ui5YEhyAb6qmG9yw6AAcXLynOp0wpCAlIJLEpUbjm1Oj2gxGGw7g90kyyl1uiocQqo6m2oMVTEZstKlokAyZDkpTv1JuX3pDC8OiT4LbnuedykJq7yaxvbXoLalmiPL8nUs97iBVMUB4CbJAuHA1L6h2HOB+z+UIS00lU2aRZRBpTv4QQ78z6CHEyesFQCaiBa5YE7ltW4RqKJ+WKu2OLEuSpL+NtA9h9HZm5wtynAmWzk6IpI1DgFQ5XJ9IMnZP3iFpWrUgqUS7AHxFR5JqPlFUPaGYFqUkM6iUvqkPYNoWEDbapCynUrZc5eJZdJUoEvckkeRvEi8KFJWSQol0qoOt9ORt1HrFfyDPJkmbWpXeIV/uJLCxc1JHHfnvy6RhpMtcoqCULSQFlwxp2UDv5N1h9gFOyhYn8MhFSFTAvSnwrDmzi4UGAeytjFm7I4BXdon0IdQasvURdiArS21rcodSMPh1S3CUpA2pBN+RBLxkvGE+BIZI3I0az8ydY21IKsjn5UJtXeAKBcFJFtf594AzPsthlopMkS2ZihID9TuP3h7hpiLOXLbv8AbwXMnO1jozgEhut/WCkZnOM3QXSykhiQ52DbcRE8uaQju0sCvxVgB20e/wCZhY8Giw5tkSJ7MaaTVxduLaPoxhSrLFOy3S/hQoX21fRrD0hJKgpWVLHzkS5/dLUUNcLZyCeItUPhs4d+kZjcHMXLK0qlz0g27pbv1R8QJva7c4Y5p2RFYUtRUdVNa3rwHKHOV5VLSkUJSAWuzF31c6n+IF10KoN9iBfZ0pk97MVQSkqKVgeEasCNdbltoJwfYvvAJhna/DSAA7WF78X5OOMMs0wK5iFJEypVTSqgwSCQ9wH0fV9IV5XnE+StMvESVTBJBZSAFMC3iICbsAQ9mBLwbb6M4pdllnyZclCUgHwhg1+JP3xIit4ueqemZhtCA9qQCHB3DX/eCsTm6MVNAlq8Iupwdzb6/YgLE4hUqepQVRSL9L+t2HmYy7M+rK4jKy7KTSoeHT+dIWYvBLlzPC5KiyaXLng2r8oc4lc1FRrSUg3ZiQFaWN4hy/G0LBSPEC9ieDadCb63ihIVzFqrpW4UlXiS9nFiRs7DWHGb4RRmlMtAJUxZyTToAwDNa3IQwy/LZeJn1BNyoEguwLCxPw82Z9dY6BkOVyZJXiFYiUkU0G4dJDCnjsBTrYdIRv4GjGzlGBkzhVLTLWQpKg1LlPHoOsdKwaPweDlSygzCdaHaohS61FRsgMQ+5AttFglYROJnmhEwrRYLUlQQpglTqSSygCoeIB3ELe2mQzES+9XMlqZkkUks5ABD2315xuXyPVCmXlkheGxGJ78zp5QpDqWB3dXgCU3ZnVY8BxhbgJJCiUOgpHipPhL6WLp/UCNfnCzATFsxZ1kEq38gLWiwzZlIFIqcWG3n7QrkNGFgmSZYsz1TUrLKBJu2jam/2qC5WMkzCpapksISkHUhhsAPi32uTEeGxSFqEtJoIN00khVw/iDAADS2saYPJJaZxWod4okkBvCkDRxuW26RlKuxVBudJcECjKX40oJSdDQq446RkNJ+MkpUQUKWRapMuYQehAItp5RkD1H8FfSj8mdrpqk/CoptsSPlCbLVHx//ABv5uL9YyMhn0ia+ol7SzD3Mm5uS99bbxUZ5uYyMh10Jk+o6JgD4ZQ27s28hGmZBkpA4x5GRPyW/KBpDylA3DaeYioyZKTMukG41A/UYyMhiU+0T5vLCUSSkAGuaHAawWwHQB4uPZFZrlBy1CrdFERkZDR6Qn5i9SEirQfZgbPECjQaDbitI+UexkN4ZRAmBH99PT6R5JUfxoS5p7pZp2cFO2kZGQi8BCs3sCRaw0/6jGYsf2Vf/ABE+b69YyMij7AhLKuS97jX/AKY9lG4O9P1EZGRzsqhOq+IS97fSKDh5qjU5JsrUncB49jIeBLIMsjLS7Weddt2lqIfzvE3bn40c0h+eusZGRvzA/IC5uf7aOZJPUJsYJWgJE0pASaXcW+UZGQxMlVMKcKlSSQpdRUQWKry/iO+p14xcP6RSkzVTu9AmMlBFYCruoPfdoyMhWUiXDthMMrC4pUsmWoSwQpBpIudCLiOQ9i56lyscVqUsmQ5qJLnxXL7849jIfwaXZJkVyXvY/wDqYtikjudB8J9gCIyMjnl2Xh0I59lS2tf6Q6nnwTDvQu/kYyMgDxHQSAAAGAAAEZGRkOugn//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data:image/jpeg;base64,/9j/4AAQSkZJRgABAQAAAQABAAD/2wCEAAkGBxQTEhUUExQWFRUXGBwaGBgYFxgeHxwbGx0cGh8dGhocHCggHRwnHRoXIjEhJyksLi4uFx8zODMsNygtLisBCgoKDg0OGxAQGiwkHyQsLCwsLDQsLCwsLCwsLCwsLCwsLCwsLCwsLCwsLCwsLCwsLCwsLCwsLCwsLCwsLCwsLP/AABEIAMIBAwMBIgACEQEDEQH/xAAcAAACAgMBAQAAAAAAAAAAAAAEBQMGAAIHAQj/xABAEAABAgQEAwYEBQMCBgIDAAABAhEAAxIhBAUxQVFhcQYTIoGRoTKxwfAUQlLR4Qcj8RUzJGJygqKyc5IWNET/xAAaAQADAQEBAQAAAAAAAAAAAAABAgMABAUG/8QALhEAAgIBBAEDAgUEAwAAAAAAAAECEQMEEiExQRMiUTJhFEKhweFxgbHwBSRS/9oADAMBAAIRAxEAPwClImFTDlEYUUlJGrkfSIkKt6xqVXHUQxyhmINjyt62gXEtSgJJL3vx38o3nrsrnAgN0Dg8KgIPqpWL23gopC2fa8LsXM8Y6xPKn08x96QY8ozCZmKSkkixAuOcBJXUw4v6w1lqHxp8QIuNlDgY0Xg5czxylEEXKSNOoF25i0ZKugIWSJ5Cme3CDpk0MGN+HEbwsxqCma3G459OMFSrtZyLgceXpBRifDHxpfQkenCN5k0o7yW/hBb/ALdR9IERd9txEuGQqdOSlnK/Cf3+vlAbXk3YXIxxTLUmpvdx/MQ5NOqmKCQwpPrBmcZKuQPE1L0WL2uxPDT3EL+z6aFgHUqaBGalTT4DOLjw1QyllkqPSNZE936g+tjE05DVjzEJ8JN8bcQRDvsUZY82HRoTKLEiGmJU6QYWYgXBGxY+cbyaIRJxJQsK+76xZsRjjLkLljRSdfb6xVTJJST+n92g3F4kmQn0PlCvoDJMAms0uz/zCyXM8Rg7K12Vxt/PzgLAoecx0qv5X+kZvgIXhpzItxI8iTBmXTWVKP6XX56CF8lOvmfnBAUygOaU+lz84m3ti2Ae9oMW7LPAv84reInGgE6kejkx1jGdikTcCqUwE9goLOy9aX/T+U+scjxSSAEqBBTZQOoI1B56wkZqaRR4nCrGuX4xgUqV+UPq4YAD1tFy/p9OEhaaj/uhmGwNw/P94oWXqASpRupTtyDfPWOhf09mgStCoqTqwZIRoFF38VVgH+E6QmfIsONzobDDdkSR0fETUoTUtQShIcqUQB6mKJnnbilT4ckJpJqb4zoGSRoSUi/EwhXgk49eKmmYhBSoS5IJZwgeJk71Fg+zbxWJ2Iu50SB9WHufQQsMiydeOyuaUo8eDoGSf1AnqJROMssB4qSC++im9oXZ32lVPszNvxil4KeVAgDVyTGfjS9G+/8AEP7pvh0Rc5VQ+GJPH3jIPy/IpqpaVMzh/ib2jyH9OH3D6MjnZCQLKc7hrDziJI+f7xFhzdXQRLhTfz+kXYjNFq8J840kqaYYzDprcaXcngNyfSNT/uJPGEYAiep1W2d/aMSpwCOke4YOs+fziCV4Zi0eYgx6MT4XH92ukfCznqeEEYw0kTUGx3HGF+KVSQr75R7hcXR4FXQdeR4iG8AGwxaZqQmcKVapWOP/ADD6iMAYDRwW672hJPnLCw+hsOY0cQXNmEsRYgu3Aj6EQN3IaC5hCVXtUbdTFk7E4KqcqZshLDqr+H9YrM/KpuKMoSBVMewcDQEm5LBmix5Pj1YcLlLSUTVUmkj82jW15NrHPqZe1xj3+w8FVSHna1KTKXxpHqFBvO8c/TNIXLVwUxi25vkGLl4aZMXQCVVqQZgrCdSaRbQCzuw0tFRSarcbjqIGlxuEWn8j55yk038Fhx58XURXZ3hW/OHk+Y6JZ8vpCfMpcdUjnQYFOGhdiyUnk1/L9oIRM36GMxKbjr84wV2bIzcy5MwJDqWLPoNiTESZ9UgHmD+/vC0FgqXwunp9/KCcMlpShxP7QrZmhrk3wLPMRrhEMuadx9d/vjE2XppkwEieQpQazOTxezQH9ICRBYX4+28WXIMinmZJndwsoC0rcsHFQJIBIJtC/svm0iTiQZ8kTEkAJJFVCn1p0VrwcNbn2OVjUqRWlQKWJcbtzjh1mdw9tHZgwKfkZOwvCLH5DhJxWpeHlqUu6lEFzt8QLg9CIWZlnSgApLlJ21t7Mf25wwynNAocdLsQ9gdDHjx1c5S44R6k9PtXuOQZnhBKnz0JemWtaU9ASB7Wiw5fnCpWUmnwf3FgqBuo+FhyDED/ALYtfavs1LxKFKlpTLnt8TMFngvmf1a9Y5djMTNRJGGIIMuYVlLeJJDC/Jx849fcs8UvhqzzKeKbfz0Wns/li5QSTYgab1Hj7wq7eYGiclSAyZzqKd0rHxf9psR1I2gGRnCfwS5KisrqCkqJezgs7uC3zMLsvJcqU5LM5c2NvvzgYME1Nyb/AJDnzqcUq6/Qk/GmWKE/m9hBGDlkFSyDqWtvdgOJ5QPLkhRqSCpS1Mgbm7aDS9vlHSMpytGCl1Glc8MVLLEJP6Ze1nur0aL588cMb8ksOKWR0hx2aRMGFkhcpVVLqdJ1NztGRX1dplv+dXNk3jI8z8dk/wDH6nrLTNLtHK5IF+MG5NlypylNZKS6lnRIjfA4eUuYJYWQTdSywSANQH1O0F9psyQE/hpFpafib8xtqdx84908NibMVJSsolA93xOqzqD01YQPKU8wch9Y1mLJIJOgH36CNcMf7p6QsujB+EVd+cD48ssL4H2jfCK+cZjkuDBTAbTUAgv1gMMwH5jeCMHMdI22gVEtlkniwjX4AXTspg5aQszAlZoTS43uS3P+eMLe02XiWsLQGQr2PCDMmzRCZdJNyBvw+xDDFYiXPCJeoUbgbNqfYRwSyOM9z6LqpRUa5IP6dz0icpKvipNH182b3jok3CoBGIpHeIdMtXAq1I5tpwqMcblVYefaykKt5fQ/WOsT8dVh5agGCmLHmAYWUf8AtRn4af8Ag6tPzBx+GKZcsrWorNQuD98Gii59gPw+IUkfCC4/6VX9vpF7wKSValoWdsshnKV36QFpCQCEuVAJ3UG+UdLybWm2HU47jaQi7wGWOsGyMkM+TMmBQFA+FtbOekKsKgrZCQ5JAA5xacmCsJMXKxHgC0sk/lL2182842pz7Y+1+7uvt5OPDjt21wVqXlE0dwVJIRNICVbMosH4HkYP7X5QnDqSlBJBS99bHp0joPZOibg5aSAqk0kHYpU7/Iwt7V5F+JxCb0ywhlK3d7AczHHi1k8mo2Pirv8AY6ZaZLHa5boovZjsqvHYilC0ywkOpagSL6AAak33G8B5pg1SFqlLYKQtSVcLFrcrR1rAGTg5fhZCUByqz21UotcxyLtBjTNnzJh/OtSvI3HtHqeLIZcagl8h0qZ/b9YBVMZJ6iJZKvAIU4qbqOMA50g7KlAlStVC4H1jpf8AS6a2FmhRBX3yiRyUlNzysfSOY5YmmpW7BvO8HysUsATJMxUtQNwkkdRz6GI5cfqLaWxZNkrOpTsNSohDEcDx5Q5wmUKQm5TVw566xzjsv+PnrkTWnTJQmpKlBJppqZWzFklXFo66tMccNBjhJykei9XPLGjnOXZtOw+JODmSphK5oEl9krVub1ISC7gnQhwNOlzUJlOmWAkn4iNTsHOpLRHKAdKykEocpJA8JIYsdnBI84iWtz9ecXx5Maft7ZLZLycj/qtgUSsQhSEhImpJUEjVYUXPUuH9YSySJcpRU2n/AJbAdP3i5/1RDrw4pJSkLJXTYVUsApmq8JLPHOMzxJWqlPwps3PT1jr8WcWRe4HkzVIFSSQXcEWII0IPGL32XxkzESVCdMSVKNKB4QopTdSiBch6Q/8AyqijYtISlCbbkn29HBtG8rNEqCQWT3aKdL6lTu97qPrEM2FZVX6j4sjg7R0JWBILVv5RkB5V2lkiSgLJKgGJAd209mjI8p6XIn9LPR/F/c5/MSyzESx76wVikeImBsUoU22F49ts8khJDX4fxEUpTKJ5xvO0A5fWNJY/eMAOwhtBNL2gHDTLQZLUWURcgFobwAGE4d4w0P0jzGpJIpDkiB8Hls9RBTLUfJvnDPFylSw6wHGzj6GFapmYMiX4EtwPzhxkmMEtSiwsA/Q/yIViaCksGFRbzgnKsN3k1RC0MZdKkVeI22HKJOKkmmMpNO0H9olIWUzZZ1DKBDFxv6fKLd2azE4nDLC2CpRGlgxHCKinL6UJlqVUyHqbqfo3lDn+nEz/APYTupLjyLfWBHFGKX2ujow5W5/1LLgwxEOTPSn4iAOJIA94r6JzKiLO8lnY5IlyAlUxBrZRZ0/CQDo9xrwiebEssNjPQk3GNiOXisN+OT+FWmm7lT01X+Br9Nni6S5MmaGnJTNb9WofgTdo5n/pczC4hAmSVVpPiTSC7DzSbEF+YjoGCxKZiglII8NSiWNKd2Ys72jy9fp8jnDZfVX/ACbRzhtkpfPRN2FSQnEikpld8e7PG5BCeLAJvDHNcXTZPk238xGrHBICUilI0A2Gv8+cLcbOYVnhZ9hxj1MeKMW2ly+2BKo0ypduM0UoCSFc139B639Iqa5jqD7pjbM8d3kyvZaj6HT6QCV78Gjq8Hl5ZbpWPMIqw5P8oUrDrHCD8HMsrkmFrOscrwzJD7K0lTgMATdw/pFg7KZZKxGM7pQBQkFUzQVMPgs3EPyeF2T5aQHWaHdhu3Fth1gVOPGDmoVh5hWqWSSVD4neoE7uCQbDlAarkMGr5O8oQGAdgLBIsABsALNHuIxtI1DczCLs/wBpJOLQDLUAv80snxJPTccx7aQTm6nQUgXsfQvHFqpNQe09PCk5K+hTju1ZClIEs2a5UBrfh04D6tMszKvw6FnD+/0iurQgl994KyyvvApLhIBvxfbp+0eHplKWRKKf3PRyQioNssc3DpWFJmALSoMpKhYjmDHNf6hdmJOGTLnSXQkrpMslw5SSCkkv+U2vszNDXtz25m4NcuXKTLUVJqUVAki7BgFDgrWOc592jnYqYlU2ZUNUpFgl+XHmbx9LBNI8XK0xfjlOW5AeW8eYrDsUJCRUeGpB4xI7tYW3a8SSVETCRc0ncDnqeQiiZzWDKRSSm1rRkbqLalo8jGsNxu4hWhBKVAByVFocilaFKJZQBtzELZoKKwLKSoXBd9Lv5wgdrSBZyL2uQBYR6tC0qKVghgLQdJmUKQtSXS50LE9bbR5j5RWutDrqYWuzRrAay8KuhwkkcW4QwyxAKbkhuEP5eFowwSpJqCDM0DlWpby+UKE4pKhqlLOTYBXnx4QjyvoFAmNTP+FBUz6v8QPMQulI1SoXuD1hwtlIdS+7SxAO597D3hIsMdX5xrb7NXALJKgVB9DeIkSVlVSAXF3G0M04ZRWSkEhQAJbfZ4nzxPcy0I+FVRfjYb+sHdyFdjdWJKkAuGMst6F/eDP6fzWxYQHZUtaXHSr6GFMhf/DJKXFIYOGsbQb2HxJl4hCuKqT0UG+sHzQ2LiSLbPDEwZlGaqw8zvEiosRS7O/Nj18oDxaSVFntwjTAk94hwQ5HvE5WlweuqfDLRJxBzKTMRORSFFSQxukt4Sk7m++vCK3lOTfgpapVQUsrJWsGxYkBn2a/UmLTicP3IdJYva+8VTM8ZenjrEdO5Sh7uxFGKlaNTiAo0uXJct1/wIC7X4ynDTTp4aB1X4fkT6QRlwS8VLt9mLlMkcalddAPQv5x0xNklUGV2aiw5GNlBieSgfeJMSnwxtotPT6RZI8phGGX4FnjaCsplIlDvlipRuhJ+avv+BlrCZbkbwMMSqYQkAkk2AudIwlB03M1zVKUVEITsLVH/m4gbDQQuXMJQTrrfzMTY2SZSAgpKSblwR840wtASyiG3JfroLwsuRke12PkR/Ed3wWOlqkS1JUkgoS5qDAsLE8Ro0cI75OqLjazacoaZ3KGHMkoDgELCiPi0Ltw4COeVWl5OjE2rOkYzOQJrITLUkBiSSCTrYgG2l2u8S//AJGkghKC4tchn6hz7RREVyJalrIKmci3xHQdb/ONcplkFBKiAoOo33uwHFy3nEMzeKClGXf24OnFL1JuMl0Lu2yVqnGZMU5WAdbBi1ItYC3rCbGYcSzKb88qWvzIv7iGnapRYPsPmRC7O/8A+cbiSgfOL4JylGLfmyGWKUmkG4vB92iWuoErS9O439LwvVPNYSi6ybNtEeMxqlK18RYW2GwENcJKSlRYAVfE3yHAPHRG0uTndBv+glfiKkgnUBKj7gNHkQze1SkEoQE0psLRkVBTBgHBDDruG4R7lmXrnVEWFQcl2FmGl4jUD3ZUDpYjfj6Q1kLEuUAkeIpub7l/ofWOWTpBb4o9T2ZUmpUyYpwWSEJKtdXfQeUMMBgzJWpKlApSmoAIsX/M7cjA4xsxTqKqUp+JSyD76mJsJnsqoJUqykhK5hFqQSQANxffiYS2arD8tkky6lkEFwEsdCLkn2YbwMMuwkt1KdS1fBKCwCq+jEP9LQSjGFqZU4Bz+o+IPoxIsekeY3DIKxNp8QSU1WsVMQebMYmnStg4T4FWby8PL8YqMwgEIUqpuNmZoSZpOK5hUoXIFmbbhF0yDsYVFWJxM635aUupQ4kWpbRr6GEfafKgmZOUVFRAFACWtZgRfb34xRNIeWOVWzXK8wplgNcNwu3GIsdIlTZtczxFJcpe2rkPvqfSEEucuwdzcAHZuMbf6tMcChKiS1315XDQNkrtCpFhzQukMoKfVjoNhybhBfZDAd5OlJ0FVW35b79ILyLK5MtNeImya1F6QvwoLBwACSo6E2a8WPJMSmbPpQqsIBYgK6WcAteHg6dIMY+5B2JwKlEswD6wGjLig1qJezDn0EWQYcjgTzj1FgXIilHpoX42WVo3CiXJ5nYxWcwkka2bQxc5wJ8vKEGZy2d9Omn3xgUYXZXhiQA+pueUETuyeFWSVIdTuSVF3+3iTKjUoMGAvDdoPQGk+yrYzsfhyGFY6H3vC3F9j0kuhZHAEfWLitN3B94gXL8vONbEeKD8HNs7yWahIDOHuU3hfgcManAJIswBd+gjs+By9IFSxUToDo3PjDKUtKAaUpT/ANIA+USeZC/g78nCsRk2JczFyJqUs7lCve0LxouPopM8lNTOD0v5RVs/7HyMS60DuJpGwACjzH1EFZL7Fnpa+lnG5JZI6k+7QZPmmlD3a6QTw25RPj8jXLmCUqxSC52L/MF4jSjxIB/KSP2gtrkWGmm3FvhN1Yxx+Yfi5stKApIUvxBTfFodDoIvM2VKkJrXdrJHNtOrRzHDpHehNVIDkkBzubcyWHJ4u2aYJH4YT5ZUaE1Ukku4BBubK+ccebS+o4q6ii0Mjx72lbsq3ah1+LTYp4XtCGeukcVfKGysKzrnrpKrs+h2Yb24QDJyytaTVUgkknSwPsTHbiioRrwjjlLc7ZmW4M096qwdk8zx6D5wb3gLprCVNZ/tonzudSEIS27AbMB8vpCxOHJf/wBuY5cIoueWT75YajESG8eGJVuUmxPERkYicoBihJPGMiu4ARIlKcBIcKDMTY20toYsKsEJQUFsU0pA25nqzNzeAcuwJkoClgVrIKNyE8xpeGGYT++l3YKBNn9H6gRxTaYSCT3U+ZKlsSkrAoSkMPIkA6e8N19l5alUJQkAE8gNSb7AQqywJlKEyWCVOKHLM40B4wwnoXOcrJAluVSUq8R6gsS4JvfXSJt1wjdizF5PLMuZcqSkmhXTRjvaGOUZQtkoUuorslD1NdL+I736Whbjs6mTJaZYoShCrJF2s1ydWGlotvZzDOqVM8SFPTQw0AqJ6F+toLfHI0Y26Q8noYJlpJZLJ8h+8UDtrjVid3UtFalhJYAk2UWAa+w0i+4maEqPJ4DwmASieZygO+UGB3Sjh1J9IEZKuT1cuLclFFPk9lQafxUyiz91LSCu/wCpRLJ6OYzO+ykqZL/4YLTMRdIWtKgsaH8opO42hwu61OdzEqJwBKrsAz7cbnYQyYmXT48eNs5vk+VnvikghSrEKsXf3+fKO05Fh0YeXQkCphWsakgX8tY5nj8en8SoyBUparNqebDzMdGUTUQdgH6tf3i8m+zm0yTbbDl4sRr3yYWpn+Jj8MSTEvcHhAs6qD04kAbNAWeJFFQ4sYG7wkhPEwgzHGFWJnSQSUyAjcsVLdRcdG9DBjYsh7lZoSVaDTlDBOKB1vCKVOcN6hoxOKSmzekZsKQ2mseR8v8AET5bIFRUsOE6C2sKvxP2YX5ljVJQoBVL/CeB03tptGdtcGRZ0YquYxsIi7RGYiUoyZfeLIZI2fnyaKtIxxSikqUoj8ymf22h9lOZlSAFEuPu145Y8Pk6JK1wBdkZmOX3hxToS4CAQAfJrMA0WSbhVi725xvITbX1j3F4hg0U334Jba8lT7XZMuYkLAunRnII4cjHO5kovz/aOsYrO6XQpTgWYOT1t9YpecyZcxSlSkVL/wCUsHcfE1qmfTzjbWvcHJnU8XpPtO1/IhwOUrmzT3Sa1LFgNm+JybAaX/iOpYPIUiSmVOCV+FIUA4QSkNyJ215FhHO8qyVQXXOmGWlJ/KTxsyh9AYvWU4wf7aFzFJG8xRJfp+UchHm63USUag+v97E02JtvcuzXN+ymFoaTI/uk+EoULE7qK1NTyAJGwhRI7CzgCpapSS5NCK1eppG/KLPjJSik0khQuDzjXs322ClGViwqWXARNUhSULfQEqACVdbHrHJg1OeUHtd1/dj59PjT5Ry/H5LOlTf7yKg1lJLpJdzwPkQIATjEsHHiv4QL+b6ecdB7d5kJOImSwkFBQFm51Lmw9D5xylU0uX+Iu5j39LOeTGpSR5mWEVJqI2OLTyj2FNQ/Sf8A7N7RkdW0ltHWDxC5gpYkhgk2DCGGazVpShCiNASza9YfSsNJkpISmko+Ikb666X+kU7FZgmZOCphdLm2luJiDSfR0PGornsdZHjnmBKroQqsWNIawc81bc+sa53j0qWkg0rTaoW10BLvbWIsVOBkVgq8ThCQAEBrPxOh1iTKMCmchBmutcxRDueg0000ie2+QYsW7ljPAZGlaJapSVLC9wpzW9zdxrsY6B2eyJcpB75VSy5ts9z8o97M5KjCSgkXNySdiQHblpDSdPbUxFvk68enUXbBZ2ClgFTeLbyiszsYSokA/f2YsU+eCHJt+8V2ZMAUqz635QKOtMWYQEgqI3tziu9rJ89KwhHeIHw6KAUdT14dBF3wYTZRs2kNvjADA9QPrFYv3E8y3xK12K7LCSDOmAGYr4eKQdhzix4mTSq511gxMt1AD8v0+sQY5TqFnisnwShFLhC9TB7+ka1AKF9vKGM2SdW2hbiGeEtlKNVpZSVc/aFJwpTNmki81dZ6sw9ocquOcL2qX4nPnFU6RJq2a/hW08xEWJSUkMYbpSwvY8BeB8wQyRAYUAImvy6QPmUgLSQQ/n/ESJF3HyiQqsxZ4CYzRX8BjAlRlzRp8KuI5xaMuTKSHBc9GhJicElYfQjkYjkyufvw+/lCySNG+i3jMw1oXYvHFWl+X8wukYZZs5bfq7w1wuXBOlyfnxiTfwUS+SvY6SSa7BXAqUQQLEEafXeIJmXua5ZY8NPeLecJra/MfxAEzBEHh9+8ZZGuzemn0Jc0RVh01FQPeC4JBslW46wyyTCjDSO8BqXqEE6Od993841x2CqBu3GzP1AhR+KXLFKkpWQGD2LdY49RilNVHq7aHhUXcizYftAQp5gZF7alyxYHhYt15QDnuaylyylbDvBTSSHZnKvIjXpFGzXOlzAJdFKwXqqPxB7htmPtC6SlSljvFFSn3LsHct1gYf8AjUpKb4IZtZw4oZTlpCVJHEdWF/nC/DSErVdxfcaeT/WNcROpmFzb6tGV07gEhw+45HSPZSpHk8hczL0gscQgHh3R/mMgJOLPBPmbxkGpB5Oh5tPStIlCYFFRFQSxJI1sH84ruO7M1IUtC5dUsErTUXZyb2ABA24ARpikypijSlVVlBQWAS7vbUM+ke/j1hAw9bSTV3hsSSSfiuCWtZx7ROjtcU2ez8vMlCAlTpUgA8KidQDpaLL/AE4wR7xVL0ywSeFRsNuF4rOEzL8q0uB4AXLhINrOdPMiOr9msvThcIA/9yYQpZLE6WFvu8JPhNspBJtJBxmEQnzrMUyk94sskXP7czDhGKlpHjvAGc5Th8WgBRKkO7As56+cc8Ip9nTOTXQuwOcJxae8lpLOQ/8AERY6SQAAbnWGmVYCXJliXLRSlJNr7841x6HDgRWUk+hIp+ReVAgVEJItDPLEMLHWKzms+kh99YsuDneGzaDWCvkz6ocyUtYC51jXFYRMsVEudekQJxIF9Ha78vv1iDMwJoeulQHtzislwTT5IF4tJLPESsuBc1GKjKxkwz1SwUpA/Ox8rbabw+lEyU2XUpRuSXMTUR5SvoKqINOvImAlSS5a24jYzCXuQ99nPUfWNMPKKQpRUW2fjyinQhNLLXgbFKVX4nY+USyBXdQbkzxDmKmWBy++cJuvhDba5ZCvDjX6xHMLQZJO32IDx6ab/ONRgFS2Vy9ohxM6ljs+keTpt3BZ4inLfT+P4hmJZZMsm1hxuLw6w+Ffh6n6RUMpQsaFgYt+FRSkVG8RkqKJ2SzU0m9mgPEXLaNG2Imuq14mVLBP3yiLRVMUY+Szl35P8oQT1JVqHi443BBSWNkwBMyhCQ6fi2J/aMgs5nnGAUmYCkAva/PmI3Tk6kIK1LBJBFndO7EeWsW3Psq8L2qBceUJs1cYNa3AChTdnBNrjUa+0dMJN0jzNRCnx5KQVk3N3v6wSZSQWY76RNgMsrIAmS6tkrVR6FQCfeN8VhJiJhQtKkrewIL9Ry56NHUQY6wWcqShIMskgNZdP/iAwjIThSRZSlvv4jHsGkSpFrzHASu8pSgoe9QHG7KFVRa1w8K8TlgSxd+DPfz4Q7zUGWQQCrVzpULC2vqY2wIROSywGuRV8Q5gjT0vEG/J6sUumbZZNlnDGUpQCz4TUXUoK2FTkWYdBD7M82PcSynVKW6kBvWKdmOA7oFVRYF0kPxs5e194b9mJqZsmcpZcDc7dOdx7QrSY1tAcjO5kwXUl90uLHhD3J8ZN0I8P3zhJKyyhRUQkKVcuNOXlDLDrUNGgKEe0Bzl0y3YbEsLwJmGLBEJzjlNpeBziHN/KFaQ0bYPnRSoA7vxiyYIeJL8G9tIp2aTC99tIf4LGOlCnF9P5jRC2NsWSnpwGv8AmFCs4Sl3XfgRDKZOCg+/PbrCPH5eFOSx6cYKm48GcL5Qvk4umcpVJ8QHi1Fj/MNziELHxB+EJf8ARoOwWSi0N6liODGOHZNyeYA1MNZaQsBwyRtf3EL0SZcn41JSToFEB+jnpDETALAm3QwJSbDFJBSqAlgGir5tMAmDz3g3F4kkEg/4hSqXU54QIoMmFomml9xEWOmhUt/Uf4jFLs2tt4S42eyCwMOkJKRBiFsm0QoxFrxBLxYPh3gfHTgnRyTq3KGonZcconJKQTr8oaS8xc3v9j+Y5tly54UFFwktZ+LtbUxc8v8AExhZRsaMmuCy5bNAvuYYom7s8VyXMUFBh4RrDaXiPDbXlEJRLqRpj8dw3f2+/nCKbjlXIPT7MOEYCsuesSHKZf5j6wm1j7khQnFhSWVodDFS7UpeSUp/UPY/u0dBm5egDw2f3il5rhSanFrgfvF8ft7OTUe6qKXlyPEo66B/WHhqRJ8ROhpB/Kk/p4VMCR05wFk+HeZQbpetSgxFI4F7vYecOZOGE7Ey5UwTKVurwC7AEg3B8Li54PHVaZwNNyoHweVgoSVam587xkdAl5Ulg6PWnTZ/ELs0ZCb38FPw8/lFNXmnef26K2BrmJ0SOgTpzfeFmI8K7BYXrU5DuP0kP7QanKJii9SQTp4tANzqAL7neMROQjEoClFYQm6m30DDhpC/0OvnyTYPMZxl0qSFoBZbMdQS3IEJfhY8DDLC4qThaKhSFqBUA9zsW4JLHlaIkTZcpS5knVQZStLEG1N3UWd2cOeLRGnJhNX3zkkAApPHQUh2T06wrXlDp3wx3mQGouDuNxygFKQ+p6QPleFKFdyxAuQnWkX30p1vo/t5mYXKBCZsuUdXpdRHnpvzgB5J5k4IJCyzDS7/AOdoilZpIVQVL7sEFyoFrKIswLHX4m63hVLkqauZVOlsToxUQTYOX83s0brk4fEUAlEovQkSfzkB3USDU1JFQA3HCNSNzZPMnpnLUJZC/EwCS+ugH6vrE8uWuWUoLJUAaWIL7Mb2ub9OYibK8kl4ZRUfER+oOQb3DDg8Lszw0urvLpQ9IWgsygBr+nXfhAQWuLY8/FlIRUdyDwt/mDjigSYpWIwc0qo7+pJH51uyTZzrBknEqBZyVNtfTkwe+8B0zJ0WgzUC2+948k5shLhwWDsNbf4ik5pmEyXc1If9SNTrrVz94UyMc8wEqKlLLeEBOvElRPDbaCoAeQuOdTJc9SVpuGZnYgg+2u0GpxzJAJYgX/d/vWKnJylfeoKlqSldyH1B1KSXa7W+wJkszE4ib3YNLMVlSSGTpfnuBu0NQqkWqdjSTS94nw6qWhaFS0KZKqhxOv3p6iJpmJADktzhkhXINmT2L8YrWdYgksDq7ddvUsPOCsZmoHwhzt+/SEGcz1LIUG8Idg+thccLw4jZmDlqWisIYkkVXYJpSzXsXeJpsqYuUEo+LXgSBZqndyTpvfhFjyPCImJmygCkeCl93T4g7/d4Yf6bLlKSupkynCkWuSAxU2rVG2l3hG+R1HgrmFn0VCmhaWDO4YDY77Fg+rQOrtcqUv8A2nGyqiHHQg+8H9psMlbTZZAUl1M4bctryF+UJJCEz0OVVqAFlflP8/WAkuwyk+hsrtIoyyuRMVU4Kgogs3InTZhxi0ZZnFaQsF6g+lht1exjms7CVHwpulA0AYWuTzf5iCcrxJlkKLKSD4r3S9tOrabxnFAU/k6rhc1JdwRobhhd/wBoknTa/wAzgxU0dqJaEH+2ptfA2rau41bhAkrtDOWapWGUuWHK6UrJ6VJACT6+WsLtsfckXHLFIK6VFncbWa4uenoYAXgzMUyj3YBY+EkuNgNusLc4nUoHdLqNQoL3pXe/ClTf/c8DDbArUHCi7Lclw9BFQLgncEa2Ahdl8AbT4EebZZLw6giUFCsErWpXO7J21+2hn2ZwKpZM5Td7MpCakk0oYKLAEXKWt5ngGMqRLnzqUlKwgPMSCApVWgSCbgHW8S5rm5TiFf8ADKpUWrBSjwJADstSfFU4IGoS4N4tFUT2RTsBzLtpIkTVylSpilJNykpZzdrnZ2PMGMhNMyaQolS8QqpRJV4ZOpLnWfHsHj4DchrnmSrqUXrStRUxdJSODJZ2exOw5QszHLwmlRplJAao/EGYgUsCDbcneLlisStVnBdPwFIPGK9j5kpPhUhCy7mYtipPTYaWvEocrktkSUuCu4rHS0Ui5YEhyAb6qmG9yw6AAcXLynOp0wpCAlIJLEpUbjm1Oj2gxGGw7g90kyyl1uiocQqo6m2oMVTEZstKlokAyZDkpTv1JuX3pDC8OiT4LbnuedykJq7yaxvbXoLalmiPL8nUs97iBVMUB4CbJAuHA1L6h2HOB+z+UIS00lU2aRZRBpTv4QQ78z6CHEyesFQCaiBa5YE7ltW4RqKJ+WKu2OLEuSpL+NtA9h9HZm5wtynAmWzk6IpI1DgFQ5XJ9IMnZP3iFpWrUgqUS7AHxFR5JqPlFUPaGYFqUkM6iUvqkPYNoWEDbapCynUrZc5eJZdJUoEvckkeRvEi8KFJWSQol0qoOt9ORt1HrFfyDPJkmbWpXeIV/uJLCxc1JHHfnvy6RhpMtcoqCULSQFlwxp2UDv5N1h9gFOyhYn8MhFSFTAvSnwrDmzi4UGAeytjFm7I4BXdon0IdQasvURdiArS21rcodSMPh1S3CUpA2pBN+RBLxkvGE+BIZI3I0az8ydY21IKsjn5UJtXeAKBcFJFtf594AzPsthlopMkS2ZihID9TuP3h7hpiLOXLbv8AbwXMnO1jozgEhut/WCkZnOM3QXSykhiQ52DbcRE8uaQju0sCvxVgB20e/wCZhY8Giw5tkSJ7MaaTVxduLaPoxhSrLFOy3S/hQoX21fRrD0hJKgpWVLHzkS5/dLUUNcLZyCeItUPhs4d+kZjcHMXLK0qlz0g27pbv1R8QJva7c4Y5p2RFYUtRUdVNa3rwHKHOV5VLSkUJSAWuzF31c6n+IF10KoN9iBfZ0pk97MVQSkqKVgeEasCNdbltoJwfYvvAJhna/DSAA7WF78X5OOMMs0wK5iFJEypVTSqgwSCQ9wH0fV9IV5XnE+StMvESVTBJBZSAFMC3iICbsAQ9mBLwbb6M4pdllnyZclCUgHwhg1+JP3xIit4ueqemZhtCA9qQCHB3DX/eCsTm6MVNAlq8Iupwdzb6/YgLE4hUqepQVRSL9L+t2HmYy7M+rK4jKy7KTSoeHT+dIWYvBLlzPC5KiyaXLng2r8oc4lc1FRrSUg3ZiQFaWN4hy/G0LBSPEC9ieDadCb63ihIVzFqrpW4UlXiS9nFiRs7DWHGb4RRmlMtAJUxZyTToAwDNa3IQwy/LZeJn1BNyoEguwLCxPw82Z9dY6BkOVyZJXiFYiUkU0G4dJDCnjsBTrYdIRv4GjGzlGBkzhVLTLWQpKg1LlPHoOsdKwaPweDlSygzCdaHaohS61FRsgMQ+5AttFglYROJnmhEwrRYLUlQQpglTqSSygCoeIB3ELe2mQzES+9XMlqZkkUks5ABD2315xuXyPVCmXlkheGxGJ78zp5QpDqWB3dXgCU3ZnVY8BxhbgJJCiUOgpHipPhL6WLp/UCNfnCzATFsxZ1kEq38gLWiwzZlIFIqcWG3n7QrkNGFgmSZYsz1TUrLKBJu2jam/2qC5WMkzCpapksISkHUhhsAPi32uTEeGxSFqEtJoIN00khVw/iDAADS2saYPJJaZxWod4okkBvCkDRxuW26RlKuxVBudJcECjKX40oJSdDQq446RkNJ+MkpUQUKWRapMuYQehAItp5RkD1H8FfSj8mdrpqk/CoptsSPlCbLVHx//ABv5uL9YyMhn0ia+ol7SzD3Mm5uS99bbxUZ5uYyMh10Jk+o6JgD4ZQ27s28hGmZBkpA4x5GRPyW/KBpDylA3DaeYioyZKTMukG41A/UYyMhiU+0T5vLCUSSkAGuaHAawWwHQB4uPZFZrlBy1CrdFERkZDR6Qn5i9SEirQfZgbPECjQaDbitI+UexkN4ZRAmBH99PT6R5JUfxoS5p7pZp2cFO2kZGQi8BCs3sCRaw0/6jGYsf2Vf/ABE+b69YyMij7AhLKuS97jX/AKY9lG4O9P1EZGRzsqhOq+IS97fSKDh5qjU5JsrUncB49jIeBLIMsjLS7Weddt2lqIfzvE3bn40c0h+eusZGRvzA/IC5uf7aOZJPUJsYJWgJE0pASaXcW+UZGQxMlVMKcKlSSQpdRUQWKry/iO+p14xcP6RSkzVTu9AmMlBFYCruoPfdoyMhWUiXDthMMrC4pUsmWoSwQpBpIudCLiOQ9i56lyscVqUsmQ5qJLnxXL7849jIfwaXZJkVyXvY/wDqYtikjudB8J9gCIyMjnl2Xh0I59lS2tf6Q6nnwTDvQu/kYyMgDxHQSAAAGAAAEZGRkOugn//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30" name="AutoShape 6" descr="data:image/jpeg;base64,/9j/4AAQSkZJRgABAQAAAQABAAD/2wCEAAkGBxQTEhUUExQWFRUXGBwaGBgYFxgeHxwbGx0cGh8dGhocHCggHRwnHRoXIjEhJyksLi4uFx8zODMsNygtLisBCgoKDg0OGxAQGiwkHyQsLCwsLDQsLCwsLCwsLCwsLCwsLCwsLCwsLCwsLCwsLCwsLCwsLCwsLCwsLCwsLCwsLP/AABEIAMIBAwMBIgACEQEDEQH/xAAcAAACAgMBAQAAAAAAAAAAAAAEBQMGAAIHAQj/xABAEAABAgQEAwYEBQMCBgIDAAABAhEAAxIhBAUxQVFhcQYTIoGRoTKxwfAUQlLR4Qcj8RUzJGJygqKyc5IWNET/xAAaAQADAQEBAQAAAAAAAAAAAAABAgMABAUG/8QALhEAAgIBBAEDAgUEAwAAAAAAAAECEQMEEiExQRMiUTJhFEKhweFxgbHwBSRS/9oADAMBAAIRAxEAPwClImFTDlEYUUlJGrkfSIkKt6xqVXHUQxyhmINjyt62gXEtSgJJL3vx38o3nrsrnAgN0Dg8KgIPqpWL23gopC2fa8LsXM8Y6xPKn08x96QY8ozCZmKSkkixAuOcBJXUw4v6w1lqHxp8QIuNlDgY0Xg5czxylEEXKSNOoF25i0ZKugIWSJ5Cme3CDpk0MGN+HEbwsxqCma3G459OMFSrtZyLgceXpBRifDHxpfQkenCN5k0o7yW/hBb/ALdR9IERd9txEuGQqdOSlnK/Cf3+vlAbXk3YXIxxTLUmpvdx/MQ5NOqmKCQwpPrBmcZKuQPE1L0WL2uxPDT3EL+z6aFgHUqaBGalTT4DOLjw1QyllkqPSNZE936g+tjE05DVjzEJ8JN8bcQRDvsUZY82HRoTKLEiGmJU6QYWYgXBGxY+cbyaIRJxJQsK+76xZsRjjLkLljRSdfb6xVTJJST+n92g3F4kmQn0PlCvoDJMAms0uz/zCyXM8Rg7K12Vxt/PzgLAoecx0qv5X+kZvgIXhpzItxI8iTBmXTWVKP6XX56CF8lOvmfnBAUygOaU+lz84m3ti2Ae9oMW7LPAv84reInGgE6kejkx1jGdikTcCqUwE9goLOy9aX/T+U+scjxSSAEqBBTZQOoI1B56wkZqaRR4nCrGuX4xgUqV+UPq4YAD1tFy/p9OEhaaj/uhmGwNw/P94oWXqASpRupTtyDfPWOhf09mgStCoqTqwZIRoFF38VVgH+E6QmfIsONzobDDdkSR0fETUoTUtQShIcqUQB6mKJnnbilT4ckJpJqb4zoGSRoSUi/EwhXgk49eKmmYhBSoS5IJZwgeJk71Fg+zbxWJ2Iu50SB9WHufQQsMiydeOyuaUo8eDoGSf1AnqJROMssB4qSC++im9oXZ32lVPszNvxil4KeVAgDVyTGfjS9G+/8AEP7pvh0Rc5VQ+GJPH3jIPy/IpqpaVMzh/ib2jyH9OH3D6MjnZCQLKc7hrDziJI+f7xFhzdXQRLhTfz+kXYjNFq8J840kqaYYzDprcaXcngNyfSNT/uJPGEYAiep1W2d/aMSpwCOke4YOs+fziCV4Zi0eYgx6MT4XH92ukfCznqeEEYw0kTUGx3HGF+KVSQr75R7hcXR4FXQdeR4iG8AGwxaZqQmcKVapWOP/ADD6iMAYDRwW672hJPnLCw+hsOY0cQXNmEsRYgu3Aj6EQN3IaC5hCVXtUbdTFk7E4KqcqZshLDqr+H9YrM/KpuKMoSBVMewcDQEm5LBmix5Pj1YcLlLSUTVUmkj82jW15NrHPqZe1xj3+w8FVSHna1KTKXxpHqFBvO8c/TNIXLVwUxi25vkGLl4aZMXQCVVqQZgrCdSaRbQCzuw0tFRSarcbjqIGlxuEWn8j55yk038Fhx58XURXZ3hW/OHk+Y6JZ8vpCfMpcdUjnQYFOGhdiyUnk1/L9oIRM36GMxKbjr84wV2bIzcy5MwJDqWLPoNiTESZ9UgHmD+/vC0FgqXwunp9/KCcMlpShxP7QrZmhrk3wLPMRrhEMuadx9d/vjE2XppkwEieQpQazOTxezQH9ICRBYX4+28WXIMinmZJndwsoC0rcsHFQJIBIJtC/svm0iTiQZ8kTEkAJJFVCn1p0VrwcNbn2OVjUqRWlQKWJcbtzjh1mdw9tHZgwKfkZOwvCLH5DhJxWpeHlqUu6lEFzt8QLg9CIWZlnSgApLlJ21t7Mf25wwynNAocdLsQ9gdDHjx1c5S44R6k9PtXuOQZnhBKnz0JemWtaU9ASB7Wiw5fnCpWUmnwf3FgqBuo+FhyDED/ALYtfavs1LxKFKlpTLnt8TMFngvmf1a9Y5djMTNRJGGIIMuYVlLeJJDC/Jx849fcs8UvhqzzKeKbfz0Wns/li5QSTYgab1Hj7wq7eYGiclSAyZzqKd0rHxf9psR1I2gGRnCfwS5KisrqCkqJezgs7uC3zMLsvJcqU5LM5c2NvvzgYME1Nyb/AJDnzqcUq6/Qk/GmWKE/m9hBGDlkFSyDqWtvdgOJ5QPLkhRqSCpS1Mgbm7aDS9vlHSMpytGCl1Glc8MVLLEJP6Ze1nur0aL588cMb8ksOKWR0hx2aRMGFkhcpVVLqdJ1NztGRX1dplv+dXNk3jI8z8dk/wDH6nrLTNLtHK5IF+MG5NlypylNZKS6lnRIjfA4eUuYJYWQTdSywSANQH1O0F9psyQE/hpFpafib8xtqdx84908NibMVJSsolA93xOqzqD01YQPKU8wch9Y1mLJIJOgH36CNcMf7p6QsujB+EVd+cD48ssL4H2jfCK+cZjkuDBTAbTUAgv1gMMwH5jeCMHMdI22gVEtlkniwjX4AXTspg5aQszAlZoTS43uS3P+eMLe02XiWsLQGQr2PCDMmzRCZdJNyBvw+xDDFYiXPCJeoUbgbNqfYRwSyOM9z6LqpRUa5IP6dz0icpKvipNH182b3jok3CoBGIpHeIdMtXAq1I5tpwqMcblVYefaykKt5fQ/WOsT8dVh5agGCmLHmAYWUf8AtRn4af8Ag6tPzBx+GKZcsrWorNQuD98Gii59gPw+IUkfCC4/6VX9vpF7wKSValoWdsshnKV36QFpCQCEuVAJ3UG+UdLybWm2HU47jaQi7wGWOsGyMkM+TMmBQFA+FtbOekKsKgrZCQ5JAA5xacmCsJMXKxHgC0sk/lL2182842pz7Y+1+7uvt5OPDjt21wVqXlE0dwVJIRNICVbMosH4HkYP7X5QnDqSlBJBS99bHp0joPZOibg5aSAqk0kHYpU7/Iwt7V5F+JxCb0ywhlK3d7AczHHi1k8mo2Pirv8AY6ZaZLHa5boovZjsqvHYilC0ywkOpagSL6AAak33G8B5pg1SFqlLYKQtSVcLFrcrR1rAGTg5fhZCUByqz21UotcxyLtBjTNnzJh/OtSvI3HtHqeLIZcagl8h0qZ/b9YBVMZJ6iJZKvAIU4qbqOMA50g7KlAlStVC4H1jpf8AS6a2FmhRBX3yiRyUlNzysfSOY5YmmpW7BvO8HysUsATJMxUtQNwkkdRz6GI5cfqLaWxZNkrOpTsNSohDEcDx5Q5wmUKQm5TVw566xzjsv+PnrkTWnTJQmpKlBJppqZWzFklXFo66tMccNBjhJykei9XPLGjnOXZtOw+JODmSphK5oEl9krVub1ISC7gnQhwNOlzUJlOmWAkn4iNTsHOpLRHKAdKykEocpJA8JIYsdnBI84iWtz9ecXx5Maft7ZLZLycj/qtgUSsQhSEhImpJUEjVYUXPUuH9YSySJcpRU2n/AJbAdP3i5/1RDrw4pJSkLJXTYVUsApmq8JLPHOMzxJWqlPwps3PT1jr8WcWRe4HkzVIFSSQXcEWII0IPGL32XxkzESVCdMSVKNKB4QopTdSiBch6Q/8AyqijYtISlCbbkn29HBtG8rNEqCQWT3aKdL6lTu97qPrEM2FZVX6j4sjg7R0JWBILVv5RkB5V2lkiSgLJKgGJAd209mjI8p6XIn9LPR/F/c5/MSyzESx76wVikeImBsUoU22F49ts8khJDX4fxEUpTKJ5xvO0A5fWNJY/eMAOwhtBNL2gHDTLQZLUWURcgFobwAGE4d4w0P0jzGpJIpDkiB8Hls9RBTLUfJvnDPFylSw6wHGzj6GFapmYMiX4EtwPzhxkmMEtSiwsA/Q/yIViaCksGFRbzgnKsN3k1RC0MZdKkVeI22HKJOKkmmMpNO0H9olIWUzZZ1DKBDFxv6fKLd2azE4nDLC2CpRGlgxHCKinL6UJlqVUyHqbqfo3lDn+nEz/APYTupLjyLfWBHFGKX2ujow5W5/1LLgwxEOTPSn4iAOJIA94r6JzKiLO8lnY5IlyAlUxBrZRZ0/CQDo9xrwiebEssNjPQk3GNiOXisN+OT+FWmm7lT01X+Br9Nni6S5MmaGnJTNb9WofgTdo5n/pczC4hAmSVVpPiTSC7DzSbEF+YjoGCxKZiglII8NSiWNKd2Ys72jy9fp8jnDZfVX/ACbRzhtkpfPRN2FSQnEikpld8e7PG5BCeLAJvDHNcXTZPk238xGrHBICUilI0A2Gv8+cLcbOYVnhZ9hxj1MeKMW2ly+2BKo0ypduM0UoCSFc139B639Iqa5jqD7pjbM8d3kyvZaj6HT6QCV78Gjq8Hl5ZbpWPMIqw5P8oUrDrHCD8HMsrkmFrOscrwzJD7K0lTgMATdw/pFg7KZZKxGM7pQBQkFUzQVMPgs3EPyeF2T5aQHWaHdhu3Fth1gVOPGDmoVh5hWqWSSVD4neoE7uCQbDlAarkMGr5O8oQGAdgLBIsABsALNHuIxtI1DczCLs/wBpJOLQDLUAv80snxJPTccx7aQTm6nQUgXsfQvHFqpNQe09PCk5K+hTju1ZClIEs2a5UBrfh04D6tMszKvw6FnD+/0iurQgl994KyyvvApLhIBvxfbp+0eHplKWRKKf3PRyQioNssc3DpWFJmALSoMpKhYjmDHNf6hdmJOGTLnSXQkrpMslw5SSCkkv+U2vszNDXtz25m4NcuXKTLUVJqUVAki7BgFDgrWOc592jnYqYlU2ZUNUpFgl+XHmbx9LBNI8XK0xfjlOW5AeW8eYrDsUJCRUeGpB4xI7tYW3a8SSVETCRc0ncDnqeQiiZzWDKRSSm1rRkbqLalo8jGsNxu4hWhBKVAByVFocilaFKJZQBtzELZoKKwLKSoXBd9Lv5wgdrSBZyL2uQBYR6tC0qKVghgLQdJmUKQtSXS50LE9bbR5j5RWutDrqYWuzRrAay8KuhwkkcW4QwyxAKbkhuEP5eFowwSpJqCDM0DlWpby+UKE4pKhqlLOTYBXnx4QjyvoFAmNTP+FBUz6v8QPMQulI1SoXuD1hwtlIdS+7SxAO597D3hIsMdX5xrb7NXALJKgVB9DeIkSVlVSAXF3G0M04ZRWSkEhQAJbfZ4nzxPcy0I+FVRfjYb+sHdyFdjdWJKkAuGMst6F/eDP6fzWxYQHZUtaXHSr6GFMhf/DJKXFIYOGsbQb2HxJl4hCuKqT0UG+sHzQ2LiSLbPDEwZlGaqw8zvEiosRS7O/Nj18oDxaSVFntwjTAk94hwQ5HvE5WlweuqfDLRJxBzKTMRORSFFSQxukt4Sk7m++vCK3lOTfgpapVQUsrJWsGxYkBn2a/UmLTicP3IdJYva+8VTM8ZenjrEdO5Sh7uxFGKlaNTiAo0uXJct1/wIC7X4ynDTTp4aB1X4fkT6QRlwS8VLt9mLlMkcalddAPQv5x0xNklUGV2aiw5GNlBieSgfeJMSnwxtotPT6RZI8phGGX4FnjaCsplIlDvlipRuhJ+avv+BlrCZbkbwMMSqYQkAkk2AudIwlB03M1zVKUVEITsLVH/m4gbDQQuXMJQTrrfzMTY2SZSAgpKSblwR840wtASyiG3JfroLwsuRke12PkR/Ed3wWOlqkS1JUkgoS5qDAsLE8Ro0cI75OqLjazacoaZ3KGHMkoDgELCiPi0Ltw4COeVWl5OjE2rOkYzOQJrITLUkBiSSCTrYgG2l2u8S//AJGkghKC4tchn6hz7RREVyJalrIKmci3xHQdb/ONcplkFBKiAoOo33uwHFy3nEMzeKClGXf24OnFL1JuMl0Lu2yVqnGZMU5WAdbBi1ItYC3rCbGYcSzKb88qWvzIv7iGnapRYPsPmRC7O/8A+cbiSgfOL4JylGLfmyGWKUmkG4vB92iWuoErS9O439LwvVPNYSi6ybNtEeMxqlK18RYW2GwENcJKSlRYAVfE3yHAPHRG0uTndBv+glfiKkgnUBKj7gNHkQze1SkEoQE0psLRkVBTBgHBDDruG4R7lmXrnVEWFQcl2FmGl4jUD3ZUDpYjfj6Q1kLEuUAkeIpub7l/ofWOWTpBb4o9T2ZUmpUyYpwWSEJKtdXfQeUMMBgzJWpKlApSmoAIsX/M7cjA4xsxTqKqUp+JSyD76mJsJnsqoJUqykhK5hFqQSQANxffiYS2arD8tkky6lkEFwEsdCLkn2YbwMMuwkt1KdS1fBKCwCq+jEP9LQSjGFqZU4Bz+o+IPoxIsekeY3DIKxNp8QSU1WsVMQebMYmnStg4T4FWby8PL8YqMwgEIUqpuNmZoSZpOK5hUoXIFmbbhF0yDsYVFWJxM635aUupQ4kWpbRr6GEfafKgmZOUVFRAFACWtZgRfb34xRNIeWOVWzXK8wplgNcNwu3GIsdIlTZtczxFJcpe2rkPvqfSEEucuwdzcAHZuMbf6tMcChKiS1315XDQNkrtCpFhzQukMoKfVjoNhybhBfZDAd5OlJ0FVW35b79ILyLK5MtNeImya1F6QvwoLBwACSo6E2a8WPJMSmbPpQqsIBYgK6WcAteHg6dIMY+5B2JwKlEswD6wGjLig1qJezDn0EWQYcjgTzj1FgXIilHpoX42WVo3CiXJ5nYxWcwkka2bQxc5wJ8vKEGZy2d9Omn3xgUYXZXhiQA+pueUETuyeFWSVIdTuSVF3+3iTKjUoMGAvDdoPQGk+yrYzsfhyGFY6H3vC3F9j0kuhZHAEfWLitN3B94gXL8vONbEeKD8HNs7yWahIDOHuU3hfgcManAJIswBd+gjs+By9IFSxUToDo3PjDKUtKAaUpT/ANIA+USeZC/g78nCsRk2JczFyJqUs7lCve0LxouPopM8lNTOD0v5RVs/7HyMS60DuJpGwACjzH1EFZL7Fnpa+lnG5JZI6k+7QZPmmlD3a6QTw25RPj8jXLmCUqxSC52L/MF4jSjxIB/KSP2gtrkWGmm3FvhN1Yxx+Yfi5stKApIUvxBTfFodDoIvM2VKkJrXdrJHNtOrRzHDpHehNVIDkkBzubcyWHJ4u2aYJH4YT5ZUaE1Ukku4BBubK+ccebS+o4q6ii0Mjx72lbsq3ah1+LTYp4XtCGeukcVfKGysKzrnrpKrs+h2Yb24QDJyytaTVUgkknSwPsTHbiioRrwjjlLc7ZmW4M096qwdk8zx6D5wb3gLprCVNZ/tonzudSEIS27AbMB8vpCxOHJf/wBuY5cIoueWT75YajESG8eGJVuUmxPERkYicoBihJPGMiu4ARIlKcBIcKDMTY20toYsKsEJQUFsU0pA25nqzNzeAcuwJkoClgVrIKNyE8xpeGGYT++l3YKBNn9H6gRxTaYSCT3U+ZKlsSkrAoSkMPIkA6e8N19l5alUJQkAE8gNSb7AQqywJlKEyWCVOKHLM40B4wwnoXOcrJAluVSUq8R6gsS4JvfXSJt1wjdizF5PLMuZcqSkmhXTRjvaGOUZQtkoUuorslD1NdL+I736Whbjs6mTJaZYoShCrJF2s1ydWGlotvZzDOqVM8SFPTQw0AqJ6F+toLfHI0Y26Q8noYJlpJZLJ8h+8UDtrjVid3UtFalhJYAk2UWAa+w0i+4maEqPJ4DwmASieZygO+UGB3Sjh1J9IEZKuT1cuLclFFPk9lQafxUyiz91LSCu/wCpRLJ6OYzO+ykqZL/4YLTMRdIWtKgsaH8opO42hwu61OdzEqJwBKrsAz7cbnYQyYmXT48eNs5vk+VnvikghSrEKsXf3+fKO05Fh0YeXQkCphWsakgX8tY5nj8en8SoyBUparNqebDzMdGUTUQdgH6tf3i8m+zm0yTbbDl4sRr3yYWpn+Jj8MSTEvcHhAs6qD04kAbNAWeJFFQ4sYG7wkhPEwgzHGFWJnSQSUyAjcsVLdRcdG9DBjYsh7lZoSVaDTlDBOKB1vCKVOcN6hoxOKSmzekZsKQ2mseR8v8AET5bIFRUsOE6C2sKvxP2YX5ljVJQoBVL/CeB03tptGdtcGRZ0YquYxsIi7RGYiUoyZfeLIZI2fnyaKtIxxSikqUoj8ymf22h9lOZlSAFEuPu145Y8Pk6JK1wBdkZmOX3hxToS4CAQAfJrMA0WSbhVi725xvITbX1j3F4hg0U334Jba8lT7XZMuYkLAunRnII4cjHO5kovz/aOsYrO6XQpTgWYOT1t9YpecyZcxSlSkVL/wCUsHcfE1qmfTzjbWvcHJnU8XpPtO1/IhwOUrmzT3Sa1LFgNm+JybAaX/iOpYPIUiSmVOCV+FIUA4QSkNyJ215FhHO8qyVQXXOmGWlJ/KTxsyh9AYvWU4wf7aFzFJG8xRJfp+UchHm63USUag+v97E02JtvcuzXN+ymFoaTI/uk+EoULE7qK1NTyAJGwhRI7CzgCpapSS5NCK1eppG/KLPjJSik0khQuDzjXs322ClGViwqWXARNUhSULfQEqACVdbHrHJg1OeUHtd1/dj59PjT5Ry/H5LOlTf7yKg1lJLpJdzwPkQIATjEsHHiv4QL+b6ecdB7d5kJOImSwkFBQFm51Lmw9D5xylU0uX+Iu5j39LOeTGpSR5mWEVJqI2OLTyj2FNQ/Sf8A7N7RkdW0ltHWDxC5gpYkhgk2DCGGazVpShCiNASza9YfSsNJkpISmko+Ikb666X+kU7FZgmZOCphdLm2luJiDSfR0PGornsdZHjnmBKroQqsWNIawc81bc+sa53j0qWkg0rTaoW10BLvbWIsVOBkVgq8ThCQAEBrPxOh1iTKMCmchBmutcxRDueg0000ie2+QYsW7ljPAZGlaJapSVLC9wpzW9zdxrsY6B2eyJcpB75VSy5ts9z8o97M5KjCSgkXNySdiQHblpDSdPbUxFvk68enUXbBZ2ClgFTeLbyiszsYSokA/f2YsU+eCHJt+8V2ZMAUqz635QKOtMWYQEgqI3tziu9rJ89KwhHeIHw6KAUdT14dBF3wYTZRs2kNvjADA9QPrFYv3E8y3xK12K7LCSDOmAGYr4eKQdhzix4mTSq511gxMt1AD8v0+sQY5TqFnisnwShFLhC9TB7+ka1AKF9vKGM2SdW2hbiGeEtlKNVpZSVc/aFJwpTNmki81dZ6sw9ocquOcL2qX4nPnFU6RJq2a/hW08xEWJSUkMYbpSwvY8BeB8wQyRAYUAImvy6QPmUgLSQQ/n/ESJF3HyiQqsxZ4CYzRX8BjAlRlzRp8KuI5xaMuTKSHBc9GhJicElYfQjkYjkyufvw+/lCySNG+i3jMw1oXYvHFWl+X8wukYZZs5bfq7w1wuXBOlyfnxiTfwUS+SvY6SSa7BXAqUQQLEEafXeIJmXua5ZY8NPeLecJra/MfxAEzBEHh9+8ZZGuzemn0Jc0RVh01FQPeC4JBslW46wyyTCjDSO8BqXqEE6Od993841x2CqBu3GzP1AhR+KXLFKkpWQGD2LdY49RilNVHq7aHhUXcizYftAQp5gZF7alyxYHhYt15QDnuaylyylbDvBTSSHZnKvIjXpFGzXOlzAJdFKwXqqPxB7htmPtC6SlSljvFFSn3LsHct1gYf8AjUpKb4IZtZw4oZTlpCVJHEdWF/nC/DSErVdxfcaeT/WNcROpmFzb6tGV07gEhw+45HSPZSpHk8hczL0gscQgHh3R/mMgJOLPBPmbxkGpB5Oh5tPStIlCYFFRFQSxJI1sH84ruO7M1IUtC5dUsErTUXZyb2ABA24ARpikypijSlVVlBQWAS7vbUM+ke/j1hAw9bSTV3hsSSSfiuCWtZx7ROjtcU2ez8vMlCAlTpUgA8KidQDpaLL/AE4wR7xVL0ywSeFRsNuF4rOEzL8q0uB4AXLhINrOdPMiOr9msvThcIA/9yYQpZLE6WFvu8JPhNspBJtJBxmEQnzrMUyk94sskXP7czDhGKlpHjvAGc5Th8WgBRKkO7As56+cc8Ip9nTOTXQuwOcJxae8lpLOQ/8AERY6SQAAbnWGmVYCXJliXLRSlJNr7841x6HDgRWUk+hIp+ReVAgVEJItDPLEMLHWKzms+kh99YsuDneGzaDWCvkz6ocyUtYC51jXFYRMsVEudekQJxIF9Ha78vv1iDMwJoeulQHtzislwTT5IF4tJLPESsuBc1GKjKxkwz1SwUpA/Ox8rbabw+lEyU2XUpRuSXMTUR5SvoKqINOvImAlSS5a24jYzCXuQ99nPUfWNMPKKQpRUW2fjyinQhNLLXgbFKVX4nY+USyBXdQbkzxDmKmWBy++cJuvhDba5ZCvDjX6xHMLQZJO32IDx6ab/ONRgFS2Vy9ohxM6ljs+keTpt3BZ4inLfT+P4hmJZZMsm1hxuLw6w+Ffh6n6RUMpQsaFgYt+FRSkVG8RkqKJ2SzU0m9mgPEXLaNG2Imuq14mVLBP3yiLRVMUY+Szl35P8oQT1JVqHi443BBSWNkwBMyhCQ6fi2J/aMgs5nnGAUmYCkAva/PmI3Tk6kIK1LBJBFndO7EeWsW3Psq8L2qBceUJs1cYNa3AChTdnBNrjUa+0dMJN0jzNRCnx5KQVk3N3v6wSZSQWY76RNgMsrIAmS6tkrVR6FQCfeN8VhJiJhQtKkrewIL9Ry56NHUQY6wWcqShIMskgNZdP/iAwjIThSRZSlvv4jHsGkSpFrzHASu8pSgoe9QHG7KFVRa1w8K8TlgSxd+DPfz4Q7zUGWQQCrVzpULC2vqY2wIROSywGuRV8Q5gjT0vEG/J6sUumbZZNlnDGUpQCz4TUXUoK2FTkWYdBD7M82PcSynVKW6kBvWKdmOA7oFVRYF0kPxs5e194b9mJqZsmcpZcDc7dOdx7QrSY1tAcjO5kwXUl90uLHhD3J8ZN0I8P3zhJKyyhRUQkKVcuNOXlDLDrUNGgKEe0Bzl0y3YbEsLwJmGLBEJzjlNpeBziHN/KFaQ0bYPnRSoA7vxiyYIeJL8G9tIp2aTC99tIf4LGOlCnF9P5jRC2NsWSnpwGv8AmFCs4Sl3XfgRDKZOCg+/PbrCPH5eFOSx6cYKm48GcL5Qvk4umcpVJ8QHi1Fj/MNziELHxB+EJf8ARoOwWSi0N6liODGOHZNyeYA1MNZaQsBwyRtf3EL0SZcn41JSToFEB+jnpDETALAm3QwJSbDFJBSqAlgGir5tMAmDz3g3F4kkEg/4hSqXU54QIoMmFomml9xEWOmhUt/Uf4jFLs2tt4S42eyCwMOkJKRBiFsm0QoxFrxBLxYPh3gfHTgnRyTq3KGonZcconJKQTr8oaS8xc3v9j+Y5tly54UFFwktZ+LtbUxc8v8AExhZRsaMmuCy5bNAvuYYom7s8VyXMUFBh4RrDaXiPDbXlEJRLqRpj8dw3f2+/nCKbjlXIPT7MOEYCsuesSHKZf5j6wm1j7khQnFhSWVodDFS7UpeSUp/UPY/u0dBm5egDw2f3il5rhSanFrgfvF8ft7OTUe6qKXlyPEo66B/WHhqRJ8ROhpB/Kk/p4VMCR05wFk+HeZQbpetSgxFI4F7vYecOZOGE7Ey5UwTKVurwC7AEg3B8Li54PHVaZwNNyoHweVgoSVam587xkdAl5Ulg6PWnTZ/ELs0ZCb38FPw8/lFNXmnef26K2BrmJ0SOgTpzfeFmI8K7BYXrU5DuP0kP7QanKJii9SQTp4tANzqAL7neMROQjEoClFYQm6m30DDhpC/0OvnyTYPMZxl0qSFoBZbMdQS3IEJfhY8DDLC4qThaKhSFqBUA9zsW4JLHlaIkTZcpS5knVQZStLEG1N3UWd2cOeLRGnJhNX3zkkAApPHQUh2T06wrXlDp3wx3mQGouDuNxygFKQ+p6QPleFKFdyxAuQnWkX30p1vo/t5mYXKBCZsuUdXpdRHnpvzgB5J5k4IJCyzDS7/AOdoilZpIVQVL7sEFyoFrKIswLHX4m63hVLkqauZVOlsToxUQTYOX83s0brk4fEUAlEovQkSfzkB3USDU1JFQA3HCNSNzZPMnpnLUJZC/EwCS+ugH6vrE8uWuWUoLJUAaWIL7Mb2ub9OYibK8kl4ZRUfER+oOQb3DDg8Lszw0urvLpQ9IWgsygBr+nXfhAQWuLY8/FlIRUdyDwt/mDjigSYpWIwc0qo7+pJH51uyTZzrBknEqBZyVNtfTkwe+8B0zJ0WgzUC2+948k5shLhwWDsNbf4ik5pmEyXc1If9SNTrrVz94UyMc8wEqKlLLeEBOvElRPDbaCoAeQuOdTJc9SVpuGZnYgg+2u0GpxzJAJYgX/d/vWKnJylfeoKlqSldyH1B1KSXa7W+wJkszE4ib3YNLMVlSSGTpfnuBu0NQqkWqdjSTS94nw6qWhaFS0KZKqhxOv3p6iJpmJADktzhkhXINmT2L8YrWdYgksDq7ddvUsPOCsZmoHwhzt+/SEGcz1LIUG8Idg+thccLw4jZmDlqWisIYkkVXYJpSzXsXeJpsqYuUEo+LXgSBZqndyTpvfhFjyPCImJmygCkeCl93T4g7/d4Yf6bLlKSupkynCkWuSAxU2rVG2l3hG+R1HgrmFn0VCmhaWDO4YDY77Fg+rQOrtcqUv8A2nGyqiHHQg+8H9psMlbTZZAUl1M4bctryF+UJJCEz0OVVqAFlflP8/WAkuwyk+hsrtIoyyuRMVU4Kgogs3InTZhxi0ZZnFaQsF6g+lht1exjms7CVHwpulA0AYWuTzf5iCcrxJlkKLKSD4r3S9tOrabxnFAU/k6rhc1JdwRobhhd/wBoknTa/wAzgxU0dqJaEH+2ptfA2rau41bhAkrtDOWapWGUuWHK6UrJ6VJACT6+WsLtsfckXHLFIK6VFncbWa4uenoYAXgzMUyj3YBY+EkuNgNusLc4nUoHdLqNQoL3pXe/ClTf/c8DDbArUHCi7Lclw9BFQLgncEa2Ahdl8AbT4EebZZLw6giUFCsErWpXO7J21+2hn2ZwKpZM5Td7MpCakk0oYKLAEXKWt5ngGMqRLnzqUlKwgPMSCApVWgSCbgHW8S5rm5TiFf8ADKpUWrBSjwJADstSfFU4IGoS4N4tFUT2RTsBzLtpIkTVylSpilJNykpZzdrnZ2PMGMhNMyaQolS8QqpRJV4ZOpLnWfHsHj4DchrnmSrqUXrStRUxdJSODJZ2exOw5QszHLwmlRplJAao/EGYgUsCDbcneLlisStVnBdPwFIPGK9j5kpPhUhCy7mYtipPTYaWvEocrktkSUuCu4rHS0Ui5YEhyAb6qmG9yw6AAcXLynOp0wpCAlIJLEpUbjm1Oj2gxGGw7g90kyyl1uiocQqo6m2oMVTEZstKlokAyZDkpTv1JuX3pDC8OiT4LbnuedykJq7yaxvbXoLalmiPL8nUs97iBVMUB4CbJAuHA1L6h2HOB+z+UIS00lU2aRZRBpTv4QQ78z6CHEyesFQCaiBa5YE7ltW4RqKJ+WKu2OLEuSpL+NtA9h9HZm5wtynAmWzk6IpI1DgFQ5XJ9IMnZP3iFpWrUgqUS7AHxFR5JqPlFUPaGYFqUkM6iUvqkPYNoWEDbapCynUrZc5eJZdJUoEvckkeRvEi8KFJWSQol0qoOt9ORt1HrFfyDPJkmbWpXeIV/uJLCxc1JHHfnvy6RhpMtcoqCULSQFlwxp2UDv5N1h9gFOyhYn8MhFSFTAvSnwrDmzi4UGAeytjFm7I4BXdon0IdQasvURdiArS21rcodSMPh1S3CUpA2pBN+RBLxkvGE+BIZI3I0az8ydY21IKsjn5UJtXeAKBcFJFtf594AzPsthlopMkS2ZihID9TuP3h7hpiLOXLbv8AbwXMnO1jozgEhut/WCkZnOM3QXSykhiQ52DbcRE8uaQju0sCvxVgB20e/wCZhY8Giw5tkSJ7MaaTVxduLaPoxhSrLFOy3S/hQoX21fRrD0hJKgpWVLHzkS5/dLUUNcLZyCeItUPhs4d+kZjcHMXLK0qlz0g27pbv1R8QJva7c4Y5p2RFYUtRUdVNa3rwHKHOV5VLSkUJSAWuzF31c6n+IF10KoN9iBfZ0pk97MVQSkqKVgeEasCNdbltoJwfYvvAJhna/DSAA7WF78X5OOMMs0wK5iFJEypVTSqgwSCQ9wH0fV9IV5XnE+StMvESVTBJBZSAFMC3iICbsAQ9mBLwbb6M4pdllnyZclCUgHwhg1+JP3xIit4ueqemZhtCA9qQCHB3DX/eCsTm6MVNAlq8Iupwdzb6/YgLE4hUqepQVRSL9L+t2HmYy7M+rK4jKy7KTSoeHT+dIWYvBLlzPC5KiyaXLng2r8oc4lc1FRrSUg3ZiQFaWN4hy/G0LBSPEC9ieDadCb63ihIVzFqrpW4UlXiS9nFiRs7DWHGb4RRmlMtAJUxZyTToAwDNa3IQwy/LZeJn1BNyoEguwLCxPw82Z9dY6BkOVyZJXiFYiUkU0G4dJDCnjsBTrYdIRv4GjGzlGBkzhVLTLWQpKg1LlPHoOsdKwaPweDlSygzCdaHaohS61FRsgMQ+5AttFglYROJnmhEwrRYLUlQQpglTqSSygCoeIB3ELe2mQzES+9XMlqZkkUks5ABD2315xuXyPVCmXlkheGxGJ78zp5QpDqWB3dXgCU3ZnVY8BxhbgJJCiUOgpHipPhL6WLp/UCNfnCzATFsxZ1kEq38gLWiwzZlIFIqcWG3n7QrkNGFgmSZYsz1TUrLKBJu2jam/2qC5WMkzCpapksISkHUhhsAPi32uTEeGxSFqEtJoIN00khVw/iDAADS2saYPJJaZxWod4okkBvCkDRxuW26RlKuxVBudJcECjKX40oJSdDQq446RkNJ+MkpUQUKWRapMuYQehAItp5RkD1H8FfSj8mdrpqk/CoptsSPlCbLVHx//ABv5uL9YyMhn0ia+ol7SzD3Mm5uS99bbxUZ5uYyMh10Jk+o6JgD4ZQ27s28hGmZBkpA4x5GRPyW/KBpDylA3DaeYioyZKTMukG41A/UYyMhiU+0T5vLCUSSkAGuaHAawWwHQB4uPZFZrlBy1CrdFERkZDR6Qn5i9SEirQfZgbPECjQaDbitI+UexkN4ZRAmBH99PT6R5JUfxoS5p7pZp2cFO2kZGQi8BCs3sCRaw0/6jGYsf2Vf/ABE+b69YyMij7AhLKuS97jX/AKY9lG4O9P1EZGRzsqhOq+IS97fSKDh5qjU5JsrUncB49jIeBLIMsjLS7Weddt2lqIfzvE3bn40c0h+eusZGRvzA/IC5uf7aOZJPUJsYJWgJE0pASaXcW+UZGQxMlVMKcKlSSQpdRUQWKry/iO+p14xcP6RSkzVTu9AmMlBFYCruoPfdoyMhWUiXDthMMrC4pUsmWoSwQpBpIudCLiOQ9i56lyscVqUsmQ5qJLnxXL7849jIfwaXZJkVyXvY/wDqYtikjudB8J9gCIyMjnl2Xh0I59lS2tf6Q6nnwTDvQu/kYyMgDxHQSAAAGAAAEZGRkOugn//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32" name="AutoShape 8" descr="https://encrypted-tbn2.gstatic.com/images?q=tbn:ANd9GcTFxVxje82PzBk9C0H0P8StfwYKbiOELBfy96M1CPw4fap2dJ_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34" name="AutoShape 10" descr="data:image/jpeg;base64,/9j/4AAQSkZJRgABAQAAAQABAAD/2wCEAAkGBxQTEhQUExQUFhUUFBUUFxYUFBUUFRcWFBQXFxQUGBUYHCggGBolHBQUIjEhJSkrLi4uFx8zODMsNygtLisBCgoKDg0OGhAQGiwkHyQsLCwsLCwsLCwsLCwsLCwsLCwsLCwsLCwsLCwsLCwsLCwsLCwsLCwsLCwsLCwsLCwsLP/AABEIALkBEAMBIgACEQEDEQH/xAAcAAACAwEBAQEAAAAAAAAAAAAEBQIDBgcBAAj/xAA7EAABAwIFAQYDBwMEAgMAAAABAAIRAyEEBRIxQVEGEyJhcYGRobEHMkLB0eHwFCNSM2Jy8SSSFWOC/8QAGQEAAwEBAQAAAAAAAAAAAAAAAQIDAAQF/8QAJBEAAgICAgMAAQUAAAAAAAAAAAECERIhAzETQVFhBCIyUnH/2gAMAwEAAhEDEQA/AOTsCta5UyvWlczRNoZUK0Ij+sS0IavKlgmydDSpjFRUxSTuquC8dVVFxD4hz8UqHYiUJJKvoUk+KRui5slaLs32LxeNBdRpjQCQalRwZTkbtBNyfQFfdi8hbi8S2m94ZTa01Kh50MI1Nb/uMge8rpuMzkyKVNgp0aYDabWWa1o2Efmg5pdjccHPow+M+yrMGCQ2lUH/ANVZpPwdCQY3Ja2HMVqT6Z/3NIB9DsV1b+teR4XEH1IUXZ7WaNNRoqN5a8B4I85QzT9lfE+jmOBpyU1DYXQcHl2XYo+Fn9PVP+JDWE9A0yPkEuzrsbWpz3Y71o/x+/H/AB59pU5J9kZcbTMc50KynUlU4wabEEEbgiCPZV03KMkIEarommhKZurhVSxQC95Q1Qqw1lB9UFVUTFFRQbUVdeoqG1lmzUHlypIVlIyFCq4BX43oZFtN3mvateEAaihVqwhONmo9xdZJ8WJROKxCWVcSCqccaHSKwovUTUXneK4SstV2HYQoNV9NLJgYfhyUYxA0KkItjpUGhKF72r1jVYGKTmIlezyVW9ekr5olChXEHNJQNJHaFHulk2amBNpImkESMOptorMziWZfi30XipTdpc3Y7iDuCOQei6dgYrU2VmfdqC7d9LhZ7PY/KFzBtJa/sJjyxxoPPgqmWdG1Nh7O2+CRxT0ynG3B2jS18G0C4N7iOvkospGwqSPM7FMXGD4lFok3Ejoud8ddHqwlkti/+ihwc2xF1rcmzbvAGVBDuCN/UJBUY5u1weCflKtpOFnNPiHHQoxnKD+oXk4ozXxjHtLkNKuIrAavw1mQHj/kPxDyK5hnmT1cK/S8S03a9v3HDqDwfJdQZialXwEaovI3X1ekx7DSrMDmndp3HmD+Eq9KStdHn8nF6fZx5lZSNZNe1vZV2FirTJfh3GA4iHMP+Dx+fKzJrJMKZzONB/fSpEpeyqCrhURehUiNapdVNUnI3Jcpq4moKVFupxv0AHUngIJWMUNqQvZc8wxrnE8NBcfgF07JvsyYyHYqprO/ds8Lfd25+S1uV4anR8NChTZNtTQJgdTuVeKodQZxvKuw+YVyCKBptJ+9W/tj1g+L5Jj2i+zSvQw9Sv39J5pN1uZBadIHi0uO58l2LHY9tFhc4yVy77Q+0pGGfTF34lpbHDaZ3PrwE9K9maSRyDEVZQhCLFJfOoo3QLA4XgCvcxeNYmsKJU0RTKoa1EMag0Ky5hRNJypp0V65hCkwJhAAXjgvAV8XJR0VOCk1im1iIp0kbHKWsU6bLoplJF0MMlc6FckCNoyrThkzbhlCsyylmJmLW00bQYhnmCr6NUJ70M5G7yHMRWbD/wDUYLn/ACA2f6jn4pgWEHjy6rBYPFFjg5pgjY/zhbTA44VGagIHI/xP6dFk1LTLcHM06LqzyATNh6Sqqj2kA7EDf+bok0gdvohaxvcSllx10elDkUgjAZs5kAnf5pzVIcNQE24ifS528llq1JrriQU57P4qQWO39d/Yp+O+iP6mCayXYXSxALSCJY4Q5jhIINiCuX/aD2ROF/8AIoGcO5wEfipF2zT1bNgfQLomPexrr+Hjpf8AdXYSsyow0qrQ5rxpcHXBaeD+qa9nG4ZI4Lh32RDXeaL7adnjgcSWAzTd46Z/2E7HzFwkLsQUXGznqh5gKPe1qdLVHePaybmNRiYC7p2XyGlgKZYw6nuMueRBI/CPQLk/2QZX3+JfXfduHAIBFi98wZ/2gE+4XYKlUb/VFRopCPsuxVfiTfneV7RrhjdTjwgXvk+n8koXtRjhQpS4Qxok+Z4ATfkd/kR9s89uA254BPzXO8zcaji5xkn+QrMVmhqvL3cn4DgKl9WVJy2c0ptgNPBBV4ikBwmFMqrEUUFLYLM5iCqGlH4zDmVRTwy6ItDWV6kRhjdV93CspCCmsw+wmHBCIqYNDZfXTNlUELnlIQzlNFU6C8w9NMqFNZujoegMUFYxqOdSVJYkcxJSJUqaPoMQtNqvD4Unsi2El8IPE1lV3pcYaCSeAt92T7D1Hhr60Bm+ki8HgrKA0It9GDwuW1Kxim0u9Lphg+x2JNVrHMc0ON3QYA6rt+W5LRoXpsAPXqisTXP4Wj3T9HRHh+mQy37OaDNJe9ziNxaCVpBlVBjCwMABEG0KqvXj1QdXvXbTHkVNyOmPFFCPM8C6g6QS5nB5Hk79UKQH3T+nh6gBJAcehMfsgquWNu7/AE3cgXb+ypDl/sM4tfxE1TDxzv1VVOo6m+TaE0xOFMcfEX9FTToNeNJMOAi/I4uuhJdoXzNakVZs4PaDHuPz8lXk9USATESPWP0/NW0ZE0nt229Cha+Bc1wLb3Fv55KctCI2AoUKjAK7GPHAeA74LHZp9lWDrGo6jUfSLrhtnNBLpMA3iJEJ9gacASC5xiB08zwExc8g+JzW+QElJk0NhFgHYTse3AUH0y8PL6peXARIgBoj0Cd4vAtOxi6AGMmzajgfMCPZTZjdMB5dJ6D9lvKw+JUBYj/UDR142WG+1vMnOfToAmGjU4efC6Q4NcQQLj5rjfbIk4moTfxO+AMBVUtHNzWjO07BSdWUaoVTWpXRzh2HfdHaJCAwwTSg6y53KmABq4UQUufQgp5Wcl2IuqQlZkLn0lWaSJhewuiximk4hGUqxQ+hXUmKMgEaNSExw1ZIO/urqGJITyiVmaRtVehk3QmFdZMKTlzyRBkQIUsDl9Wu/RSaSUZluWVK7w2m0m66z2byUYcXgvIEwBb3RivpSHHkLux3YgYX+7W0uqRa2y1b607bBUY3E8C/oqJIF90zZ1xikgipitIvYeqRZhnoJ0tJ9lZi26zckjo1KDgwx0hpHm5TlbLwSQzwhmHFxPr+ijiMzqOdpaNIG7toSqrmbiQBHtv6yrmYq0Fo+iFBGVR8gNmfU7+4UThib6vYCUFRxbW+IXPDZn90azHSJcIQaCmwzDYb/IfFLs9ywsAq0xIH3gNwP8h5KqpmhJ0sBJ63VzcyNMS91gPugT8U8Hj0Cccuxdg8VqJPBHqrHUiTa3PoqqDm3qMGlriSByDyAicXVIpl3JFuvkrvas50mnQyy+mGtgHa7jvJPCR5ljHmobHS3aLEkeqNyPNaegNLgCTBkkH0uqs0Ye8sLbz6oOOhoyqWwXC5ySSHMI6EIvF5uY8TfCPxCyAbWg7KupVa9pa4ifPa/wBbSp0VTCsNmQaNTZuZgmTfmUh7a9nDiGHF0SIawmo0zJjkewTGjeWOE3sRYlv/AHIT/s+wiWgAt0mx2PRPDsnypNHBKbS7YE+glXigeYHuPyWi7YZRUo1f7g0B5LmtElu+wk7+yQ0x0I+n1QmjgkqCsNQHX4D9UYRawQ9AHornVEmApW8Id9NXly9axCq6BYtq01QAmNamhKjU6lYbPWMUgFBlRWmoE1GM43dF0GXVDGI+ixWmWmH4d8BNMBUaXAEE34KQgmd10v7NOy5e4Vql2iCIn+FRxJRi2ze9lsvFKiCGhpI3iCmeokEM9z1VtYbAWAUH4gMHmdh+qVo7I6VI8o4YgfmUPXpXglTfizuTHkl2Z5jHv6W80GkOrbI4mqGiGmPOEsL7kuLj/wAj8oV7CSdL5Ebefmq6rgPTy39UjHQndRl0iZmf4EXoa4eMzG4iB8UHmWL0xpaZJ5KT1M0klpNhbY3PKZIYeiqwHwQ0bSIk+QlFCoaltmjffb1SbCVnaQYAFgAd5KYVqxDRO5vA67Ao0ay+riQJDTpA+KEcDVLWi0mACJcfNE93oaNQEm5k3X2VYod8Z0ghth+IdboLug3qxw/BUmtawgO09RzzZB5q3U2zXE+QgfGbL41pNiRJueSiXkAEl1+GgbfuqMijIZhkrqlCpTZ4ajjIdyI2j4LTZBiO+paX/wCozwuEibCJXrcQGvBOxMJ/gsDSvUaBqcN9lbilaoTlXsyeb0AwGB6fH5pdhcslxcRJbB8pkcdI+q0faDBk3G0ylpqubZo83E9APugfmp4qxlJ0TweG1AgjYb83TPLpbqiAQYAlLMPWI5i8jp/0m2DoB5cZ0kiZ8+np+yyozf0szjAU8XRdSqAAxYxdp4IK4jmmXOoVXU37tMSL24K7Xl7nNJa8EGbSN/Q9Fzn7UKGnE6tX3mgwZkfshHZPmiuzKNfC8fWQ4KrquWcTkoMp1UZTck1OqimVkHE1BdZwS3EPVlbEJbWr3WjAaj11a6n3yCeVOmVVoyQxbhvJWGkmrMOvKlMKTmNJi3L6JdVYAC4kiw5X6GymmaNFjIAOkWC5T2AyrvMSDcNbcx9JXVMZXHwR9FONFmIxUblKcTmBJJHGwPJQOKxBe6Jt+Q3KFr4nxW42+klIzoSD8Vijqgm5HsFa/H0hANzNi1urbk9EgMGHaiSJJjknj5rxr3OfAs3p1QoZDHOM2YSNJMzBAN46norQ8Fs9dgVnMZhgHmJNpHGyJy3HavC78IHx6LJGkhgKEm+/lsleY4WKoiB5D6mE7w0kaogDayAxtKagJ6T6nomS2BSC8DQaQHf425gnmy9osIquqOk6RLQfNe7adgGjrEuKFr4sv1htxYxEbTZGgWVYnMQ54md/X3+qX0KgZimEAkv1AnyIMH0mAoilsT/l+injKZeHFv3hp0n/AImR/PNLW7KeqHWY40UyD1/n6K3AYgPBc4+ITHTgH1sPmkAx3eA8aSNW8yP2VtOoaUzMGY+Ce9k2tDl+HuIBuRBnmb2haOhiTAa28bmRA9ZKxzsxBa0h0ESeDtwJX1TMR3Tabu8BeS4kOggHaellRVHom7ZocxzJpls6iN4E/IbcJG5xc6BMC3S8wmWXGBJcYNmgeEji83d1k9F7iC1hJPDQJ+c25SuLYykloAZg3cH24TrKKhG7TvCz7cwbq356g9eB6LWZRWEW6LKOzOWgx2ioLfeHC539p9OadN7okFzbgfJ3HxW5xVQB0wQdtonyMLOfaOwnBSAJ1TG1jvyJTpWI+jjHfKqpUVdR0IeoSUaI4kzVujKNWyAZTKJptKEkjUe16qBL7ouq1QpYdZUgEKbZVgbCKZSUKrFNyEvZrA1Vup3TsZY51mgn0R9DsfiHAOayy54xcujWN/s/w+hj3wADaeSmeY1i602lQyjJ6uHY4PO8QBwh8e7QPMrorVF4dAjjEx7lfYmmdEgXceP5so4RhcHE/iIA9E9FNoF/T/pZxKZUxHRw/wB2LAb+37qNTENa7w3ImTwjc6paQAw3N0k7gxvJ59UHGhlKyzEElpJ3BSQ4nuq0AyHH4eSa1qbuSUuxuCbBLxDRfzk7QskPejVUK5eGgcnrZWPY0uJIsy8cW2Hos/2bzEVHMg/dkR0P6p2/BvqawwfeMSfzKKRMU12uqPLhtP0RFA6dRHSPWIlH4TKNHhmTbbb0TbD4ENEGC436BFRHpmMx1TSDY3ab36fuq8NjW9dm/Nv/AEFu6+CaRsPfZLcR2fpOuWt9QFnAdGOxbw2oyrTkktBc0bFv69E2w9VtVsC4AEGeCCT9YRr+zlNgOkcRueeELk2R05qaXP8AD4S1jut+UYx+izVqwJ+ENMhwvPym0qNWuA4kAkxuRP8ANkzxOCpg6ddRhJtrgjy4QTsgqgkat9z9I6D901L0Ji/YZhMTYX1E7k7+nkNgg89rnSDYRboCOnqFc3s06PvuafIpNneQ4gsIbVcQOobt7I46FwYHlTjVedJEBxm539Vv8urBjQJvG/7dFyzJ6lTC+FwmfxbJ7Rz92oAwJjnr+VlkkgNM6IKmp1jtuPS8hTzjLGYyiaT9Qb/sjVa/Ngk2R5kK0tgt0fePpe3y+JToY7gWCb/ApfTlI+zXFH/ET1JlMcl+y9zn/wDkVWsYNwwS8+Qmw9V1CnjhF4Umlj3S2zunBQxfsGKFeW9gcvb4f6Zr2x957nF/x4Wc7Z/ZrRa11TBOMtaXuoEl0gXOg7zE2PRaHMc00FzGOg8mdkx7I1fE5xMwAP8A2N/olbV4jvg/Y5H587ieFYzD+S6X217Kto4kmmP7dX+40DYEnxN+P1Sink/kuec6dM4mzH/05VD8Oei3X/w/koOybySZgOq5Fk7GmeevC0T3hoWayrMhFija2Klejx446AnRVm+Ikeixua1JNvRabFVBpKyWOriSVKa2dMWV4d5aI+CYYvM2thvkPilFIx67e6DxWIJqXBMQBA56+inY9WO21jUqX2AEeqPr5eC2RYhVZDhi4THud/gnv9GU8VaEk6ZmBTIERJSnOMK+o0tDCTvpkSR1AmStbmDQwbSsF2jqOJ1AkEe0ISVFOOVvZb2EyGuK/jaabJsHDSTFyQDePNdQxDA1ulsABcx+zPHVKmNdqcXAUjdx2EjZaHtD2zoUnOaXSQYttKpGNobWQ3+6Zub/AFTCrAWO7L9q2Ytxi2jjqOqbZhm4bfqYt5rY0Uuxma8IepiUndmMiUvfmD+840Rv5oMZIb18ZBB+SCwmY9y8OAhsnVA3nlAtxep3uVKo3U0oDa6NFnVLvqUsh0iQRv5ITKX1WUm983x3gEgmBssVVx1bDB2gkgeKJ2CZ5Lm1V511TI2F7eqK7EqlRpa+YyY+tgFQzGt21N/X4obEVWHU6wdFifqkP9binu0VWNfTgxVYRIINjp3+EpxAztHlge1+mBqB24dwsFl7SC3VPRxngG3zhbzL2uMiSR0PHksrVAD72h4afYmT8fqoy30VWtG/yYsZh/CbuIk7GGjZeV8QYsY6rO5axzgXNdZtnDbf7p+H1TSsbWMnp+ipF0iaiMGYkx97w+ZiPdenM3Uy0thw5FwY6jqsq9zzJAc6DZo5PRfZdiMViHOZXYGNbSfGm4BgR4o3lMnYJ6NKKjXF75vqn1C0PZqrDXj8REny6D2C5vhO8pYZmqQ6XCTuRqMLVdj8dBueL/mkSVgnJuNGuxI7/Df3I1sktPQj9Qs8ygF9lXaEd8KZILHFwdfjg/JMMXhtD3N6G3pwVz/qY9SOOaBRQHReHDBFMC8c5cbaEoWtJbsjMPmbogqBh0qAw4Ezuqx5JRlo1BuJxMsPosj3pe53QCAnD3EgjiN1nqGGqay0/dm3mu2M1NWUg9D7A4bUPNQy/HFj3NNMEzvb6lTxD+6YIu4fzdIaua6nRo0/NJJrpHTFas2dKq4mWAz0FgjqWbOAio34LM5U+qIh4jo66dPe93EnqCAjFiyolmuOphszuubdocfdzWxAuugVclquBOlpniQspmPYrEPfqDGixF3iR0IHsne0LFpFvZGhUwuDr4mRNRvgbaTFtV/Ncex2LfVe43JJJMD8l23DZRihhRQcdLocxhGkjeRx5n4LM5T2Uq4E1jWYKnesLWuaQdJMyHDgeYVFKkNpmW+z7GOpV3g2BYQfIrZvz1rnubuQshUYaT4LYLtnDkcAqt2CrMdqp6iXGdJ58gVNzTKRko6HVPPqxqkaSADztCZjHatkkIcGMMyXmLcT931kzfyUa2IdTdEE87JHJWOuSP00uXtOtp3Em6evYWtlZfs9XLnsJmXl0jjwaePR4PstpUw5cDyE8Wn0Kppsw+a5gwVNLvxSJ/nuqcrxgYBJ2MfAqjttkjnV/D4W6Nfq4fThZ80andNdcEk83IHh+soN0zT5EnRs8ZmGogAyPgQVbgqLyRpc6CRYNAkngxc3KzHZ2u4yam0EfAbpvSxJYQ7URBkQY5kLZK6Apo6Dg8uYCIJm2qYuYn5fmsJ22yt1Gs9wAFJ5DhDhILh4hBvuJ902y7tATLj0PoXWus3nWJfUcHvJfq3npPyQnJLoLmr7HHZHEMYx5qHS3U2Ad9o25Ww7mlVZqaWu/wCI0n3I59VmW5KH0BpA7z7wngGAY87Kk4nuXANMO2IuRHm3qkhzJoMOSP3YfmoFMgsmZg8gyJDh63VODrua4Tp8VyQI+KJwlc1KbmgeIRvub3QnaLKa76RbRjVp2BgnyBR8qTJT5VYq7R54KjgynBDSGkza+6Z9lsRqFWLeBwERuBv9VlMP2eq0mElpa52wdctmAT9Fquy1DRDBtpIJ9ij5Feied2KaeMFK5Pjd4WcmJ8To/m66m7Fd5SoVDu6mAfUWXMu0eTNpYhr2TD2CATMEWMfX3W7yqpOGpMcdibdLSk5ZJ8QZ7hYdVdZVUxK+fWAtIVLq4lcLUbIWBNf02n+fkie8IEnhQw1HlEVXh1v55KkVq2LYG2objabqojS6Y9PdHEAlQfTEiVlNx6NYBifGR1nnZBf0cnW7fiAm9amJspGiCEPI9h8jBKRvDBc8m90c2oREknyB+q9w1ODIsf0XzqVz6p8tWHyuqCn5o/TDW2beTY34+IVWDxWp5gFsgm5m8iw6cqBp2UG0YMhN5nYFNotpYpzXETYONje8GShcTiXOAafefNXmhzyvjQQfLJqkbNmcxGSNe/VaWi3kjXYNoaG6duTv7po2grjSHKmmxMmY7Ncr0nWBJO/xGw46+UL7MMCQ0OiTP12HxK2AohRqUhOwWydobJmMw+C0w8z4SXCN9R0gfQrXYevZTq4Np3Ajf4KprbrLklHRlNooxmDFQ3E8ex/gSfHZHTJIDdw0egE/mtKwLwtF7Iy5GzOTbsylHJQH6Itf4Hf6rzCZXLtvCyAJ5I5PU8rUspXV78OLQNktyYFIzlbJA1jg3klw8pVNHJo06hIEQVpzT2UH00zkwqbKqQj7vSEHjcMHvDoEhrr+abClZRFFLtAsV5TgI1kmDJIHWUc/wj/8n/tTe3ovnNlBu+zNgOIpB7Wgjb5BeZdl+mYt69J6o6kyCidNlk2mZMR5rg9ZbB+4duoTbCUBpAAMifcR/PirDRC8pmE+TrF9DZuqKu5EzH8MfovmMkzwFa5fBqSvSFKWVLL5VMVwRT0BFrOFY9gQ9NEJvRikhSaF65fNUvYSQC9JUAvVQBIqTVBehYxaovXqgULMfNarA1RarXJ0ArLV4acqam3YI0ErNJVCgjHKDUHFMxR3SrLEUVU7dK1Rj6mxScVMKJRboxVpU2MUgpMSNmPe7VXdIpi8TLaMBOpL4U0Q9eNQMUd0vi1XvUAlYSdNllB1BEUVJyftGAhSXpYrSvSlRj//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5" name="Picture 11" descr="C:\Documents and Settings\Jose Luis\Escritorio\descarga.jpg"/>
          <p:cNvPicPr>
            <a:picLocks noChangeAspect="1" noChangeArrowheads="1"/>
          </p:cNvPicPr>
          <p:nvPr/>
        </p:nvPicPr>
        <p:blipFill>
          <a:blip r:embed="rId2"/>
          <a:srcRect/>
          <a:stretch>
            <a:fillRect/>
          </a:stretch>
        </p:blipFill>
        <p:spPr bwMode="auto">
          <a:xfrm>
            <a:off x="-1" y="0"/>
            <a:ext cx="9242883" cy="6858000"/>
          </a:xfrm>
          <a:prstGeom prst="rect">
            <a:avLst/>
          </a:prstGeom>
          <a:noFill/>
        </p:spPr>
      </p:pic>
      <p:sp>
        <p:nvSpPr>
          <p:cNvPr id="8" name="7 Rectángulo"/>
          <p:cNvSpPr/>
          <p:nvPr/>
        </p:nvSpPr>
        <p:spPr>
          <a:xfrm>
            <a:off x="357158" y="357166"/>
            <a:ext cx="4572000" cy="1323439"/>
          </a:xfrm>
          <a:prstGeom prst="rect">
            <a:avLst/>
          </a:prstGeom>
        </p:spPr>
        <p:txBody>
          <a:bodyPr>
            <a:spAutoFit/>
          </a:bodyPr>
          <a:lstStyle/>
          <a:p>
            <a:r>
              <a:rPr lang="es-ES" sz="3200" b="1" i="1" dirty="0" smtClean="0">
                <a:solidFill>
                  <a:srgbClr val="FFFF00"/>
                </a:solidFill>
              </a:rPr>
              <a:t>Una coneja </a:t>
            </a:r>
            <a:r>
              <a:rPr lang="es-ES" sz="2400" b="1" i="1" dirty="0" smtClean="0">
                <a:solidFill>
                  <a:srgbClr val="FFFF00"/>
                </a:solidFill>
              </a:rPr>
              <a:t>puede tener hasta 800 hijos, nietos y bisnietos a lo largo de su vida.</a:t>
            </a:r>
          </a:p>
        </p:txBody>
      </p:sp>
      <p:pic>
        <p:nvPicPr>
          <p:cNvPr id="9"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1" name="Picture 3" descr="C:\Documents and Settings\Jose Luis\Escritorio\descarga (2).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214546" y="3143248"/>
            <a:ext cx="6033836" cy="2677656"/>
          </a:xfrm>
          <a:prstGeom prst="rect">
            <a:avLst/>
          </a:prstGeom>
        </p:spPr>
        <p:txBody>
          <a:bodyPr wrap="square">
            <a:spAutoFit/>
          </a:bodyPr>
          <a:lstStyle/>
          <a:p>
            <a:r>
              <a:rPr lang="es-ES" sz="2400" b="1" i="1" dirty="0" smtClean="0"/>
              <a:t>Aunque los dinosaurios se extinguieron hace 65 millones de años aproximadamente, los científicos creen que los cocodrilos son los animales más viejos del mundo y que viven aquí hace más de 200 millones de años. Además los cocodrilos son el animal con </a:t>
            </a:r>
            <a:r>
              <a:rPr lang="es-ES" sz="2400" b="1" i="1" dirty="0"/>
              <a:t>la mordida más fuerte del mundo</a:t>
            </a:r>
            <a:r>
              <a:rPr lang="es-ES" sz="2400" b="1" i="1" dirty="0" smtClean="0"/>
              <a:t>.</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Dinosaurios y milanesas"/>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planoinformativo.com/stock12/image/2015/Junio/17/cocodril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0" y="0"/>
            <a:ext cx="9144001" cy="6858000"/>
          </a:xfrm>
          <a:prstGeom prst="rect">
            <a:avLst/>
          </a:prstGeom>
          <a:noFill/>
        </p:spPr>
      </p:pic>
    </p:spTree>
  </p:cSld>
  <p:clrMapOvr>
    <a:masterClrMapping/>
  </p:clrMapOvr>
  <p:transition spd="slow" advTm="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megapost"/>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357158" y="428604"/>
            <a:ext cx="4572000" cy="1323439"/>
          </a:xfrm>
          <a:prstGeom prst="rect">
            <a:avLst/>
          </a:prstGeom>
        </p:spPr>
        <p:txBody>
          <a:bodyPr>
            <a:spAutoFit/>
          </a:bodyPr>
          <a:lstStyle/>
          <a:p>
            <a:r>
              <a:rPr lang="es-ES" sz="3200" b="1" i="1" dirty="0" smtClean="0"/>
              <a:t>Algunos tiburones </a:t>
            </a:r>
            <a:r>
              <a:rPr lang="es-ES" sz="2400" b="1" i="1" dirty="0" smtClean="0"/>
              <a:t>pueden llegar a tener más de 3000 dientes.</a:t>
            </a:r>
            <a:endParaRPr lang="es-ES" sz="2400" b="1"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slow" advTm="13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caracteristicas"/>
          <p:cNvPicPr>
            <a:picLocks noChangeAspect="1" noChangeArrowheads="1"/>
          </p:cNvPicPr>
          <p:nvPr/>
        </p:nvPicPr>
        <p:blipFill>
          <a:blip r:embed="rId2"/>
          <a:srcRect/>
          <a:stretch>
            <a:fillRect/>
          </a:stretch>
        </p:blipFill>
        <p:spPr bwMode="auto">
          <a:xfrm>
            <a:off x="0" y="-1"/>
            <a:ext cx="9144000" cy="6854307"/>
          </a:xfrm>
          <a:prstGeom prst="rect">
            <a:avLst/>
          </a:prstGeom>
          <a:noFill/>
        </p:spPr>
      </p:pic>
    </p:spTree>
  </p:cSld>
  <p:clrMapOvr>
    <a:masterClrMapping/>
  </p:clrMapOvr>
  <p:transition spd="slow" advTm="8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información"/>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500" fill="hold"/>
                                        <p:tgtEl>
                                          <p:spTgt spid="1157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19" name="18 Rectángulo"/>
          <p:cNvSpPr/>
          <p:nvPr/>
        </p:nvSpPr>
        <p:spPr>
          <a:xfrm>
            <a:off x="1980357"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04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RIOSIDA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CURIOSIDADES</Template>
  <TotalTime>53</TotalTime>
  <Words>896</Words>
  <Application>Microsoft Office PowerPoint</Application>
  <PresentationFormat>Presentación en pantalla (4:3)</PresentationFormat>
  <Paragraphs>46</Paragraphs>
  <Slides>66</Slides>
  <Notes>0</Notes>
  <HiddenSlides>1</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CURIOSIDADES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5</cp:revision>
  <dcterms:created xsi:type="dcterms:W3CDTF">2017-09-04T08:23:55Z</dcterms:created>
  <dcterms:modified xsi:type="dcterms:W3CDTF">2017-09-04T09:17:28Z</dcterms:modified>
</cp:coreProperties>
</file>