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9"/>
  </p:notesMasterIdLst>
  <p:sldIdLst>
    <p:sldId id="284" r:id="rId3"/>
    <p:sldId id="257" r:id="rId4"/>
    <p:sldId id="283" r:id="rId5"/>
    <p:sldId id="259" r:id="rId6"/>
    <p:sldId id="285" r:id="rId7"/>
    <p:sldId id="261" r:id="rId8"/>
    <p:sldId id="281" r:id="rId9"/>
    <p:sldId id="263" r:id="rId10"/>
    <p:sldId id="280" r:id="rId11"/>
    <p:sldId id="265" r:id="rId12"/>
    <p:sldId id="288" r:id="rId13"/>
    <p:sldId id="267" r:id="rId14"/>
    <p:sldId id="289" r:id="rId15"/>
    <p:sldId id="269" r:id="rId16"/>
    <p:sldId id="282" r:id="rId17"/>
    <p:sldId id="271" r:id="rId18"/>
    <p:sldId id="272" r:id="rId19"/>
    <p:sldId id="273" r:id="rId20"/>
    <p:sldId id="279" r:id="rId21"/>
    <p:sldId id="274" r:id="rId22"/>
    <p:sldId id="275" r:id="rId23"/>
    <p:sldId id="276" r:id="rId24"/>
    <p:sldId id="277" r:id="rId25"/>
    <p:sldId id="278" r:id="rId26"/>
    <p:sldId id="292" r:id="rId27"/>
    <p:sldId id="293" r:id="rId2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GHi6uMh6OhqyuomDyMYaQ" hashData="tR55n47xkGAWEc2EwTd6gDE8Q7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napVertSplitter="1" vertBarState="minimized" horzBarState="maximized">
    <p:restoredLeft sz="34615" autoAdjust="0"/>
    <p:restoredTop sz="86364" autoAdjust="0"/>
  </p:normalViewPr>
  <p:slideViewPr>
    <p:cSldViewPr>
      <p:cViewPr varScale="1">
        <p:scale>
          <a:sx n="109" d="100"/>
          <a:sy n="109" d="100"/>
        </p:scale>
        <p:origin x="-624" y="-78"/>
      </p:cViewPr>
      <p:guideLst>
        <p:guide orient="horz" pos="2160"/>
        <p:guide pos="2880"/>
      </p:guideLst>
    </p:cSldViewPr>
  </p:slideViewPr>
  <p:outlineViewPr>
    <p:cViewPr>
      <p:scale>
        <a:sx n="33" d="100"/>
        <a:sy n="33" d="100"/>
      </p:scale>
      <p:origin x="246" y="0"/>
    </p:cViewPr>
  </p:outlineViewPr>
  <p:notesTextViewPr>
    <p:cViewPr>
      <p:scale>
        <a:sx n="100" d="100"/>
        <a:sy n="100" d="100"/>
      </p:scale>
      <p:origin x="0" y="0"/>
    </p:cViewPr>
  </p:notesTextViewPr>
  <p:sorterViewPr>
    <p:cViewPr>
      <p:scale>
        <a:sx n="66" d="100"/>
        <a:sy n="66" d="100"/>
      </p:scale>
      <p:origin x="0" y="73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18/02/2015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88067" name="2 Marcador de notas"/>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s-ES" smtClean="0"/>
          </a:p>
        </p:txBody>
      </p:sp>
      <p:sp>
        <p:nvSpPr>
          <p:cNvPr id="88068"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DF6D79EB-9BCB-4DD3-9278-DF6761602D29}" type="slidenum">
              <a:rPr lang="es-ES" smtClean="0"/>
              <a:pPr/>
              <a:t>19</a:t>
            </a:fld>
            <a:endParaRPr 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7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18/02/2015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hyperlink" Target="https://vk.com/mispps" TargetMode="External"/><Relationship Id="rId3" Type="http://schemas.openxmlformats.org/officeDocument/2006/relationships/image" Target="../media/image22.png"/><Relationship Id="rId7" Type="http://schemas.openxmlformats.org/officeDocument/2006/relationships/hyperlink" Target="https://www.facebook.com/mispps" TargetMode="External"/><Relationship Id="rId12" Type="http://schemas.openxmlformats.org/officeDocument/2006/relationships/image" Target="../media/image2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4.png"/><Relationship Id="rId11" Type="http://schemas.openxmlformats.org/officeDocument/2006/relationships/hyperlink" Target="https://plus.google.com/+Mispps/" TargetMode="External"/><Relationship Id="rId5" Type="http://schemas.openxmlformats.org/officeDocument/2006/relationships/image" Target="../media/image23.png"/><Relationship Id="rId10" Type="http://schemas.openxmlformats.org/officeDocument/2006/relationships/image" Target="../media/image2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1">
                <a:shade val="45000"/>
                <a:satMod val="135000"/>
              </a:schemeClr>
              <a:prstClr val="white"/>
            </a:duotone>
            <a:lum bright="5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1403648" y="6093296"/>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844824"/>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1187624" y="908720"/>
            <a:ext cx="6887688" cy="5016758"/>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CURIOSIDADES </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SOBRE </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Bernard MT Condensed" pitchFamily="18" charset="0"/>
              </a:rPr>
              <a:t>EL CUERPO HUMANO</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p:snd r:embed="rId3" name="coniff, ray - perfid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5"/>
                                      </p:to>
                                    </p:set>
                                    <p:animEffect filter="image" prLst="opacity: 0.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par>
                          <p:cTn id="18" fill="hold">
                            <p:stCondLst>
                              <p:cond delay="6000"/>
                            </p:stCondLst>
                            <p:childTnLst>
                              <p:par>
                                <p:cTn id="19" presetID="17" presetClass="entr" presetSubtype="10" fill="hold" nodeType="afterEffect">
                                  <p:stCondLst>
                                    <p:cond delay="0"/>
                                  </p:stCondLst>
                                  <p:childTnLst>
                                    <p:set>
                                      <p:cBhvr>
                                        <p:cTn id="20" dur="1" fill="hold">
                                          <p:stCondLst>
                                            <p:cond delay="0"/>
                                          </p:stCondLst>
                                        </p:cTn>
                                        <p:tgtEl>
                                          <p:spTgt spid="16">
                                            <p:txEl>
                                              <p:pRg st="2" end="2"/>
                                            </p:txEl>
                                          </p:spTgt>
                                        </p:tgtEl>
                                        <p:attrNameLst>
                                          <p:attrName>style.visibility</p:attrName>
                                        </p:attrNameLst>
                                      </p:cBhvr>
                                      <p:to>
                                        <p:strVal val="visible"/>
                                      </p:to>
                                    </p:set>
                                    <p:anim calcmode="lin" valueType="num">
                                      <p:cBhvr>
                                        <p:cTn id="21" dur="3000" fill="hold"/>
                                        <p:tgtEl>
                                          <p:spTgt spid="16">
                                            <p:txEl>
                                              <p:pRg st="2" end="2"/>
                                            </p:txEl>
                                          </p:spTgt>
                                        </p:tgtEl>
                                        <p:attrNameLst>
                                          <p:attrName>ppt_w</p:attrName>
                                        </p:attrNameLst>
                                      </p:cBhvr>
                                      <p:tavLst>
                                        <p:tav tm="0">
                                          <p:val>
                                            <p:fltVal val="0"/>
                                          </p:val>
                                        </p:tav>
                                        <p:tav tm="100000">
                                          <p:val>
                                            <p:strVal val="#ppt_w"/>
                                          </p:val>
                                        </p:tav>
                                      </p:tavLst>
                                    </p:anim>
                                    <p:anim calcmode="lin" valueType="num">
                                      <p:cBhvr>
                                        <p:cTn id="22" dur="3000" fill="hold"/>
                                        <p:tgtEl>
                                          <p:spTgt spid="16">
                                            <p:txEl>
                                              <p:pRg st="2" end="2"/>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907704" y="1484784"/>
            <a:ext cx="5958408" cy="4154984"/>
          </a:xfrm>
          <a:prstGeom prst="rect">
            <a:avLst/>
          </a:prstGeom>
        </p:spPr>
        <p:txBody>
          <a:bodyPr wrap="square">
            <a:spAutoFit/>
          </a:bodyPr>
          <a:lstStyle/>
          <a:p>
            <a:r>
              <a:rPr lang="es-ES" sz="2400" i="1" dirty="0" smtClean="0"/>
              <a:t>El </a:t>
            </a:r>
            <a:r>
              <a:rPr lang="es-ES" sz="2400" b="1" i="1" dirty="0" smtClean="0"/>
              <a:t>cuerpo humano</a:t>
            </a:r>
            <a:r>
              <a:rPr lang="es-ES" sz="2400" i="1" dirty="0" smtClean="0"/>
              <a:t> es una estructura tan compleja como fascinante. A lo largo de la historia fue objeto de estudio para distintas ramas de las ciencias y nuestro conocimiento sobre su funcionamiento nunca deja de renovarse. Aunque no tiene alas, ni veneno o garras, tenemos otros capacidades que nos vuelven únicos y de lo más sorprendentes.</a:t>
            </a:r>
          </a:p>
          <a:p>
            <a:r>
              <a:rPr lang="es-ES" sz="2400" i="1" dirty="0" smtClean="0"/>
              <a:t>Realmente, ¿cuánto sabes sobre tu cuerpo? Te invito a conocer </a:t>
            </a:r>
            <a:r>
              <a:rPr lang="es-ES" sz="2400" b="1" i="1" dirty="0" smtClean="0"/>
              <a:t>curiosidades sobre el cuerpo humano</a:t>
            </a:r>
            <a:r>
              <a:rPr lang="es-ES" sz="2400" i="1" dirty="0" smtClean="0"/>
              <a:t> que te resultarán muy interesantes</a:t>
            </a:r>
            <a:r>
              <a:rPr lang="es-ES" sz="2000" dirty="0" smtClean="0"/>
              <a:t>.</a:t>
            </a:r>
            <a:endParaRPr lang="es-ES" sz="2000" dirty="0"/>
          </a:p>
        </p:txBody>
      </p:sp>
    </p:spTree>
  </p:cSld>
  <p:clrMapOvr>
    <a:masterClrMapping/>
  </p:clrMapOvr>
  <p:transition spd="slow" advTm="3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10-curiosidades-sobre-el-cuerpo-humano_0.jpg"/>
          <p:cNvPicPr>
            <a:picLocks noChangeAspect="1" noChangeArrowheads="1"/>
          </p:cNvPicPr>
          <p:nvPr/>
        </p:nvPicPr>
        <p:blipFill>
          <a:blip r:embed="rId2" cstate="print"/>
          <a:srcRect/>
          <a:stretch>
            <a:fillRect/>
          </a:stretch>
        </p:blipFill>
        <p:spPr bwMode="auto">
          <a:xfrm>
            <a:off x="0" y="0"/>
            <a:ext cx="9143291" cy="6858000"/>
          </a:xfrm>
          <a:prstGeom prst="rect">
            <a:avLst/>
          </a:prstGeom>
          <a:noFill/>
        </p:spPr>
      </p:pic>
      <p:sp>
        <p:nvSpPr>
          <p:cNvPr id="5" name="4 Triángulo isósceles"/>
          <p:cNvSpPr/>
          <p:nvPr/>
        </p:nvSpPr>
        <p:spPr>
          <a:xfrm>
            <a:off x="0" y="3928533"/>
            <a:ext cx="9144000" cy="2929467"/>
          </a:xfrm>
          <a:prstGeom prst="triangle">
            <a:avLst/>
          </a:prstGeom>
          <a:solidFill>
            <a:srgbClr val="92D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a:spLocks noChangeArrowheads="1"/>
          </p:cNvSpPr>
          <p:nvPr/>
        </p:nvSpPr>
        <p:spPr bwMode="auto">
          <a:xfrm flipV="1">
            <a:off x="0" y="0"/>
            <a:ext cx="9144000" cy="2929467"/>
          </a:xfrm>
          <a:prstGeom prst="triangle">
            <a:avLst>
              <a:gd name="adj" fmla="val 49306"/>
            </a:avLst>
          </a:prstGeom>
          <a:solidFill>
            <a:srgbClr val="92D050">
              <a:alpha val="79999"/>
            </a:srgbClr>
          </a:solidFill>
          <a:ln w="25400" algn="ctr">
            <a:noFill/>
            <a:miter lim="800000"/>
            <a:headEnd/>
            <a:tailEnd/>
          </a:ln>
        </p:spPr>
        <p:txBody>
          <a:bodyPr rot="10800000" anchor="ctr"/>
          <a:lstStyle/>
          <a:p>
            <a:pPr algn="ctr" fontAlgn="auto">
              <a:spcBef>
                <a:spcPts val="0"/>
              </a:spcBef>
              <a:spcAft>
                <a:spcPts val="0"/>
              </a:spcAft>
              <a:defRPr/>
            </a:pPr>
            <a:endParaRPr lang="es-ES">
              <a:solidFill>
                <a:schemeClr val="lt1"/>
              </a:solidFill>
              <a:latin typeface="+mn-lt"/>
              <a:cs typeface="+mn-cs"/>
            </a:endParaRPr>
          </a:p>
        </p:txBody>
      </p:sp>
      <p:sp>
        <p:nvSpPr>
          <p:cNvPr id="7" name="6 Triángulo isósceles"/>
          <p:cNvSpPr>
            <a:spLocks noChangeArrowheads="1"/>
          </p:cNvSpPr>
          <p:nvPr/>
        </p:nvSpPr>
        <p:spPr bwMode="auto">
          <a:xfrm rot="16200000" flipV="1">
            <a:off x="-1464468" y="1464469"/>
            <a:ext cx="6858000" cy="3929063"/>
          </a:xfrm>
          <a:prstGeom prst="triangle">
            <a:avLst>
              <a:gd name="adj" fmla="val 50000"/>
            </a:avLst>
          </a:prstGeom>
          <a:solidFill>
            <a:srgbClr val="92D050">
              <a:alpha val="79999"/>
            </a:srgbClr>
          </a:solidFill>
          <a:ln w="25400" algn="ctr">
            <a:noFill/>
            <a:miter lim="800000"/>
            <a:headEnd/>
            <a:tailEnd/>
          </a:ln>
        </p:spPr>
        <p:txBody>
          <a:bodyPr rot="10800000" vert="eaVert" anchor="ctr"/>
          <a:lstStyle/>
          <a:p>
            <a:pPr algn="ctr" fontAlgn="auto">
              <a:spcBef>
                <a:spcPts val="0"/>
              </a:spcBef>
              <a:spcAft>
                <a:spcPts val="0"/>
              </a:spcAft>
              <a:defRPr/>
            </a:pPr>
            <a:endParaRPr lang="es-ES">
              <a:solidFill>
                <a:schemeClr val="lt1"/>
              </a:solidFill>
              <a:latin typeface="+mn-lt"/>
              <a:cs typeface="+mn-cs"/>
            </a:endParaRPr>
          </a:p>
        </p:txBody>
      </p:sp>
      <p:sp>
        <p:nvSpPr>
          <p:cNvPr id="8" name="7 Triángulo isósceles"/>
          <p:cNvSpPr>
            <a:spLocks noChangeArrowheads="1"/>
          </p:cNvSpPr>
          <p:nvPr/>
        </p:nvSpPr>
        <p:spPr bwMode="auto">
          <a:xfrm rot="-5400000">
            <a:off x="3714750" y="1428750"/>
            <a:ext cx="6858000" cy="4000500"/>
          </a:xfrm>
          <a:prstGeom prst="triangle">
            <a:avLst>
              <a:gd name="adj" fmla="val 50000"/>
            </a:avLst>
          </a:prstGeom>
          <a:solidFill>
            <a:srgbClr val="92D050">
              <a:alpha val="79999"/>
            </a:srgbClr>
          </a:solidFill>
          <a:ln w="25400" algn="ctr">
            <a:noFill/>
            <a:miter lim="800000"/>
            <a:headEnd/>
            <a:tailEnd/>
          </a:ln>
        </p:spPr>
        <p:txBody>
          <a:bodyPr vert="eaVert" anchor="ctr"/>
          <a:lstStyle/>
          <a:p>
            <a:pPr algn="ctr" fontAlgn="auto">
              <a:spcBef>
                <a:spcPts val="0"/>
              </a:spcBef>
              <a:spcAft>
                <a:spcPts val="0"/>
              </a:spcAft>
              <a:defRPr/>
            </a:pPr>
            <a:endParaRPr lang="es-ES" dirty="0">
              <a:solidFill>
                <a:srgbClr val="92D050"/>
              </a:solidFill>
              <a:latin typeface="+mn-lt"/>
              <a:cs typeface="+mn-cs"/>
            </a:endParaRP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
                                          </p:val>
                                        </p:tav>
                                      </p:tavLst>
                                    </p:anim>
                                    <p:anim calcmode="lin" valueType="num">
                                      <p:cBhvr>
                                        <p:cTn id="7" dur="5000"/>
                                        <p:tgtEl>
                                          <p:spTgt spid="5"/>
                                        </p:tgtEl>
                                        <p:attrNameLst>
                                          <p:attrName>ppt_y</p:attrName>
                                        </p:attrNameLst>
                                      </p:cBhvr>
                                      <p:tavLst>
                                        <p:tav tm="0">
                                          <p:val>
                                            <p:strVal val="ppt_y"/>
                                          </p:val>
                                        </p:tav>
                                        <p:tav tm="100000">
                                          <p:val>
                                            <p:strVal val="ppt_y+ppt_h/2"/>
                                          </p:val>
                                        </p:tav>
                                      </p:tavLst>
                                    </p:anim>
                                    <p:anim calcmode="lin" valueType="num">
                                      <p:cBhvr>
                                        <p:cTn id="8" dur="5000"/>
                                        <p:tgtEl>
                                          <p:spTgt spid="5"/>
                                        </p:tgtEl>
                                        <p:attrNameLst>
                                          <p:attrName>ppt_w</p:attrName>
                                        </p:attrNameLst>
                                      </p:cBhvr>
                                      <p:tavLst>
                                        <p:tav tm="0">
                                          <p:val>
                                            <p:strVal val="ppt_w"/>
                                          </p:val>
                                        </p:tav>
                                        <p:tav tm="100000">
                                          <p:val>
                                            <p:strVal val="ppt_w"/>
                                          </p:val>
                                        </p:tav>
                                      </p:tavLst>
                                    </p:anim>
                                    <p:anim calcmode="lin" valueType="num">
                                      <p:cBhvr>
                                        <p:cTn id="9" dur="5000"/>
                                        <p:tgtEl>
                                          <p:spTgt spid="5"/>
                                        </p:tgtEl>
                                        <p:attrNameLst>
                                          <p:attrName>ppt_h</p:attrName>
                                        </p:attrNameLst>
                                      </p:cBhvr>
                                      <p:tavLst>
                                        <p:tav tm="0">
                                          <p:val>
                                            <p:strVal val="ppt_h"/>
                                          </p:val>
                                        </p:tav>
                                        <p:tav tm="100000">
                                          <p:val>
                                            <p:fltVal val="0"/>
                                          </p:val>
                                        </p:tav>
                                      </p:tavLst>
                                    </p:anim>
                                    <p:set>
                                      <p:cBhvr>
                                        <p:cTn id="10" dur="1" fill="hold">
                                          <p:stCondLst>
                                            <p:cond delay="4999"/>
                                          </p:stCondLst>
                                        </p:cTn>
                                        <p:tgtEl>
                                          <p:spTgt spid="5"/>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par>
                                <p:cTn id="14" presetID="17" presetClass="exit" presetSubtype="1" fill="hold" nodeType="withEffect">
                                  <p:stCondLst>
                                    <p:cond delay="0"/>
                                  </p:stCondLst>
                                  <p:childTnLst>
                                    <p:anim calcmode="lin" valueType="num">
                                      <p:cBhvr>
                                        <p:cTn id="15" dur="5000"/>
                                        <p:tgtEl>
                                          <p:spTgt spid="6"/>
                                        </p:tgtEl>
                                        <p:attrNameLst>
                                          <p:attrName>ppt_x</p:attrName>
                                        </p:attrNameLst>
                                      </p:cBhvr>
                                      <p:tavLst>
                                        <p:tav tm="0">
                                          <p:val>
                                            <p:strVal val="ppt_x"/>
                                          </p:val>
                                        </p:tav>
                                        <p:tav tm="100000">
                                          <p:val>
                                            <p:strVal val="ppt_x"/>
                                          </p:val>
                                        </p:tav>
                                      </p:tavLst>
                                    </p:anim>
                                    <p:anim calcmode="lin" valueType="num">
                                      <p:cBhvr>
                                        <p:cTn id="16" dur="5000"/>
                                        <p:tgtEl>
                                          <p:spTgt spid="6"/>
                                        </p:tgtEl>
                                        <p:attrNameLst>
                                          <p:attrName>ppt_y</p:attrName>
                                        </p:attrNameLst>
                                      </p:cBhvr>
                                      <p:tavLst>
                                        <p:tav tm="0">
                                          <p:val>
                                            <p:strVal val="ppt_y"/>
                                          </p:val>
                                        </p:tav>
                                        <p:tav tm="100000">
                                          <p:val>
                                            <p:strVal val="ppt_y-ppt_h/2"/>
                                          </p:val>
                                        </p:tav>
                                      </p:tavLst>
                                    </p:anim>
                                    <p:anim calcmode="lin" valueType="num">
                                      <p:cBhvr>
                                        <p:cTn id="17" dur="5000"/>
                                        <p:tgtEl>
                                          <p:spTgt spid="6"/>
                                        </p:tgtEl>
                                        <p:attrNameLst>
                                          <p:attrName>ppt_w</p:attrName>
                                        </p:attrNameLst>
                                      </p:cBhvr>
                                      <p:tavLst>
                                        <p:tav tm="0">
                                          <p:val>
                                            <p:strVal val="ppt_w"/>
                                          </p:val>
                                        </p:tav>
                                        <p:tav tm="100000">
                                          <p:val>
                                            <p:strVal val="ppt_w"/>
                                          </p:val>
                                        </p:tav>
                                      </p:tavLst>
                                    </p:anim>
                                    <p:anim calcmode="lin" valueType="num">
                                      <p:cBhvr>
                                        <p:cTn id="18" dur="5000"/>
                                        <p:tgtEl>
                                          <p:spTgt spid="6"/>
                                        </p:tgtEl>
                                        <p:attrNameLst>
                                          <p:attrName>ppt_h</p:attrName>
                                        </p:attrNameLst>
                                      </p:cBhvr>
                                      <p:tavLst>
                                        <p:tav tm="0">
                                          <p:val>
                                            <p:strVal val="ppt_h"/>
                                          </p:val>
                                        </p:tav>
                                        <p:tav tm="100000">
                                          <p:val>
                                            <p:fltVal val="0"/>
                                          </p:val>
                                        </p:tav>
                                      </p:tavLst>
                                    </p:anim>
                                    <p:set>
                                      <p:cBhvr>
                                        <p:cTn id="19" dur="1" fill="hold">
                                          <p:stCondLst>
                                            <p:cond delay="4999"/>
                                          </p:stCondLst>
                                        </p:cTn>
                                        <p:tgtEl>
                                          <p:spTgt spid="6"/>
                                        </p:tgtEl>
                                        <p:attrNameLst>
                                          <p:attrName>style.visibility</p:attrName>
                                        </p:attrNameLst>
                                      </p:cBhvr>
                                      <p:to>
                                        <p:strVal val="hidden"/>
                                      </p:to>
                                    </p:set>
                                  </p:childTnLst>
                                </p:cTn>
                              </p:par>
                              <p:par>
                                <p:cTn id="20" presetID="3" presetClass="exit" presetSubtype="10" fill="hold" nodeType="withEffect">
                                  <p:stCondLst>
                                    <p:cond delay="0"/>
                                  </p:stCondLst>
                                  <p:childTnLst>
                                    <p:animEffect transition="out" filter="blinds(horizontal)">
                                      <p:cBhvr>
                                        <p:cTn id="21" dur="5000"/>
                                        <p:tgtEl>
                                          <p:spTgt spid="6"/>
                                        </p:tgtEl>
                                      </p:cBhvr>
                                    </p:animEffect>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ppt_w/2"/>
                                          </p:val>
                                        </p:tav>
                                      </p:tavLst>
                                    </p:anim>
                                    <p:anim calcmode="lin" valueType="num">
                                      <p:cBhvr>
                                        <p:cTn id="25" dur="5000"/>
                                        <p:tgtEl>
                                          <p:spTgt spid="7"/>
                                        </p:tgtEl>
                                        <p:attrNameLst>
                                          <p:attrName>ppt_y</p:attrName>
                                        </p:attrNameLst>
                                      </p:cBhvr>
                                      <p:tavLst>
                                        <p:tav tm="0">
                                          <p:val>
                                            <p:strVal val="ppt_y"/>
                                          </p:val>
                                        </p:tav>
                                        <p:tav tm="100000">
                                          <p:val>
                                            <p:strVal val="ppt_y"/>
                                          </p:val>
                                        </p:tav>
                                      </p:tavLst>
                                    </p:anim>
                                    <p:anim calcmode="lin" valueType="num">
                                      <p:cBhvr>
                                        <p:cTn id="26" dur="5000"/>
                                        <p:tgtEl>
                                          <p:spTgt spid="7"/>
                                        </p:tgtEl>
                                        <p:attrNameLst>
                                          <p:attrName>ppt_w</p:attrName>
                                        </p:attrNameLst>
                                      </p:cBhvr>
                                      <p:tavLst>
                                        <p:tav tm="0">
                                          <p:val>
                                            <p:strVal val="ppt_w"/>
                                          </p:val>
                                        </p:tav>
                                        <p:tav tm="100000">
                                          <p:val>
                                            <p:fltVal val="0"/>
                                          </p:val>
                                        </p:tav>
                                      </p:tavLst>
                                    </p:anim>
                                    <p:anim calcmode="lin" valueType="num">
                                      <p:cBhvr>
                                        <p:cTn id="27" dur="5000"/>
                                        <p:tgtEl>
                                          <p:spTgt spid="7"/>
                                        </p:tgtEl>
                                        <p:attrNameLst>
                                          <p:attrName>ppt_h</p:attrName>
                                        </p:attrNameLst>
                                      </p:cBhvr>
                                      <p:tavLst>
                                        <p:tav tm="0">
                                          <p:val>
                                            <p:strVal val="ppt_h"/>
                                          </p:val>
                                        </p:tav>
                                        <p:tav tm="100000">
                                          <p:val>
                                            <p:strVal val="ppt_h"/>
                                          </p:val>
                                        </p:tav>
                                      </p:tavLst>
                                    </p:anim>
                                    <p:set>
                                      <p:cBhvr>
                                        <p:cTn id="28" dur="1" fill="hold">
                                          <p:stCondLst>
                                            <p:cond delay="4999"/>
                                          </p:stCondLst>
                                        </p:cTn>
                                        <p:tgtEl>
                                          <p:spTgt spid="7"/>
                                        </p:tgtEl>
                                        <p:attrNameLst>
                                          <p:attrName>style.visibility</p:attrName>
                                        </p:attrNameLst>
                                      </p:cBhvr>
                                      <p:to>
                                        <p:strVal val="hidden"/>
                                      </p:to>
                                    </p:set>
                                  </p:childTnLst>
                                </p:cTn>
                              </p:par>
                              <p:par>
                                <p:cTn id="29" presetID="3" presetClass="exit" presetSubtype="5" fill="hold" nodeType="withEffect">
                                  <p:stCondLst>
                                    <p:cond delay="0"/>
                                  </p:stCondLst>
                                  <p:childTnLst>
                                    <p:animEffect transition="out" filter="blinds(vertical)">
                                      <p:cBhvr>
                                        <p:cTn id="30" dur="5000"/>
                                        <p:tgtEl>
                                          <p:spTgt spid="7"/>
                                        </p:tgtEl>
                                      </p:cBhvr>
                                    </p:animEffect>
                                    <p:set>
                                      <p:cBhvr>
                                        <p:cTn id="31" dur="1" fill="hold">
                                          <p:stCondLst>
                                            <p:cond delay="4999"/>
                                          </p:stCondLst>
                                        </p:cTn>
                                        <p:tgtEl>
                                          <p:spTgt spid="7"/>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5000"/>
                                        <p:tgtEl>
                                          <p:spTgt spid="8"/>
                                        </p:tgtEl>
                                        <p:attrNameLst>
                                          <p:attrName>ppt_x</p:attrName>
                                        </p:attrNameLst>
                                      </p:cBhvr>
                                      <p:tavLst>
                                        <p:tav tm="0">
                                          <p:val>
                                            <p:strVal val="ppt_x"/>
                                          </p:val>
                                        </p:tav>
                                        <p:tav tm="100000">
                                          <p:val>
                                            <p:strVal val="ppt_x+ppt_w/2"/>
                                          </p:val>
                                        </p:tav>
                                      </p:tavLst>
                                    </p:anim>
                                    <p:anim calcmode="lin" valueType="num">
                                      <p:cBhvr>
                                        <p:cTn id="34" dur="5000"/>
                                        <p:tgtEl>
                                          <p:spTgt spid="8"/>
                                        </p:tgtEl>
                                        <p:attrNameLst>
                                          <p:attrName>ppt_y</p:attrName>
                                        </p:attrNameLst>
                                      </p:cBhvr>
                                      <p:tavLst>
                                        <p:tav tm="0">
                                          <p:val>
                                            <p:strVal val="ppt_y"/>
                                          </p:val>
                                        </p:tav>
                                        <p:tav tm="100000">
                                          <p:val>
                                            <p:strVal val="ppt_y"/>
                                          </p:val>
                                        </p:tav>
                                      </p:tavLst>
                                    </p:anim>
                                    <p:anim calcmode="lin" valueType="num">
                                      <p:cBhvr>
                                        <p:cTn id="35" dur="5000"/>
                                        <p:tgtEl>
                                          <p:spTgt spid="8"/>
                                        </p:tgtEl>
                                        <p:attrNameLst>
                                          <p:attrName>ppt_w</p:attrName>
                                        </p:attrNameLst>
                                      </p:cBhvr>
                                      <p:tavLst>
                                        <p:tav tm="0">
                                          <p:val>
                                            <p:strVal val="ppt_w"/>
                                          </p:val>
                                        </p:tav>
                                        <p:tav tm="100000">
                                          <p:val>
                                            <p:fltVal val="0"/>
                                          </p:val>
                                        </p:tav>
                                      </p:tavLst>
                                    </p:anim>
                                    <p:anim calcmode="lin" valueType="num">
                                      <p:cBhvr>
                                        <p:cTn id="36" dur="5000"/>
                                        <p:tgtEl>
                                          <p:spTgt spid="8"/>
                                        </p:tgtEl>
                                        <p:attrNameLst>
                                          <p:attrName>ppt_h</p:attrName>
                                        </p:attrNameLst>
                                      </p:cBhvr>
                                      <p:tavLst>
                                        <p:tav tm="0">
                                          <p:val>
                                            <p:strVal val="ppt_h"/>
                                          </p:val>
                                        </p:tav>
                                        <p:tav tm="100000">
                                          <p:val>
                                            <p:strVal val="ppt_h"/>
                                          </p:val>
                                        </p:tav>
                                      </p:tavLst>
                                    </p:anim>
                                    <p:set>
                                      <p:cBhvr>
                                        <p:cTn id="37" dur="1" fill="hold">
                                          <p:stCondLst>
                                            <p:cond delay="4999"/>
                                          </p:stCondLst>
                                        </p:cTn>
                                        <p:tgtEl>
                                          <p:spTgt spid="8"/>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5000"/>
                                        <p:tgtEl>
                                          <p:spTgt spid="8"/>
                                        </p:tgtEl>
                                      </p:cBhvr>
                                    </p:animEffect>
                                    <p:set>
                                      <p:cBhvr>
                                        <p:cTn id="40" dur="1" fill="hold">
                                          <p:stCondLst>
                                            <p:cond delay="4999"/>
                                          </p:stCondLst>
                                        </p:cTn>
                                        <p:tgtEl>
                                          <p:spTgt spid="8"/>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5000" fill="hold"/>
                                        <p:tgtEl>
                                          <p:spTgt spid="9"/>
                                        </p:tgtEl>
                                        <p:attrNameLst>
                                          <p:attrName>ppt_w</p:attrName>
                                        </p:attrNameLst>
                                      </p:cBhvr>
                                      <p:tavLst>
                                        <p:tav tm="0">
                                          <p:val>
                                            <p:fltVal val="0"/>
                                          </p:val>
                                        </p:tav>
                                        <p:tav tm="100000">
                                          <p:val>
                                            <p:strVal val="#ppt_w"/>
                                          </p:val>
                                        </p:tav>
                                      </p:tavLst>
                                    </p:anim>
                                    <p:anim calcmode="lin" valueType="num">
                                      <p:cBhvr>
                                        <p:cTn id="44" dur="5000" fill="hold"/>
                                        <p:tgtEl>
                                          <p:spTgt spid="9"/>
                                        </p:tgtEl>
                                        <p:attrNameLst>
                                          <p:attrName>ppt_h</p:attrName>
                                        </p:attrNameLst>
                                      </p:cBhvr>
                                      <p:tavLst>
                                        <p:tav tm="0">
                                          <p:val>
                                            <p:fltVal val="0"/>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diamond(out)">
                                      <p:cBhvr>
                                        <p:cTn id="47"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1484784"/>
            <a:ext cx="7416824" cy="4401205"/>
          </a:xfrm>
          <a:prstGeom prst="rect">
            <a:avLst/>
          </a:prstGeom>
        </p:spPr>
        <p:txBody>
          <a:bodyPr wrap="square">
            <a:spAutoFit/>
          </a:bodyPr>
          <a:lstStyle/>
          <a:p>
            <a:r>
              <a:rPr lang="es-ES" sz="2000" b="1" i="1" dirty="0" smtClean="0"/>
              <a:t>El cerebro</a:t>
            </a:r>
          </a:p>
          <a:p>
            <a:r>
              <a:rPr lang="es-ES" sz="2000" i="1" dirty="0" smtClean="0"/>
              <a:t>El cerebro es una de las partes más importante del cuerpo humano y se encarga de controlar prácticamente todo. Tiene un peso promedio de algo más de 1,5 kg y tiene una gran particularidad: no siente dolor. El dolor es transmitido hacia él pero el cerebro en sí no siente dolor, lo codifica de acuerdo a señales e impulsos.</a:t>
            </a:r>
          </a:p>
          <a:p>
            <a:r>
              <a:rPr lang="es-ES" sz="2000" i="1" dirty="0" smtClean="0"/>
              <a:t>Los impulsos nerviosos en el cerebro y más precisamente en el sistema nervioso central, viajan a una increíble velocidad de 170 millas por hora, unos 274 km/h. Mientras trabaja utiliza la misma cantidad de energía que una lamparilla de 10 watts de potencia y en él, es posible guardar 5 veces la información que existe en la Enciclopedia Británica. Mientras dormimos el cerebro está más activo que en ningún otro momento y cuanto más elevado es el coeficiente intelectual de una persona, más actividad onírica presenta.</a:t>
            </a:r>
            <a:endParaRPr lang="es-ES" sz="2000" i="1" dirty="0"/>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C:\Documents and Settings\Dell\Escritorio\10-curiosidades-sobre-el-cuerpo-humano-1_0.jpg"/>
          <p:cNvPicPr>
            <a:picLocks noChangeAspect="1" noChangeArrowheads="1"/>
          </p:cNvPicPr>
          <p:nvPr/>
        </p:nvPicPr>
        <p:blipFill>
          <a:blip r:embed="rId2" cstate="print"/>
          <a:srcRect/>
          <a:stretch>
            <a:fillRect/>
          </a:stretch>
        </p:blipFill>
        <p:spPr bwMode="auto">
          <a:xfrm>
            <a:off x="-361056" y="0"/>
            <a:ext cx="9505056" cy="7426464"/>
          </a:xfrm>
          <a:prstGeom prst="rect">
            <a:avLst/>
          </a:prstGeom>
          <a:noFill/>
        </p:spPr>
      </p:pic>
      <p:sp>
        <p:nvSpPr>
          <p:cNvPr id="8" name="7 Rectángulo"/>
          <p:cNvSpPr/>
          <p:nvPr/>
        </p:nvSpPr>
        <p:spPr>
          <a:xfrm>
            <a:off x="-214346" y="0"/>
            <a:ext cx="9358346" cy="6858000"/>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Lágrima"/>
          <p:cNvSpPr/>
          <p:nvPr/>
        </p:nvSpPr>
        <p:spPr>
          <a:xfrm rot="5161470">
            <a:off x="1082153" y="346855"/>
            <a:ext cx="2852738" cy="302736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r" fontAlgn="auto">
              <a:spcBef>
                <a:spcPts val="0"/>
              </a:spcBef>
              <a:spcAft>
                <a:spcPts val="0"/>
              </a:spcAft>
              <a:defRPr/>
            </a:pPr>
            <a:endParaRPr lang="es-ES" dirty="0"/>
          </a:p>
        </p:txBody>
      </p:sp>
      <p:sp>
        <p:nvSpPr>
          <p:cNvPr id="5" name="4 Lágrima"/>
          <p:cNvSpPr/>
          <p:nvPr/>
        </p:nvSpPr>
        <p:spPr>
          <a:xfrm rot="11076764">
            <a:off x="4753936" y="382661"/>
            <a:ext cx="3149600" cy="28606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Lágrima"/>
          <p:cNvSpPr/>
          <p:nvPr/>
        </p:nvSpPr>
        <p:spPr>
          <a:xfrm>
            <a:off x="1115616" y="3356992"/>
            <a:ext cx="3044825" cy="2949575"/>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Lágrima"/>
          <p:cNvSpPr/>
          <p:nvPr/>
        </p:nvSpPr>
        <p:spPr>
          <a:xfrm rot="16200000">
            <a:off x="4724526" y="3348484"/>
            <a:ext cx="3084512" cy="2957513"/>
          </a:xfrm>
          <a:prstGeom prst="teardrop">
            <a:avLst/>
          </a:prstGeom>
          <a:solidFill>
            <a:srgbClr val="FFC0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fltVal val="0"/>
                                          </p:val>
                                        </p:tav>
                                        <p:tav tm="100000">
                                          <p:val>
                                            <p:strVal val="#ppt_w"/>
                                          </p:val>
                                        </p:tav>
                                      </p:tavLst>
                                    </p:anim>
                                    <p:anim calcmode="lin" valueType="num">
                                      <p:cBhvr>
                                        <p:cTn id="8" dur="5000" fill="hold"/>
                                        <p:tgtEl>
                                          <p:spTgt spid="10"/>
                                        </p:tgtEl>
                                        <p:attrNameLst>
                                          <p:attrName>ppt_h</p:attrName>
                                        </p:attrNameLst>
                                      </p:cBhvr>
                                      <p:tavLst>
                                        <p:tav tm="0">
                                          <p:val>
                                            <p:fltVal val="0"/>
                                          </p:val>
                                        </p:tav>
                                        <p:tav tm="100000">
                                          <p:val>
                                            <p:strVal val="#ppt_h"/>
                                          </p:val>
                                        </p:tav>
                                      </p:tavLst>
                                    </p:anim>
                                  </p:childTnLst>
                                </p:cTn>
                              </p:par>
                              <p:par>
                                <p:cTn id="9" presetID="5" presetClass="exit" presetSubtype="10" fill="hold" grpId="0" nodeType="withEffect">
                                  <p:stCondLst>
                                    <p:cond delay="0"/>
                                  </p:stCondLst>
                                  <p:childTnLst>
                                    <p:animEffect transition="out" filter="checkerboard(across)">
                                      <p:cBhvr>
                                        <p:cTn id="10" dur="3000"/>
                                        <p:tgtEl>
                                          <p:spTgt spid="8"/>
                                        </p:tgtEl>
                                      </p:cBhvr>
                                    </p:animEffect>
                                    <p:set>
                                      <p:cBhvr>
                                        <p:cTn id="11" dur="1" fill="hold">
                                          <p:stCondLst>
                                            <p:cond delay="2999"/>
                                          </p:stCondLst>
                                        </p:cTn>
                                        <p:tgtEl>
                                          <p:spTgt spid="8"/>
                                        </p:tgtEl>
                                        <p:attrNameLst>
                                          <p:attrName>style.visibility</p:attrName>
                                        </p:attrNameLst>
                                      </p:cBhvr>
                                      <p:to>
                                        <p:strVal val="hidden"/>
                                      </p:to>
                                    </p:set>
                                  </p:childTnLst>
                                </p:cTn>
                              </p:par>
                              <p:par>
                                <p:cTn id="12" presetID="2" presetClass="entr" presetSubtype="9"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0-#ppt_w/2"/>
                                          </p:val>
                                        </p:tav>
                                        <p:tav tm="100000">
                                          <p:val>
                                            <p:strVal val="#ppt_x"/>
                                          </p:val>
                                        </p:tav>
                                      </p:tavLst>
                                    </p:anim>
                                    <p:anim calcmode="lin" valueType="num">
                                      <p:cBhvr additive="base">
                                        <p:cTn id="15" dur="5000" fill="hold"/>
                                        <p:tgtEl>
                                          <p:spTgt spid="4"/>
                                        </p:tgtEl>
                                        <p:attrNameLst>
                                          <p:attrName>ppt_y</p:attrName>
                                        </p:attrNameLst>
                                      </p:cBhvr>
                                      <p:tavLst>
                                        <p:tav tm="0">
                                          <p:val>
                                            <p:strVal val="0-#ppt_h/2"/>
                                          </p:val>
                                        </p:tav>
                                        <p:tav tm="100000">
                                          <p:val>
                                            <p:strVal val="#ppt_y"/>
                                          </p:val>
                                        </p:tav>
                                      </p:tavLst>
                                    </p:anim>
                                  </p:childTnLst>
                                </p:cTn>
                              </p:par>
                              <p:par>
                                <p:cTn id="16" presetID="2" presetClass="exit" presetSubtype="6" fill="hold" nodeType="withEffect">
                                  <p:stCondLst>
                                    <p:cond delay="0"/>
                                  </p:stCondLst>
                                  <p:childTnLst>
                                    <p:anim calcmode="lin" valueType="num">
                                      <p:cBhvr additive="base">
                                        <p:cTn id="17" dur="5000"/>
                                        <p:tgtEl>
                                          <p:spTgt spid="4"/>
                                        </p:tgtEl>
                                        <p:attrNameLst>
                                          <p:attrName>ppt_x</p:attrName>
                                        </p:attrNameLst>
                                      </p:cBhvr>
                                      <p:tavLst>
                                        <p:tav tm="0">
                                          <p:val>
                                            <p:strVal val="ppt_x"/>
                                          </p:val>
                                        </p:tav>
                                        <p:tav tm="100000">
                                          <p:val>
                                            <p:strVal val="1+ppt_w/2"/>
                                          </p:val>
                                        </p:tav>
                                      </p:tavLst>
                                    </p:anim>
                                    <p:anim calcmode="lin" valueType="num">
                                      <p:cBhvr additive="base">
                                        <p:cTn id="18" dur="5000"/>
                                        <p:tgtEl>
                                          <p:spTgt spid="4"/>
                                        </p:tgtEl>
                                        <p:attrNameLst>
                                          <p:attrName>ppt_y</p:attrName>
                                        </p:attrNameLst>
                                      </p:cBhvr>
                                      <p:tavLst>
                                        <p:tav tm="0">
                                          <p:val>
                                            <p:strVal val="ppt_y"/>
                                          </p:val>
                                        </p:tav>
                                        <p:tav tm="100000">
                                          <p:val>
                                            <p:strVal val="1+ppt_h/2"/>
                                          </p:val>
                                        </p:tav>
                                      </p:tavLst>
                                    </p:anim>
                                    <p:set>
                                      <p:cBhvr>
                                        <p:cTn id="19" dur="1" fill="hold">
                                          <p:stCondLst>
                                            <p:cond delay="4999"/>
                                          </p:stCondLst>
                                        </p:cTn>
                                        <p:tgtEl>
                                          <p:spTgt spid="4"/>
                                        </p:tgtEl>
                                        <p:attrNameLst>
                                          <p:attrName>style.visibility</p:attrName>
                                        </p:attrNameLst>
                                      </p:cBhvr>
                                      <p:to>
                                        <p:strVal val="hidden"/>
                                      </p:to>
                                    </p:set>
                                  </p:childTnLst>
                                </p:cTn>
                              </p:par>
                              <p:par>
                                <p:cTn id="20" presetID="8" presetClass="emph" presetSubtype="0" fill="hold" nodeType="withEffect">
                                  <p:stCondLst>
                                    <p:cond delay="0"/>
                                  </p:stCondLst>
                                  <p:childTnLst>
                                    <p:animRot by="21600000">
                                      <p:cBhvr>
                                        <p:cTn id="21" dur="5000" fill="hold"/>
                                        <p:tgtEl>
                                          <p:spTgt spid="4"/>
                                        </p:tgtEl>
                                        <p:attrNameLst>
                                          <p:attrName>r</p:attrName>
                                        </p:attrNameLst>
                                      </p:cBhvr>
                                    </p:animRot>
                                  </p:childTnLst>
                                </p:cTn>
                              </p:par>
                              <p:par>
                                <p:cTn id="22" presetID="2" presetClass="entr" presetSubtype="3" fill="hold"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1+#ppt_w/2"/>
                                          </p:val>
                                        </p:tav>
                                        <p:tav tm="100000">
                                          <p:val>
                                            <p:strVal val="#ppt_x"/>
                                          </p:val>
                                        </p:tav>
                                      </p:tavLst>
                                    </p:anim>
                                    <p:anim calcmode="lin" valueType="num">
                                      <p:cBhvr additive="base">
                                        <p:cTn id="25" dur="5000" fill="hold"/>
                                        <p:tgtEl>
                                          <p:spTgt spid="5"/>
                                        </p:tgtEl>
                                        <p:attrNameLst>
                                          <p:attrName>ppt_y</p:attrName>
                                        </p:attrNameLst>
                                      </p:cBhvr>
                                      <p:tavLst>
                                        <p:tav tm="0">
                                          <p:val>
                                            <p:strVal val="0-#ppt_h/2"/>
                                          </p:val>
                                        </p:tav>
                                        <p:tav tm="100000">
                                          <p:val>
                                            <p:strVal val="#ppt_y"/>
                                          </p:val>
                                        </p:tav>
                                      </p:tavLst>
                                    </p:anim>
                                  </p:childTnLst>
                                </p:cTn>
                              </p:par>
                              <p:par>
                                <p:cTn id="26" presetID="2" presetClass="exit" presetSubtype="12" fill="hold" nodeType="withEffect">
                                  <p:stCondLst>
                                    <p:cond delay="0"/>
                                  </p:stCondLst>
                                  <p:childTnLst>
                                    <p:anim calcmode="lin" valueType="num">
                                      <p:cBhvr additive="base">
                                        <p:cTn id="27" dur="5000"/>
                                        <p:tgtEl>
                                          <p:spTgt spid="5"/>
                                        </p:tgtEl>
                                        <p:attrNameLst>
                                          <p:attrName>ppt_x</p:attrName>
                                        </p:attrNameLst>
                                      </p:cBhvr>
                                      <p:tavLst>
                                        <p:tav tm="0">
                                          <p:val>
                                            <p:strVal val="ppt_x"/>
                                          </p:val>
                                        </p:tav>
                                        <p:tav tm="100000">
                                          <p:val>
                                            <p:strVal val="0-ppt_w/2"/>
                                          </p:val>
                                        </p:tav>
                                      </p:tavLst>
                                    </p:anim>
                                    <p:anim calcmode="lin" valueType="num">
                                      <p:cBhvr additive="base">
                                        <p:cTn id="28" dur="5000"/>
                                        <p:tgtEl>
                                          <p:spTgt spid="5"/>
                                        </p:tgtEl>
                                        <p:attrNameLst>
                                          <p:attrName>ppt_y</p:attrName>
                                        </p:attrNameLst>
                                      </p:cBhvr>
                                      <p:tavLst>
                                        <p:tav tm="0">
                                          <p:val>
                                            <p:strVal val="ppt_y"/>
                                          </p:val>
                                        </p:tav>
                                        <p:tav tm="100000">
                                          <p:val>
                                            <p:strVal val="1+ppt_h/2"/>
                                          </p:val>
                                        </p:tav>
                                      </p:tavLst>
                                    </p:anim>
                                    <p:set>
                                      <p:cBhvr>
                                        <p:cTn id="29" dur="1" fill="hold">
                                          <p:stCondLst>
                                            <p:cond delay="4999"/>
                                          </p:stCondLst>
                                        </p:cTn>
                                        <p:tgtEl>
                                          <p:spTgt spid="5"/>
                                        </p:tgtEl>
                                        <p:attrNameLst>
                                          <p:attrName>style.visibility</p:attrName>
                                        </p:attrNameLst>
                                      </p:cBhvr>
                                      <p:to>
                                        <p:strVal val="hidden"/>
                                      </p:to>
                                    </p:set>
                                  </p:childTnLst>
                                </p:cTn>
                              </p:par>
                              <p:par>
                                <p:cTn id="30" presetID="8" presetClass="emph" presetSubtype="0" fill="hold" nodeType="withEffect">
                                  <p:stCondLst>
                                    <p:cond delay="0"/>
                                  </p:stCondLst>
                                  <p:childTnLst>
                                    <p:animRot by="21600000">
                                      <p:cBhvr>
                                        <p:cTn id="31" dur="5000" fill="hold"/>
                                        <p:tgtEl>
                                          <p:spTgt spid="5"/>
                                        </p:tgtEl>
                                        <p:attrNameLst>
                                          <p:attrName>r</p:attrName>
                                        </p:attrNameLst>
                                      </p:cBhvr>
                                    </p:animRot>
                                  </p:childTnLst>
                                </p:cTn>
                              </p:par>
                              <p:par>
                                <p:cTn id="32" presetID="2" presetClass="entr" presetSubtype="12" fill="hold"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0" fill="hold"/>
                                        <p:tgtEl>
                                          <p:spTgt spid="6"/>
                                        </p:tgtEl>
                                        <p:attrNameLst>
                                          <p:attrName>ppt_x</p:attrName>
                                        </p:attrNameLst>
                                      </p:cBhvr>
                                      <p:tavLst>
                                        <p:tav tm="0">
                                          <p:val>
                                            <p:strVal val="0-#ppt_w/2"/>
                                          </p:val>
                                        </p:tav>
                                        <p:tav tm="100000">
                                          <p:val>
                                            <p:strVal val="#ppt_x"/>
                                          </p:val>
                                        </p:tav>
                                      </p:tavLst>
                                    </p:anim>
                                    <p:anim calcmode="lin" valueType="num">
                                      <p:cBhvr additive="base">
                                        <p:cTn id="35" dur="5000" fill="hold"/>
                                        <p:tgtEl>
                                          <p:spTgt spid="6"/>
                                        </p:tgtEl>
                                        <p:attrNameLst>
                                          <p:attrName>ppt_y</p:attrName>
                                        </p:attrNameLst>
                                      </p:cBhvr>
                                      <p:tavLst>
                                        <p:tav tm="0">
                                          <p:val>
                                            <p:strVal val="1+#ppt_h/2"/>
                                          </p:val>
                                        </p:tav>
                                        <p:tav tm="100000">
                                          <p:val>
                                            <p:strVal val="#ppt_y"/>
                                          </p:val>
                                        </p:tav>
                                      </p:tavLst>
                                    </p:anim>
                                  </p:childTnLst>
                                </p:cTn>
                              </p:par>
                              <p:par>
                                <p:cTn id="36" presetID="2" presetClass="exit" presetSubtype="3" fill="hold" nodeType="withEffect">
                                  <p:stCondLst>
                                    <p:cond delay="0"/>
                                  </p:stCondLst>
                                  <p:childTnLst>
                                    <p:anim calcmode="lin" valueType="num">
                                      <p:cBhvr additive="base">
                                        <p:cTn id="37" dur="5000"/>
                                        <p:tgtEl>
                                          <p:spTgt spid="6"/>
                                        </p:tgtEl>
                                        <p:attrNameLst>
                                          <p:attrName>ppt_x</p:attrName>
                                        </p:attrNameLst>
                                      </p:cBhvr>
                                      <p:tavLst>
                                        <p:tav tm="0">
                                          <p:val>
                                            <p:strVal val="ppt_x"/>
                                          </p:val>
                                        </p:tav>
                                        <p:tav tm="100000">
                                          <p:val>
                                            <p:strVal val="1+ppt_w/2"/>
                                          </p:val>
                                        </p:tav>
                                      </p:tavLst>
                                    </p:anim>
                                    <p:anim calcmode="lin" valueType="num">
                                      <p:cBhvr additive="base">
                                        <p:cTn id="38" dur="5000"/>
                                        <p:tgtEl>
                                          <p:spTgt spid="6"/>
                                        </p:tgtEl>
                                        <p:attrNameLst>
                                          <p:attrName>ppt_y</p:attrName>
                                        </p:attrNameLst>
                                      </p:cBhvr>
                                      <p:tavLst>
                                        <p:tav tm="0">
                                          <p:val>
                                            <p:strVal val="ppt_y"/>
                                          </p:val>
                                        </p:tav>
                                        <p:tav tm="100000">
                                          <p:val>
                                            <p:strVal val="0-ppt_h/2"/>
                                          </p:val>
                                        </p:tav>
                                      </p:tavLst>
                                    </p:anim>
                                    <p:set>
                                      <p:cBhvr>
                                        <p:cTn id="39" dur="1" fill="hold">
                                          <p:stCondLst>
                                            <p:cond delay="4999"/>
                                          </p:stCondLst>
                                        </p:cTn>
                                        <p:tgtEl>
                                          <p:spTgt spid="6"/>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5000" fill="hold"/>
                                        <p:tgtEl>
                                          <p:spTgt spid="6"/>
                                        </p:tgtEl>
                                        <p:attrNameLst>
                                          <p:attrName>r</p:attrName>
                                        </p:attrNameLst>
                                      </p:cBhvr>
                                    </p:animRot>
                                  </p:childTnLst>
                                </p:cTn>
                              </p:par>
                              <p:par>
                                <p:cTn id="42" presetID="2" presetClass="entr" presetSubtype="6" fill="hold" nodeType="withEffect">
                                  <p:stCondLst>
                                    <p:cond delay="0"/>
                                  </p:stCondLst>
                                  <p:childTnLst>
                                    <p:set>
                                      <p:cBhvr>
                                        <p:cTn id="43" dur="1" fill="hold">
                                          <p:stCondLst>
                                            <p:cond delay="0"/>
                                          </p:stCondLst>
                                        </p:cTn>
                                        <p:tgtEl>
                                          <p:spTgt spid="7"/>
                                        </p:tgtEl>
                                        <p:attrNameLst>
                                          <p:attrName>style.visibility</p:attrName>
                                        </p:attrNameLst>
                                      </p:cBhvr>
                                      <p:to>
                                        <p:strVal val="visible"/>
                                      </p:to>
                                    </p:set>
                                    <p:anim calcmode="lin" valueType="num">
                                      <p:cBhvr additive="base">
                                        <p:cTn id="44" dur="5000" fill="hold"/>
                                        <p:tgtEl>
                                          <p:spTgt spid="7"/>
                                        </p:tgtEl>
                                        <p:attrNameLst>
                                          <p:attrName>ppt_x</p:attrName>
                                        </p:attrNameLst>
                                      </p:cBhvr>
                                      <p:tavLst>
                                        <p:tav tm="0">
                                          <p:val>
                                            <p:strVal val="1+#ppt_w/2"/>
                                          </p:val>
                                        </p:tav>
                                        <p:tav tm="100000">
                                          <p:val>
                                            <p:strVal val="#ppt_x"/>
                                          </p:val>
                                        </p:tav>
                                      </p:tavLst>
                                    </p:anim>
                                    <p:anim calcmode="lin" valueType="num">
                                      <p:cBhvr additive="base">
                                        <p:cTn id="45" dur="5000" fill="hold"/>
                                        <p:tgtEl>
                                          <p:spTgt spid="7"/>
                                        </p:tgtEl>
                                        <p:attrNameLst>
                                          <p:attrName>ppt_y</p:attrName>
                                        </p:attrNameLst>
                                      </p:cBhvr>
                                      <p:tavLst>
                                        <p:tav tm="0">
                                          <p:val>
                                            <p:strVal val="1+#ppt_h/2"/>
                                          </p:val>
                                        </p:tav>
                                        <p:tav tm="100000">
                                          <p:val>
                                            <p:strVal val="#ppt_y"/>
                                          </p:val>
                                        </p:tav>
                                      </p:tavLst>
                                    </p:anim>
                                  </p:childTnLst>
                                </p:cTn>
                              </p:par>
                              <p:par>
                                <p:cTn id="46" presetID="2" presetClass="exit" presetSubtype="9" fill="hold" nodeType="withEffect">
                                  <p:stCondLst>
                                    <p:cond delay="0"/>
                                  </p:stCondLst>
                                  <p:childTnLst>
                                    <p:anim calcmode="lin" valueType="num">
                                      <p:cBhvr additive="base">
                                        <p:cTn id="47" dur="5000"/>
                                        <p:tgtEl>
                                          <p:spTgt spid="7"/>
                                        </p:tgtEl>
                                        <p:attrNameLst>
                                          <p:attrName>ppt_x</p:attrName>
                                        </p:attrNameLst>
                                      </p:cBhvr>
                                      <p:tavLst>
                                        <p:tav tm="0">
                                          <p:val>
                                            <p:strVal val="ppt_x"/>
                                          </p:val>
                                        </p:tav>
                                        <p:tav tm="100000">
                                          <p:val>
                                            <p:strVal val="0-ppt_w/2"/>
                                          </p:val>
                                        </p:tav>
                                      </p:tavLst>
                                    </p:anim>
                                    <p:anim calcmode="lin" valueType="num">
                                      <p:cBhvr additive="base">
                                        <p:cTn id="48" dur="5000"/>
                                        <p:tgtEl>
                                          <p:spTgt spid="7"/>
                                        </p:tgtEl>
                                        <p:attrNameLst>
                                          <p:attrName>ppt_y</p:attrName>
                                        </p:attrNameLst>
                                      </p:cBhvr>
                                      <p:tavLst>
                                        <p:tav tm="0">
                                          <p:val>
                                            <p:strVal val="ppt_y"/>
                                          </p:val>
                                        </p:tav>
                                        <p:tav tm="100000">
                                          <p:val>
                                            <p:strVal val="0-ppt_h/2"/>
                                          </p:val>
                                        </p:tav>
                                      </p:tavLst>
                                    </p:anim>
                                    <p:set>
                                      <p:cBhvr>
                                        <p:cTn id="49" dur="1" fill="hold">
                                          <p:stCondLst>
                                            <p:cond delay="4999"/>
                                          </p:stCondLst>
                                        </p:cTn>
                                        <p:tgtEl>
                                          <p:spTgt spid="7"/>
                                        </p:tgtEl>
                                        <p:attrNameLst>
                                          <p:attrName>style.visibility</p:attrName>
                                        </p:attrNameLst>
                                      </p:cBhvr>
                                      <p:to>
                                        <p:strVal val="hidden"/>
                                      </p:to>
                                    </p:set>
                                  </p:childTnLst>
                                </p:cTn>
                              </p:par>
                              <p:par>
                                <p:cTn id="50" presetID="8" presetClass="emph" presetSubtype="0" fill="hold" nodeType="withEffect">
                                  <p:stCondLst>
                                    <p:cond delay="0"/>
                                  </p:stCondLst>
                                  <p:childTnLst>
                                    <p:animRot by="21600000">
                                      <p:cBhvr>
                                        <p:cTn id="51" dur="5000" fill="hold"/>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403648" y="1700808"/>
            <a:ext cx="7272808" cy="4093428"/>
          </a:xfrm>
          <a:prstGeom prst="rect">
            <a:avLst/>
          </a:prstGeom>
        </p:spPr>
        <p:txBody>
          <a:bodyPr wrap="square">
            <a:spAutoFit/>
          </a:bodyPr>
          <a:lstStyle/>
          <a:p>
            <a:r>
              <a:rPr lang="es-ES" sz="2000" b="1" i="1" dirty="0" smtClean="0"/>
              <a:t>Sistema muscular y esquelético</a:t>
            </a:r>
          </a:p>
          <a:p>
            <a:r>
              <a:rPr lang="es-ES" sz="2000" i="1" dirty="0" smtClean="0"/>
              <a:t>Los músculos son la base de nuestro cuerpo, los encargados de proteger los órganos, dar movilidad y muchas otras cosas más, por ello es que nuestros huesos son aún más resistentes que el acero y huesos como los de la cadera o los fémures, son aún más resistentes que el concreto. Al nacer, el cuerpo de un niño tiene unos 300 huesos pero curiosamente, al alcanzar la adultez tan solo 206. De esos 206, un cuarto (52) se encuentran sólo en los pies y cada vez que los levantas para dar un paso utilizas 200 músculos diferentes.</a:t>
            </a:r>
          </a:p>
          <a:p>
            <a:r>
              <a:rPr lang="es-ES" sz="2000" i="1" dirty="0" smtClean="0"/>
              <a:t>Pero lejos de allí, en el rostro, también se emplean numerosos músculos. Cuando sonríes utilizas 17 músculos diferentes y cuando frunces el ceño hasta 43, así que reír es mucho más fácil...Por último ¿sabías que la lengua es el músculo más fuerte del cuerpo?</a:t>
            </a:r>
            <a:endParaRPr lang="es-ES" sz="2000" i="1" dirty="0"/>
          </a:p>
        </p:txBody>
      </p:sp>
    </p:spTree>
  </p:cSld>
  <p:clrMapOvr>
    <a:masterClrMapping/>
  </p:clrMapOvr>
  <p:transition spd="slow" advTm="4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2222EE"/>
        </a:solidFill>
        <a:effectLst/>
      </p:bgPr>
    </p:bg>
    <p:spTree>
      <p:nvGrpSpPr>
        <p:cNvPr id="1" name=""/>
        <p:cNvGrpSpPr/>
        <p:nvPr/>
      </p:nvGrpSpPr>
      <p:grpSpPr>
        <a:xfrm>
          <a:off x="0" y="0"/>
          <a:ext cx="0" cy="0"/>
          <a:chOff x="0" y="0"/>
          <a:chExt cx="0" cy="0"/>
        </a:xfrm>
      </p:grpSpPr>
      <p:pic>
        <p:nvPicPr>
          <p:cNvPr id="7" name="Picture 2" descr="C:\Documents and Settings\Dell\Escritorio\10-curiosidades-sobre-el-cuerpo-humano-2.jpg"/>
          <p:cNvPicPr>
            <a:picLocks noChangeAspect="1" noChangeArrowheads="1"/>
          </p:cNvPicPr>
          <p:nvPr/>
        </p:nvPicPr>
        <p:blipFill>
          <a:blip r:embed="rId3" cstate="print"/>
          <a:srcRect/>
          <a:stretch>
            <a:fillRect/>
          </a:stretch>
        </p:blipFill>
        <p:spPr bwMode="auto">
          <a:xfrm>
            <a:off x="0" y="0"/>
            <a:ext cx="9144000" cy="6926959"/>
          </a:xfrm>
          <a:prstGeom prst="rect">
            <a:avLst/>
          </a:prstGeom>
          <a:noFill/>
        </p:spPr>
      </p:pic>
      <p:sp>
        <p:nvSpPr>
          <p:cNvPr id="6" name="5 Paralelogramo"/>
          <p:cNvSpPr/>
          <p:nvPr/>
        </p:nvSpPr>
        <p:spPr>
          <a:xfrm>
            <a:off x="0" y="0"/>
            <a:ext cx="9144000" cy="6858000"/>
          </a:xfrm>
          <a:prstGeom prst="parallelogram">
            <a:avLst>
              <a:gd name="adj" fmla="val 71160"/>
            </a:avLst>
          </a:prstGeom>
          <a:solidFill>
            <a:srgbClr val="00B0F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Paralelogramo"/>
          <p:cNvSpPr/>
          <p:nvPr/>
        </p:nvSpPr>
        <p:spPr>
          <a:xfrm flipH="1">
            <a:off x="0" y="0"/>
            <a:ext cx="9144000" cy="6858000"/>
          </a:xfrm>
          <a:prstGeom prst="parallelogram">
            <a:avLst>
              <a:gd name="adj" fmla="val 65351"/>
            </a:avLst>
          </a:prstGeom>
          <a:solidFill>
            <a:srgbClr val="00B0F0">
              <a:alpha val="2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7000">
    <p:dissolve/>
    <p:sndAc>
      <p:stSnd>
        <p:snd r:embed="rId2" name="01 la cumparsit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0"/>
                                  </p:stCondLst>
                                  <p:childTnLst>
                                    <p:animEffect transition="out" filter="checkerboard(across)">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par>
                                <p:cTn id="8" presetID="5" presetClass="exit" presetSubtype="10" fill="hold" nodeType="withEffect">
                                  <p:stCondLst>
                                    <p:cond delay="0"/>
                                  </p:stCondLst>
                                  <p:childTnLst>
                                    <p:animEffect transition="out" filter="checkerboard(across)">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2" presetClass="exit" presetSubtype="9" fill="hold" nodeType="withEffect">
                                  <p:stCondLst>
                                    <p:cond delay="0"/>
                                  </p:stCondLst>
                                  <p:childTnLst>
                                    <p:anim calcmode="lin" valueType="num">
                                      <p:cBhvr additive="base">
                                        <p:cTn id="12" dur="5000"/>
                                        <p:tgtEl>
                                          <p:spTgt spid="8"/>
                                        </p:tgtEl>
                                        <p:attrNameLst>
                                          <p:attrName>ppt_x</p:attrName>
                                        </p:attrNameLst>
                                      </p:cBhvr>
                                      <p:tavLst>
                                        <p:tav tm="0">
                                          <p:val>
                                            <p:strVal val="ppt_x"/>
                                          </p:val>
                                        </p:tav>
                                        <p:tav tm="100000">
                                          <p:val>
                                            <p:strVal val="0-ppt_w/2"/>
                                          </p:val>
                                        </p:tav>
                                      </p:tavLst>
                                    </p:anim>
                                    <p:anim calcmode="lin" valueType="num">
                                      <p:cBhvr additive="base">
                                        <p:cTn id="13" dur="5000"/>
                                        <p:tgtEl>
                                          <p:spTgt spid="8"/>
                                        </p:tgtEl>
                                        <p:attrNameLst>
                                          <p:attrName>ppt_y</p:attrName>
                                        </p:attrNameLst>
                                      </p:cBhvr>
                                      <p:tavLst>
                                        <p:tav tm="0">
                                          <p:val>
                                            <p:strVal val="ppt_y"/>
                                          </p:val>
                                        </p:tav>
                                        <p:tav tm="100000">
                                          <p:val>
                                            <p:strVal val="0-ppt_h/2"/>
                                          </p:val>
                                        </p:tav>
                                      </p:tavLst>
                                    </p:anim>
                                    <p:set>
                                      <p:cBhvr>
                                        <p:cTn id="14" dur="1" fill="hold">
                                          <p:stCondLst>
                                            <p:cond delay="4999"/>
                                          </p:stCondLst>
                                        </p:cTn>
                                        <p:tgtEl>
                                          <p:spTgt spid="8"/>
                                        </p:tgtEl>
                                        <p:attrNameLst>
                                          <p:attrName>style.visibility</p:attrName>
                                        </p:attrNameLst>
                                      </p:cBhvr>
                                      <p:to>
                                        <p:strVal val="hidden"/>
                                      </p:to>
                                    </p:set>
                                  </p:childTnLst>
                                </p:cTn>
                              </p:par>
                              <p:par>
                                <p:cTn id="15" presetID="2" presetClass="exit" presetSubtype="3" fill="hold" nodeType="withEffect">
                                  <p:stCondLst>
                                    <p:cond delay="0"/>
                                  </p:stCondLst>
                                  <p:childTnLst>
                                    <p:anim calcmode="lin" valueType="num">
                                      <p:cBhvr additive="base">
                                        <p:cTn id="16" dur="5000"/>
                                        <p:tgtEl>
                                          <p:spTgt spid="6"/>
                                        </p:tgtEl>
                                        <p:attrNameLst>
                                          <p:attrName>ppt_x</p:attrName>
                                        </p:attrNameLst>
                                      </p:cBhvr>
                                      <p:tavLst>
                                        <p:tav tm="0">
                                          <p:val>
                                            <p:strVal val="ppt_x"/>
                                          </p:val>
                                        </p:tav>
                                        <p:tav tm="100000">
                                          <p:val>
                                            <p:strVal val="1+ppt_w/2"/>
                                          </p:val>
                                        </p:tav>
                                      </p:tavLst>
                                    </p:anim>
                                    <p:anim calcmode="lin" valueType="num">
                                      <p:cBhvr additive="base">
                                        <p:cTn id="17" dur="5000"/>
                                        <p:tgtEl>
                                          <p:spTgt spid="6"/>
                                        </p:tgtEl>
                                        <p:attrNameLst>
                                          <p:attrName>ppt_y</p:attrName>
                                        </p:attrNameLst>
                                      </p:cBhvr>
                                      <p:tavLst>
                                        <p:tav tm="0">
                                          <p:val>
                                            <p:strVal val="ppt_y"/>
                                          </p:val>
                                        </p:tav>
                                        <p:tav tm="100000">
                                          <p:val>
                                            <p:strVal val="0-ppt_h/2"/>
                                          </p:val>
                                        </p:tav>
                                      </p:tavLst>
                                    </p:anim>
                                    <p:set>
                                      <p:cBhvr>
                                        <p:cTn id="18" dur="1" fill="hold">
                                          <p:stCondLst>
                                            <p:cond delay="4999"/>
                                          </p:stCondLst>
                                        </p:cTn>
                                        <p:tgtEl>
                                          <p:spTgt spid="6"/>
                                        </p:tgtEl>
                                        <p:attrNameLst>
                                          <p:attrName>style.visibility</p:attrName>
                                        </p:attrNameLst>
                                      </p:cBhvr>
                                      <p:to>
                                        <p:strVal val="hidden"/>
                                      </p:to>
                                    </p:set>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0" fill="hold"/>
                                        <p:tgtEl>
                                          <p:spTgt spid="7"/>
                                        </p:tgtEl>
                                        <p:attrNameLst>
                                          <p:attrName>ppt_x</p:attrName>
                                        </p:attrNameLst>
                                      </p:cBhvr>
                                      <p:tavLst>
                                        <p:tav tm="0">
                                          <p:val>
                                            <p:strVal val="#ppt_x"/>
                                          </p:val>
                                        </p:tav>
                                        <p:tav tm="100000">
                                          <p:val>
                                            <p:strVal val="#ppt_x"/>
                                          </p:val>
                                        </p:tav>
                                      </p:tavLst>
                                    </p:anim>
                                    <p:anim calcmode="lin" valueType="num">
                                      <p:cBhvr additive="base">
                                        <p:cTn id="22" dur="5000" fill="hold"/>
                                        <p:tgtEl>
                                          <p:spTgt spid="7"/>
                                        </p:tgtEl>
                                        <p:attrNameLst>
                                          <p:attrName>ppt_y</p:attrName>
                                        </p:attrNameLst>
                                      </p:cBhvr>
                                      <p:tavLst>
                                        <p:tav tm="0">
                                          <p:val>
                                            <p:strVal val="1+#ppt_h/2"/>
                                          </p:val>
                                        </p:tav>
                                        <p:tav tm="100000">
                                          <p:val>
                                            <p:strVal val="#ppt_y"/>
                                          </p:val>
                                        </p:tav>
                                      </p:tavLst>
                                    </p:anim>
                                  </p:childTnLst>
                                </p:cTn>
                              </p:par>
                              <p:par>
                                <p:cTn id="23" presetID="3" presetClass="entr" presetSubtype="5"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linds(vertical)">
                                      <p:cBhvr>
                                        <p:cTn id="25"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043608" y="908720"/>
            <a:ext cx="7740352" cy="5632311"/>
          </a:xfrm>
          <a:prstGeom prst="rect">
            <a:avLst/>
          </a:prstGeom>
        </p:spPr>
        <p:txBody>
          <a:bodyPr wrap="square">
            <a:spAutoFit/>
          </a:bodyPr>
          <a:lstStyle/>
          <a:p>
            <a:r>
              <a:rPr lang="es-ES" sz="2000" b="1" i="1" dirty="0" smtClean="0"/>
              <a:t>Sexo y reproducción</a:t>
            </a:r>
          </a:p>
          <a:p>
            <a:r>
              <a:rPr lang="es-ES" sz="2000" i="1" dirty="0" smtClean="0"/>
              <a:t>No es que quiera que dejes de leer ni bajarte la autoestima, pero en este preciso momento, mientras tu lees estas líneas, millones de personas están manteniendo relaciones sexuales alrededor del mundo entero. Para ser exactos, los seres humanos tienen sexo aproximadamente 120 millones de veces cada día. A los humanos nos encanta proliferar y las tasas de natalidad crecen constantemente.</a:t>
            </a:r>
          </a:p>
          <a:p>
            <a:r>
              <a:rPr lang="es-ES" sz="2000" i="1" dirty="0" smtClean="0"/>
              <a:t>¿Sabías que cuando los niños nacen, en menor o en mayor medida, todos tienen ojos azules? La exposición a la melanina le da su color original poco tiempo después. Los niños nacen producto de las relaciones entre hombres y mujeres, pero cuando se trata solo de sexo, hay muchas opciones y estudios científicos señalan que intrínsecamente, de cierto modo, todas las mujeres son bisexuales. Los hombres tienden a ser más específicos en cuanto a su orientación sexual, siendo mayoritariamente </a:t>
            </a:r>
            <a:r>
              <a:rPr lang="es-ES" sz="2000" i="1" dirty="0" err="1" smtClean="0"/>
              <a:t>hetero</a:t>
            </a:r>
            <a:r>
              <a:rPr lang="es-ES" sz="2000" i="1" dirty="0" smtClean="0"/>
              <a:t> u homosexuales.</a:t>
            </a:r>
          </a:p>
          <a:p>
            <a:r>
              <a:rPr lang="es-ES" sz="2000" i="1" dirty="0" smtClean="0"/>
              <a:t>El pene del hombre promedio siempre tiene tres veces el tamaño de su pulgar (anda, tómate tu tiempo pero por favor, lávate las manos antes de continuar con el  siguiente punto ). </a:t>
            </a:r>
            <a:endParaRPr lang="es-ES" sz="2000" i="1" dirty="0"/>
          </a:p>
        </p:txBody>
      </p:sp>
    </p:spTree>
  </p:cSld>
  <p:clrMapOvr>
    <a:masterClrMapping/>
  </p:clrMapOvr>
  <p:transition spd="slow" advTm="6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Documents and Settings\Dell\Escritorio\10-curiosidades-sobre-el-cuerpo-humano-3.jpg"/>
          <p:cNvPicPr>
            <a:picLocks noChangeAspect="1" noChangeArrowheads="1"/>
          </p:cNvPicPr>
          <p:nvPr/>
        </p:nvPicPr>
        <p:blipFill>
          <a:blip r:embed="rId2" cstate="print"/>
          <a:srcRect/>
          <a:stretch>
            <a:fillRect/>
          </a:stretch>
        </p:blipFill>
        <p:spPr bwMode="auto">
          <a:xfrm>
            <a:off x="-1" y="0"/>
            <a:ext cx="9233975" cy="6858000"/>
          </a:xfrm>
          <a:prstGeom prst="rect">
            <a:avLst/>
          </a:prstGeom>
          <a:noFill/>
        </p:spPr>
      </p:pic>
      <p:sp>
        <p:nvSpPr>
          <p:cNvPr id="7" name="6 Luna"/>
          <p:cNvSpPr/>
          <p:nvPr/>
        </p:nvSpPr>
        <p:spPr>
          <a:xfrm>
            <a:off x="539750" y="0"/>
            <a:ext cx="8604250" cy="6858000"/>
          </a:xfrm>
          <a:prstGeom prst="moon">
            <a:avLst>
              <a:gd name="adj" fmla="val 25324"/>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flipH="1">
            <a:off x="0" y="0"/>
            <a:ext cx="8388350" cy="6858000"/>
          </a:xfrm>
          <a:prstGeom prst="moon">
            <a:avLst>
              <a:gd name="adj" fmla="val 26900"/>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1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4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4000" fill="hold"/>
                                        <p:tgtEl>
                                          <p:spTgt spid="8"/>
                                        </p:tgtEl>
                                        <p:attrNameLst>
                                          <p:attrName>r</p:attrName>
                                        </p:attrNameLst>
                                      </p:cBhvr>
                                    </p:animRot>
                                  </p:childTnLst>
                                </p:cTn>
                              </p:par>
                            </p:childTnLst>
                          </p:cTn>
                        </p:par>
                        <p:par>
                          <p:cTn id="9" fill="hold">
                            <p:stCondLst>
                              <p:cond delay="4000"/>
                            </p:stCondLst>
                            <p:childTnLst>
                              <p:par>
                                <p:cTn id="10" presetID="2" presetClass="exit" presetSubtype="8" fill="hold" nodeType="afterEffect">
                                  <p:stCondLst>
                                    <p:cond delay="0"/>
                                  </p:stCondLst>
                                  <p:childTnLst>
                                    <p:anim calcmode="lin" valueType="num">
                                      <p:cBhvr additive="base">
                                        <p:cTn id="11" dur="4000"/>
                                        <p:tgtEl>
                                          <p:spTgt spid="7"/>
                                        </p:tgtEl>
                                        <p:attrNameLst>
                                          <p:attrName>ppt_x</p:attrName>
                                        </p:attrNameLst>
                                      </p:cBhvr>
                                      <p:tavLst>
                                        <p:tav tm="0">
                                          <p:val>
                                            <p:strVal val="ppt_x"/>
                                          </p:val>
                                        </p:tav>
                                        <p:tav tm="100000">
                                          <p:val>
                                            <p:strVal val="0-ppt_w/2"/>
                                          </p:val>
                                        </p:tav>
                                      </p:tavLst>
                                    </p:anim>
                                    <p:anim calcmode="lin" valueType="num">
                                      <p:cBhvr additive="base">
                                        <p:cTn id="12" dur="4000"/>
                                        <p:tgtEl>
                                          <p:spTgt spid="7"/>
                                        </p:tgtEl>
                                        <p:attrNameLst>
                                          <p:attrName>ppt_y</p:attrName>
                                        </p:attrNameLst>
                                      </p:cBhvr>
                                      <p:tavLst>
                                        <p:tav tm="0">
                                          <p:val>
                                            <p:strVal val="ppt_y"/>
                                          </p:val>
                                        </p:tav>
                                        <p:tav tm="100000">
                                          <p:val>
                                            <p:strVal val="ppt_y"/>
                                          </p:val>
                                        </p:tav>
                                      </p:tavLst>
                                    </p:anim>
                                    <p:set>
                                      <p:cBhvr>
                                        <p:cTn id="13" dur="1" fill="hold">
                                          <p:stCondLst>
                                            <p:cond delay="3999"/>
                                          </p:stCondLst>
                                        </p:cTn>
                                        <p:tgtEl>
                                          <p:spTgt spid="7"/>
                                        </p:tgtEl>
                                        <p:attrNameLst>
                                          <p:attrName>style.visibility</p:attrName>
                                        </p:attrNameLst>
                                      </p:cBhvr>
                                      <p:to>
                                        <p:strVal val="hidden"/>
                                      </p:to>
                                    </p:set>
                                  </p:childTnLst>
                                </p:cTn>
                              </p:par>
                              <p:par>
                                <p:cTn id="14" presetID="2" presetClass="exit" presetSubtype="2" fill="hold" nodeType="withEffect">
                                  <p:stCondLst>
                                    <p:cond delay="0"/>
                                  </p:stCondLst>
                                  <p:childTnLst>
                                    <p:anim calcmode="lin" valueType="num">
                                      <p:cBhvr additive="base">
                                        <p:cTn id="15" dur="4000"/>
                                        <p:tgtEl>
                                          <p:spTgt spid="8"/>
                                        </p:tgtEl>
                                        <p:attrNameLst>
                                          <p:attrName>ppt_x</p:attrName>
                                        </p:attrNameLst>
                                      </p:cBhvr>
                                      <p:tavLst>
                                        <p:tav tm="0">
                                          <p:val>
                                            <p:strVal val="ppt_x"/>
                                          </p:val>
                                        </p:tav>
                                        <p:tav tm="100000">
                                          <p:val>
                                            <p:strVal val="1+ppt_w/2"/>
                                          </p:val>
                                        </p:tav>
                                      </p:tavLst>
                                    </p:anim>
                                    <p:anim calcmode="lin" valueType="num">
                                      <p:cBhvr additive="base">
                                        <p:cTn id="16" dur="4000"/>
                                        <p:tgtEl>
                                          <p:spTgt spid="8"/>
                                        </p:tgtEl>
                                        <p:attrNameLst>
                                          <p:attrName>ppt_y</p:attrName>
                                        </p:attrNameLst>
                                      </p:cBhvr>
                                      <p:tavLst>
                                        <p:tav tm="0">
                                          <p:val>
                                            <p:strVal val="ppt_y"/>
                                          </p:val>
                                        </p:tav>
                                        <p:tav tm="100000">
                                          <p:val>
                                            <p:strVal val="ppt_y"/>
                                          </p:val>
                                        </p:tav>
                                      </p:tavLst>
                                    </p:anim>
                                    <p:set>
                                      <p:cBhvr>
                                        <p:cTn id="17" dur="1" fill="hold">
                                          <p:stCondLst>
                                            <p:cond delay="3999"/>
                                          </p:stCondLst>
                                        </p:cTn>
                                        <p:tgtEl>
                                          <p:spTgt spid="8"/>
                                        </p:tgtEl>
                                        <p:attrNameLst>
                                          <p:attrName>style.visibility</p:attrName>
                                        </p:attrNameLst>
                                      </p:cBhvr>
                                      <p:to>
                                        <p:strVal val="hidden"/>
                                      </p:to>
                                    </p:set>
                                  </p:childTnLst>
                                </p:cTn>
                              </p:par>
                              <p:par>
                                <p:cTn id="18" presetID="23" presetClass="entr" presetSubtype="288" fill="hold"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0" fill="hold"/>
                                        <p:tgtEl>
                                          <p:spTgt spid="6"/>
                                        </p:tgtEl>
                                        <p:attrNameLst>
                                          <p:attrName>ppt_w</p:attrName>
                                        </p:attrNameLst>
                                      </p:cBhvr>
                                      <p:tavLst>
                                        <p:tav tm="0">
                                          <p:val>
                                            <p:strVal val="4/3*#ppt_w"/>
                                          </p:val>
                                        </p:tav>
                                        <p:tav tm="100000">
                                          <p:val>
                                            <p:strVal val="#ppt_w"/>
                                          </p:val>
                                        </p:tav>
                                      </p:tavLst>
                                    </p:anim>
                                    <p:anim calcmode="lin" valueType="num">
                                      <p:cBhvr>
                                        <p:cTn id="21" dur="5000" fill="hold"/>
                                        <p:tgtEl>
                                          <p:spTgt spid="6"/>
                                        </p:tgtEl>
                                        <p:attrNameLst>
                                          <p:attrName>ppt_h</p:attrName>
                                        </p:attrNameLst>
                                      </p:cBhvr>
                                      <p:tavLst>
                                        <p:tav tm="0">
                                          <p:val>
                                            <p:strVal val="4/3*#ppt_h"/>
                                          </p:val>
                                        </p:tav>
                                        <p:tav tm="100000">
                                          <p:val>
                                            <p:strVal val="#ppt_h"/>
                                          </p:val>
                                        </p:tav>
                                      </p:tavLst>
                                    </p:anim>
                                  </p:childTnLst>
                                </p:cTn>
                              </p:par>
                              <p:par>
                                <p:cTn id="22" presetID="6" presetClass="entr" presetSubtype="32"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circle(out)">
                                      <p:cBhvr>
                                        <p:cTn id="24"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547664" y="1772816"/>
            <a:ext cx="7326560" cy="4401205"/>
          </a:xfrm>
          <a:prstGeom prst="rect">
            <a:avLst/>
          </a:prstGeom>
        </p:spPr>
        <p:txBody>
          <a:bodyPr wrap="square">
            <a:spAutoFit/>
          </a:bodyPr>
          <a:lstStyle/>
          <a:p>
            <a:r>
              <a:rPr lang="es-ES" sz="2000" b="1" i="1" dirty="0" smtClean="0"/>
              <a:t>Sentidos</a:t>
            </a:r>
          </a:p>
          <a:p>
            <a:r>
              <a:rPr lang="es-ES" sz="2000" i="1" dirty="0" smtClean="0"/>
              <a:t>Los sentidos no siempre son de fiar. Ya Sócrates se había dado cuenta de ello en la Antigua Grecia. Pero son tan sorprendentes como cualquier otra parte de nuestro cuerpo, por ejemplo, ¿sabías que nuestra nariz puede recordar hasta 50.000 aromas diferentes? Todos tenemos un aroma único, cada uno de nosotros posee el suyo e instintivamente aprende a reconocer el de otras personas, pero esto no ocurre con los gemelos, quienes huelen exactamente igual.</a:t>
            </a:r>
          </a:p>
          <a:p>
            <a:r>
              <a:rPr lang="es-ES" sz="2000" i="1" dirty="0" smtClean="0"/>
              <a:t>Algunos estudios han demostrado que además, las mujeres tienen un aroma más agradable que el de los hombres y que cerca de un 2% de personas en el mundo, no tienen o han perdido el sentido del olfato. En cuanto a otros sentidos como la escucha, es curioso el hecho de que cuando comes en exceso te cuesta más escuchar adecuadamente.</a:t>
            </a:r>
            <a:endParaRPr lang="es-ES" sz="2000" i="1" dirty="0"/>
          </a:p>
        </p:txBody>
      </p:sp>
    </p:spTree>
  </p:cSld>
  <p:clrMapOvr>
    <a:masterClrMapping/>
  </p:clrMapOvr>
  <p:transition spd="slow" advTm="3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a:spLocks noChangeArrowheads="1"/>
          </p:cNvSpPr>
          <p:nvPr/>
        </p:nvSpPr>
        <p:spPr bwMode="auto">
          <a:xfrm>
            <a:off x="0" y="0"/>
            <a:ext cx="9144000" cy="6858000"/>
          </a:xfrm>
          <a:prstGeom prst="rect">
            <a:avLst/>
          </a:prstGeom>
          <a:solidFill>
            <a:srgbClr val="FF00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3" name="2 Rectángulo"/>
          <p:cNvSpPr/>
          <p:nvPr/>
        </p:nvSpPr>
        <p:spPr>
          <a:xfrm>
            <a:off x="214313" y="214313"/>
            <a:ext cx="8715375" cy="64293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sp>
        <p:nvSpPr>
          <p:cNvPr id="4" name="3 Rectángulo"/>
          <p:cNvSpPr>
            <a:spLocks noChangeArrowheads="1"/>
          </p:cNvSpPr>
          <p:nvPr/>
        </p:nvSpPr>
        <p:spPr bwMode="auto">
          <a:xfrm>
            <a:off x="428625" y="428625"/>
            <a:ext cx="8286750" cy="6000750"/>
          </a:xfrm>
          <a:prstGeom prst="rect">
            <a:avLst/>
          </a:prstGeom>
          <a:solidFill>
            <a:srgbClr val="FF6600"/>
          </a:solidFill>
          <a:ln w="25400" algn="ctr">
            <a:solidFill>
              <a:srgbClr val="0000FF"/>
            </a:solidFill>
            <a:miter lim="800000"/>
            <a:headEnd/>
            <a:tailEnd/>
          </a:ln>
        </p:spPr>
        <p:txBody>
          <a:bodyPr anchor="ctr"/>
          <a:lstStyle/>
          <a:p>
            <a:pPr algn="ctr">
              <a:defRPr/>
            </a:pPr>
            <a:endParaRPr lang="es-ES" sz="2400">
              <a:solidFill>
                <a:schemeClr val="lt1"/>
              </a:solidFill>
              <a:latin typeface="+mn-lt"/>
              <a:cs typeface="+mn-cs"/>
            </a:endParaRPr>
          </a:p>
        </p:txBody>
      </p:sp>
      <p:sp>
        <p:nvSpPr>
          <p:cNvPr id="5" name="4 Rectángulo"/>
          <p:cNvSpPr/>
          <p:nvPr/>
        </p:nvSpPr>
        <p:spPr>
          <a:xfrm>
            <a:off x="683568" y="692696"/>
            <a:ext cx="7775575" cy="5451475"/>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400"/>
          </a:p>
        </p:txBody>
      </p:sp>
      <p:pic>
        <p:nvPicPr>
          <p:cNvPr id="8" name="Picture 2" descr="C:\Documents and Settings\Dell\Escritorio\10-curiosidades-sobre-el-cuerpo-humano-2_0.jpg"/>
          <p:cNvPicPr>
            <a:picLocks noChangeAspect="1" noChangeArrowheads="1"/>
          </p:cNvPicPr>
          <p:nvPr/>
        </p:nvPicPr>
        <p:blipFill>
          <a:blip r:embed="rId2" cstate="print"/>
          <a:srcRect/>
          <a:stretch>
            <a:fillRect/>
          </a:stretch>
        </p:blipFill>
        <p:spPr bwMode="auto">
          <a:xfrm>
            <a:off x="683568" y="692696"/>
            <a:ext cx="7776864" cy="5544616"/>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plus(in)">
                                      <p:cBhvr>
                                        <p:cTn id="7" dur="2000"/>
                                        <p:tgtEl>
                                          <p:spTgt spid="2"/>
                                        </p:tgtEl>
                                      </p:cBhvr>
                                    </p:animEffect>
                                  </p:childTnLst>
                                </p:cTn>
                              </p:par>
                              <p:par>
                                <p:cTn id="8" presetID="22" presetClass="emph" presetSubtype="0" repeatCount="indefinite" fill="hold" grpId="1" nodeType="withEffect">
                                  <p:stCondLst>
                                    <p:cond delay="0"/>
                                  </p:stCondLst>
                                  <p:childTnLst>
                                    <p:animClr clrSpc="hsl" dir="cw">
                                      <p:cBhvr override="childStyle">
                                        <p:cTn id="9" dur="2000" fill="hold"/>
                                        <p:tgtEl>
                                          <p:spTgt spid="2"/>
                                        </p:tgtEl>
                                        <p:attrNameLst>
                                          <p:attrName>style.color</p:attrName>
                                        </p:attrNameLst>
                                      </p:cBhvr>
                                      <p:by>
                                        <p:hsl h="-7200000" s="0" l="0"/>
                                      </p:by>
                                    </p:animClr>
                                    <p:animClr clrSpc="hsl" dir="cw">
                                      <p:cBhvr>
                                        <p:cTn id="10" dur="2000" fill="hold"/>
                                        <p:tgtEl>
                                          <p:spTgt spid="2"/>
                                        </p:tgtEl>
                                        <p:attrNameLst>
                                          <p:attrName>fillcolor</p:attrName>
                                        </p:attrNameLst>
                                      </p:cBhvr>
                                      <p:by>
                                        <p:hsl h="-7200000" s="0" l="0"/>
                                      </p:by>
                                    </p:animClr>
                                    <p:animClr clrSpc="hsl" dir="cw">
                                      <p:cBhvr>
                                        <p:cTn id="11" dur="2000" fill="hold"/>
                                        <p:tgtEl>
                                          <p:spTgt spid="2"/>
                                        </p:tgtEl>
                                        <p:attrNameLst>
                                          <p:attrName>stroke.color</p:attrName>
                                        </p:attrNameLst>
                                      </p:cBhvr>
                                      <p:by>
                                        <p:hsl h="-7200000" s="0" l="0"/>
                                      </p:by>
                                    </p:animClr>
                                    <p:set>
                                      <p:cBhvr>
                                        <p:cTn id="12" dur="2000" fill="hold"/>
                                        <p:tgtEl>
                                          <p:spTgt spid="2"/>
                                        </p:tgtEl>
                                        <p:attrNameLst>
                                          <p:attrName>fill.type</p:attrName>
                                        </p:attrNameLst>
                                      </p:cBhvr>
                                      <p:to>
                                        <p:strVal val="solid"/>
                                      </p:to>
                                    </p:set>
                                  </p:childTnLst>
                                </p:cTn>
                              </p:par>
                            </p:childTnLst>
                          </p:cTn>
                        </p:par>
                        <p:par>
                          <p:cTn id="13" fill="hold">
                            <p:stCondLst>
                              <p:cond delay="2000"/>
                            </p:stCondLst>
                            <p:childTnLst>
                              <p:par>
                                <p:cTn id="14" presetID="8" presetClass="entr" presetSubtype="16" fill="hold" grpId="0" nodeType="after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diamond(in)">
                                      <p:cBhvr>
                                        <p:cTn id="16" dur="2000"/>
                                        <p:tgtEl>
                                          <p:spTgt spid="3"/>
                                        </p:tgtEl>
                                      </p:cBhvr>
                                    </p:animEffect>
                                  </p:childTnLst>
                                </p:cTn>
                              </p:par>
                              <p:par>
                                <p:cTn id="17" presetID="23" presetClass="entr" presetSubtype="16"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0" fill="hold"/>
                                        <p:tgtEl>
                                          <p:spTgt spid="8"/>
                                        </p:tgtEl>
                                        <p:attrNameLst>
                                          <p:attrName>ppt_w</p:attrName>
                                        </p:attrNameLst>
                                      </p:cBhvr>
                                      <p:tavLst>
                                        <p:tav tm="0">
                                          <p:val>
                                            <p:fltVal val="0"/>
                                          </p:val>
                                        </p:tav>
                                        <p:tav tm="100000">
                                          <p:val>
                                            <p:strVal val="#ppt_w"/>
                                          </p:val>
                                        </p:tav>
                                      </p:tavLst>
                                    </p:anim>
                                    <p:anim calcmode="lin" valueType="num">
                                      <p:cBhvr>
                                        <p:cTn id="20" dur="5000" fill="hold"/>
                                        <p:tgtEl>
                                          <p:spTgt spid="8"/>
                                        </p:tgtEl>
                                        <p:attrNameLst>
                                          <p:attrName>ppt_h</p:attrName>
                                        </p:attrNameLst>
                                      </p:cBhvr>
                                      <p:tavLst>
                                        <p:tav tm="0">
                                          <p:val>
                                            <p:fltVal val="0"/>
                                          </p:val>
                                        </p:tav>
                                        <p:tav tm="100000">
                                          <p:val>
                                            <p:strVal val="#ppt_h"/>
                                          </p:val>
                                        </p:tav>
                                      </p:tavLst>
                                    </p:anim>
                                  </p:childTnLst>
                                </p:cTn>
                              </p:par>
                            </p:childTnLst>
                          </p:cTn>
                        </p:par>
                        <p:par>
                          <p:cTn id="21" fill="hold">
                            <p:stCondLst>
                              <p:cond delay="7000"/>
                            </p:stCondLst>
                            <p:childTnLst>
                              <p:par>
                                <p:cTn id="22" presetID="17" presetClass="entr" presetSubtype="10" fill="hold" grpId="0"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2000" fill="hold"/>
                                        <p:tgtEl>
                                          <p:spTgt spid="4"/>
                                        </p:tgtEl>
                                        <p:attrNameLst>
                                          <p:attrName>ppt_w</p:attrName>
                                        </p:attrNameLst>
                                      </p:cBhvr>
                                      <p:tavLst>
                                        <p:tav tm="0">
                                          <p:val>
                                            <p:fltVal val="0"/>
                                          </p:val>
                                        </p:tav>
                                        <p:tav tm="100000">
                                          <p:val>
                                            <p:strVal val="#ppt_w"/>
                                          </p:val>
                                        </p:tav>
                                      </p:tavLst>
                                    </p:anim>
                                    <p:anim calcmode="lin" valueType="num">
                                      <p:cBhvr>
                                        <p:cTn id="25" dur="2000" fill="hold"/>
                                        <p:tgtEl>
                                          <p:spTgt spid="4"/>
                                        </p:tgtEl>
                                        <p:attrNameLst>
                                          <p:attrName>ppt_h</p:attrName>
                                        </p:attrNameLst>
                                      </p:cBhvr>
                                      <p:tavLst>
                                        <p:tav tm="0">
                                          <p:val>
                                            <p:strVal val="#ppt_h"/>
                                          </p:val>
                                        </p:tav>
                                        <p:tav tm="100000">
                                          <p:val>
                                            <p:strVal val="#ppt_h"/>
                                          </p:val>
                                        </p:tav>
                                      </p:tavLst>
                                    </p:anim>
                                  </p:childTnLst>
                                </p:cTn>
                              </p:par>
                              <p:par>
                                <p:cTn id="26" presetID="22" presetClass="emph" presetSubtype="0" repeatCount="indefinite" fill="hold" grpId="1" nodeType="withEffect">
                                  <p:stCondLst>
                                    <p:cond delay="0"/>
                                  </p:stCondLst>
                                  <p:childTnLst>
                                    <p:animClr clrSpc="hsl" dir="cw">
                                      <p:cBhvr override="childStyle">
                                        <p:cTn id="27" dur="2000" fill="hold"/>
                                        <p:tgtEl>
                                          <p:spTgt spid="4"/>
                                        </p:tgtEl>
                                        <p:attrNameLst>
                                          <p:attrName>style.color</p:attrName>
                                        </p:attrNameLst>
                                      </p:cBhvr>
                                      <p:by>
                                        <p:hsl h="-7200000" s="0" l="0"/>
                                      </p:by>
                                    </p:animClr>
                                    <p:animClr clrSpc="hsl" dir="cw">
                                      <p:cBhvr>
                                        <p:cTn id="28" dur="2000" fill="hold"/>
                                        <p:tgtEl>
                                          <p:spTgt spid="4"/>
                                        </p:tgtEl>
                                        <p:attrNameLst>
                                          <p:attrName>fillcolor</p:attrName>
                                        </p:attrNameLst>
                                      </p:cBhvr>
                                      <p:by>
                                        <p:hsl h="-7200000" s="0" l="0"/>
                                      </p:by>
                                    </p:animClr>
                                    <p:animClr clrSpc="hsl" dir="cw">
                                      <p:cBhvr>
                                        <p:cTn id="29" dur="2000" fill="hold"/>
                                        <p:tgtEl>
                                          <p:spTgt spid="4"/>
                                        </p:tgtEl>
                                        <p:attrNameLst>
                                          <p:attrName>stroke.color</p:attrName>
                                        </p:attrNameLst>
                                      </p:cBhvr>
                                      <p:by>
                                        <p:hsl h="-7200000" s="0" l="0"/>
                                      </p:by>
                                    </p:animClr>
                                    <p:set>
                                      <p:cBhvr>
                                        <p:cTn id="30" dur="2000" fill="hold"/>
                                        <p:tgtEl>
                                          <p:spTgt spid="4"/>
                                        </p:tgtEl>
                                        <p:attrNameLst>
                                          <p:attrName>fill.type</p:attrName>
                                        </p:attrNameLst>
                                      </p:cBhvr>
                                      <p:to>
                                        <p:strVal val="solid"/>
                                      </p:to>
                                    </p:set>
                                  </p:childTnLst>
                                </p:cTn>
                              </p:par>
                            </p:childTnLst>
                          </p:cTn>
                        </p:par>
                        <p:par>
                          <p:cTn id="31" fill="hold">
                            <p:stCondLst>
                              <p:cond delay="9000"/>
                            </p:stCondLst>
                            <p:childTnLst>
                              <p:par>
                                <p:cTn id="32" presetID="20" presetClass="entr" presetSubtype="0" fill="hold" grpId="0"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edge">
                                      <p:cBhvr>
                                        <p:cTn id="34"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 grpId="1" animBg="1"/>
      <p:bldP spid="3" grpId="0" animBg="1"/>
      <p:bldP spid="4" grpId="0" animBg="1"/>
      <p:bldP spid="4" grpId="1"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2276872"/>
            <a:ext cx="7398568" cy="4093428"/>
          </a:xfrm>
          <a:prstGeom prst="rect">
            <a:avLst/>
          </a:prstGeom>
        </p:spPr>
        <p:txBody>
          <a:bodyPr wrap="square">
            <a:spAutoFit/>
          </a:bodyPr>
          <a:lstStyle/>
          <a:p>
            <a:r>
              <a:rPr lang="es-ES" sz="2000" b="1" i="1" dirty="0" smtClean="0"/>
              <a:t>Funciones del cuerpo: asquerosas pero necesarias</a:t>
            </a:r>
          </a:p>
          <a:p>
            <a:r>
              <a:rPr lang="es-ES" sz="2000" i="1" dirty="0" smtClean="0"/>
              <a:t>Existen varias funciones del cuerpo que aunque son necesarias para la existencia, a muchas personas les resultan muy desagradables. Por ejemplo la defecación, las flatulencias o la salivación. Todos tenemos flatulencias. Como promedio, una persona deja salir hasta 14 flatulencias por día, produce grandes cantidades de cera de oído para aumentar las defensas y estornuda a más de 160 km/h.</a:t>
            </a:r>
          </a:p>
          <a:p>
            <a:r>
              <a:rPr lang="es-ES" sz="2000" i="1" dirty="0" smtClean="0"/>
              <a:t>Aproximadamente el 75% de nuestra materia fecal está compuesta por agua y es muy simple entender el por qué: imagínate que ese 75% fuera, por ejemplo, un hueso tan sólido como el acero. En fin y dejando de lado las cuestiones desagradables, ¿sabías que las mujeres parpadean más que los hombres? Pues así es y no solo más, sino exactamente el doble.</a:t>
            </a:r>
            <a:endParaRPr lang="es-ES" sz="2000" i="1" dirty="0"/>
          </a:p>
        </p:txBody>
      </p:sp>
    </p:spTree>
  </p:cSld>
  <p:clrMapOvr>
    <a:masterClrMapping/>
  </p:clrMapOvr>
  <p:transition spd="slow" advTm="5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Documents and Settings\Dell\Escritorio\10-curiosidades-sobre-el-cuerpo-humano-5.jpg"/>
          <p:cNvPicPr>
            <a:picLocks noChangeAspect="1" noChangeArrowheads="1"/>
          </p:cNvPicPr>
          <p:nvPr/>
        </p:nvPicPr>
        <p:blipFill>
          <a:blip r:embed="rId2" cstate="print"/>
          <a:srcRect/>
          <a:stretch>
            <a:fillRect/>
          </a:stretch>
        </p:blipFill>
        <p:spPr bwMode="auto">
          <a:xfrm>
            <a:off x="0" y="-52291"/>
            <a:ext cx="9515914" cy="6910291"/>
          </a:xfrm>
          <a:prstGeom prst="rect">
            <a:avLst/>
          </a:prstGeom>
          <a:noFill/>
        </p:spPr>
      </p:pic>
      <p:sp>
        <p:nvSpPr>
          <p:cNvPr id="9" name="8 Proceso"/>
          <p:cNvSpPr/>
          <p:nvPr/>
        </p:nvSpPr>
        <p:spPr>
          <a:xfrm>
            <a:off x="0" y="0"/>
            <a:ext cx="97155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Proceso"/>
          <p:cNvSpPr/>
          <p:nvPr/>
        </p:nvSpPr>
        <p:spPr>
          <a:xfrm>
            <a:off x="971550" y="0"/>
            <a:ext cx="936625"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Proceso"/>
          <p:cNvSpPr/>
          <p:nvPr/>
        </p:nvSpPr>
        <p:spPr>
          <a:xfrm>
            <a:off x="1908175" y="0"/>
            <a:ext cx="1079500"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Proceso"/>
          <p:cNvSpPr/>
          <p:nvPr/>
        </p:nvSpPr>
        <p:spPr>
          <a:xfrm>
            <a:off x="298767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Proceso"/>
          <p:cNvSpPr/>
          <p:nvPr/>
        </p:nvSpPr>
        <p:spPr>
          <a:xfrm>
            <a:off x="4000496" y="0"/>
            <a:ext cx="1081087" cy="683895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Proceso"/>
          <p:cNvSpPr/>
          <p:nvPr/>
        </p:nvSpPr>
        <p:spPr>
          <a:xfrm>
            <a:off x="5076825" y="0"/>
            <a:ext cx="1008063"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Proceso"/>
          <p:cNvSpPr/>
          <p:nvPr/>
        </p:nvSpPr>
        <p:spPr>
          <a:xfrm>
            <a:off x="6084888" y="0"/>
            <a:ext cx="1008062"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Proceso"/>
          <p:cNvSpPr/>
          <p:nvPr/>
        </p:nvSpPr>
        <p:spPr>
          <a:xfrm>
            <a:off x="7092280" y="0"/>
            <a:ext cx="1003300" cy="6858000"/>
          </a:xfrm>
          <a:prstGeom prst="flowChartProcess">
            <a:avLst/>
          </a:prstGeom>
          <a:solidFill>
            <a:srgbClr val="2222EE">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Proceso"/>
          <p:cNvSpPr/>
          <p:nvPr/>
        </p:nvSpPr>
        <p:spPr>
          <a:xfrm>
            <a:off x="8101013" y="0"/>
            <a:ext cx="1042987" cy="6858000"/>
          </a:xfrm>
          <a:prstGeom prst="flowChartProcess">
            <a:avLst/>
          </a:prstGeom>
          <a:solidFill>
            <a:srgbClr val="00B050">
              <a:alpha val="80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9"/>
                                        </p:tgtEl>
                                        <p:attrNameLst>
                                          <p:attrName>ppt_x</p:attrName>
                                        </p:attrNameLst>
                                      </p:cBhvr>
                                      <p:tavLst>
                                        <p:tav tm="0">
                                          <p:val>
                                            <p:strVal val="ppt_x"/>
                                          </p:val>
                                        </p:tav>
                                        <p:tav tm="100000">
                                          <p:val>
                                            <p:strVal val="ppt_x"/>
                                          </p:val>
                                        </p:tav>
                                      </p:tavLst>
                                    </p:anim>
                                    <p:anim calcmode="lin" valueType="num">
                                      <p:cBhvr additive="base">
                                        <p:cTn id="7" dur="5000"/>
                                        <p:tgtEl>
                                          <p:spTgt spid="9"/>
                                        </p:tgtEl>
                                        <p:attrNameLst>
                                          <p:attrName>ppt_y</p:attrName>
                                        </p:attrNameLst>
                                      </p:cBhvr>
                                      <p:tavLst>
                                        <p:tav tm="0">
                                          <p:val>
                                            <p:strVal val="ppt_y"/>
                                          </p:val>
                                        </p:tav>
                                        <p:tav tm="100000">
                                          <p:val>
                                            <p:strVal val="1+ppt_h/2"/>
                                          </p:val>
                                        </p:tav>
                                      </p:tavLst>
                                    </p:anim>
                                    <p:set>
                                      <p:cBhvr>
                                        <p:cTn id="8" dur="1" fill="hold">
                                          <p:stCondLst>
                                            <p:cond delay="4999"/>
                                          </p:stCondLst>
                                        </p:cTn>
                                        <p:tgtEl>
                                          <p:spTgt spid="9"/>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0"/>
                                        </p:tgtEl>
                                        <p:attrNameLst>
                                          <p:attrName>ppt_x</p:attrName>
                                        </p:attrNameLst>
                                      </p:cBhvr>
                                      <p:tavLst>
                                        <p:tav tm="0">
                                          <p:val>
                                            <p:strVal val="ppt_x"/>
                                          </p:val>
                                        </p:tav>
                                        <p:tav tm="100000">
                                          <p:val>
                                            <p:strVal val="ppt_x"/>
                                          </p:val>
                                        </p:tav>
                                      </p:tavLst>
                                    </p:anim>
                                    <p:anim calcmode="lin" valueType="num">
                                      <p:cBhvr additive="base">
                                        <p:cTn id="11" dur="5000"/>
                                        <p:tgtEl>
                                          <p:spTgt spid="10"/>
                                        </p:tgtEl>
                                        <p:attrNameLst>
                                          <p:attrName>ppt_y</p:attrName>
                                        </p:attrNameLst>
                                      </p:cBhvr>
                                      <p:tavLst>
                                        <p:tav tm="0">
                                          <p:val>
                                            <p:strVal val="ppt_y"/>
                                          </p:val>
                                        </p:tav>
                                        <p:tav tm="100000">
                                          <p:val>
                                            <p:strVal val="0-ppt_h/2"/>
                                          </p:val>
                                        </p:tav>
                                      </p:tavLst>
                                    </p:anim>
                                    <p:set>
                                      <p:cBhvr>
                                        <p:cTn id="12" dur="1" fill="hold">
                                          <p:stCondLst>
                                            <p:cond delay="4999"/>
                                          </p:stCondLst>
                                        </p:cTn>
                                        <p:tgtEl>
                                          <p:spTgt spid="10"/>
                                        </p:tgtEl>
                                        <p:attrNameLst>
                                          <p:attrName>style.visibility</p:attrName>
                                        </p:attrNameLst>
                                      </p:cBhvr>
                                      <p:to>
                                        <p:strVal val="hidden"/>
                                      </p:to>
                                    </p:set>
                                  </p:childTnLst>
                                </p:cTn>
                              </p:par>
                              <p:par>
                                <p:cTn id="13" presetID="2" presetClass="exit" presetSubtype="4" fill="hold" nodeType="withEffect">
                                  <p:stCondLst>
                                    <p:cond delay="0"/>
                                  </p:stCondLst>
                                  <p:childTnLst>
                                    <p:anim calcmode="lin" valueType="num">
                                      <p:cBhvr additive="base">
                                        <p:cTn id="14" dur="5000"/>
                                        <p:tgtEl>
                                          <p:spTgt spid="11"/>
                                        </p:tgtEl>
                                        <p:attrNameLst>
                                          <p:attrName>ppt_x</p:attrName>
                                        </p:attrNameLst>
                                      </p:cBhvr>
                                      <p:tavLst>
                                        <p:tav tm="0">
                                          <p:val>
                                            <p:strVal val="ppt_x"/>
                                          </p:val>
                                        </p:tav>
                                        <p:tav tm="100000">
                                          <p:val>
                                            <p:strVal val="ppt_x"/>
                                          </p:val>
                                        </p:tav>
                                      </p:tavLst>
                                    </p:anim>
                                    <p:anim calcmode="lin" valueType="num">
                                      <p:cBhvr additive="base">
                                        <p:cTn id="15" dur="5000"/>
                                        <p:tgtEl>
                                          <p:spTgt spid="11"/>
                                        </p:tgtEl>
                                        <p:attrNameLst>
                                          <p:attrName>ppt_y</p:attrName>
                                        </p:attrNameLst>
                                      </p:cBhvr>
                                      <p:tavLst>
                                        <p:tav tm="0">
                                          <p:val>
                                            <p:strVal val="ppt_y"/>
                                          </p:val>
                                        </p:tav>
                                        <p:tav tm="100000">
                                          <p:val>
                                            <p:strVal val="1+ppt_h/2"/>
                                          </p:val>
                                        </p:tav>
                                      </p:tavLst>
                                    </p:anim>
                                    <p:set>
                                      <p:cBhvr>
                                        <p:cTn id="16" dur="1" fill="hold">
                                          <p:stCondLst>
                                            <p:cond delay="4999"/>
                                          </p:stCondLst>
                                        </p:cTn>
                                        <p:tgtEl>
                                          <p:spTgt spid="11"/>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5000"/>
                                        <p:tgtEl>
                                          <p:spTgt spid="12"/>
                                        </p:tgtEl>
                                        <p:attrNameLst>
                                          <p:attrName>ppt_x</p:attrName>
                                        </p:attrNameLst>
                                      </p:cBhvr>
                                      <p:tavLst>
                                        <p:tav tm="0">
                                          <p:val>
                                            <p:strVal val="ppt_x"/>
                                          </p:val>
                                        </p:tav>
                                        <p:tav tm="100000">
                                          <p:val>
                                            <p:strVal val="ppt_x"/>
                                          </p:val>
                                        </p:tav>
                                      </p:tavLst>
                                    </p:anim>
                                    <p:anim calcmode="lin" valueType="num">
                                      <p:cBhvr additive="base">
                                        <p:cTn id="19" dur="5000"/>
                                        <p:tgtEl>
                                          <p:spTgt spid="12"/>
                                        </p:tgtEl>
                                        <p:attrNameLst>
                                          <p:attrName>ppt_y</p:attrName>
                                        </p:attrNameLst>
                                      </p:cBhvr>
                                      <p:tavLst>
                                        <p:tav tm="0">
                                          <p:val>
                                            <p:strVal val="ppt_y"/>
                                          </p:val>
                                        </p:tav>
                                        <p:tav tm="100000">
                                          <p:val>
                                            <p:strVal val="0-ppt_h/2"/>
                                          </p:val>
                                        </p:tav>
                                      </p:tavLst>
                                    </p:anim>
                                    <p:set>
                                      <p:cBhvr>
                                        <p:cTn id="20" dur="1" fill="hold">
                                          <p:stCondLst>
                                            <p:cond delay="4999"/>
                                          </p:stCondLst>
                                        </p:cTn>
                                        <p:tgtEl>
                                          <p:spTgt spid="12"/>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5000"/>
                                        <p:tgtEl>
                                          <p:spTgt spid="15"/>
                                        </p:tgtEl>
                                        <p:attrNameLst>
                                          <p:attrName>ppt_x</p:attrName>
                                        </p:attrNameLst>
                                      </p:cBhvr>
                                      <p:tavLst>
                                        <p:tav tm="0">
                                          <p:val>
                                            <p:strVal val="ppt_x"/>
                                          </p:val>
                                        </p:tav>
                                        <p:tav tm="100000">
                                          <p:val>
                                            <p:strVal val="ppt_x"/>
                                          </p:val>
                                        </p:tav>
                                      </p:tavLst>
                                    </p:anim>
                                    <p:anim calcmode="lin" valueType="num">
                                      <p:cBhvr additive="base">
                                        <p:cTn id="23" dur="5000"/>
                                        <p:tgtEl>
                                          <p:spTgt spid="15"/>
                                        </p:tgtEl>
                                        <p:attrNameLst>
                                          <p:attrName>ppt_y</p:attrName>
                                        </p:attrNameLst>
                                      </p:cBhvr>
                                      <p:tavLst>
                                        <p:tav tm="0">
                                          <p:val>
                                            <p:strVal val="ppt_y"/>
                                          </p:val>
                                        </p:tav>
                                        <p:tav tm="100000">
                                          <p:val>
                                            <p:strVal val="1+ppt_h/2"/>
                                          </p:val>
                                        </p:tav>
                                      </p:tavLst>
                                    </p:anim>
                                    <p:set>
                                      <p:cBhvr>
                                        <p:cTn id="24" dur="1" fill="hold">
                                          <p:stCondLst>
                                            <p:cond delay="4999"/>
                                          </p:stCondLst>
                                        </p:cTn>
                                        <p:tgtEl>
                                          <p:spTgt spid="15"/>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5000"/>
                                        <p:tgtEl>
                                          <p:spTgt spid="16"/>
                                        </p:tgtEl>
                                        <p:attrNameLst>
                                          <p:attrName>ppt_x</p:attrName>
                                        </p:attrNameLst>
                                      </p:cBhvr>
                                      <p:tavLst>
                                        <p:tav tm="0">
                                          <p:val>
                                            <p:strVal val="ppt_x"/>
                                          </p:val>
                                        </p:tav>
                                        <p:tav tm="100000">
                                          <p:val>
                                            <p:strVal val="ppt_x"/>
                                          </p:val>
                                        </p:tav>
                                      </p:tavLst>
                                    </p:anim>
                                    <p:anim calcmode="lin" valueType="num">
                                      <p:cBhvr additive="base">
                                        <p:cTn id="27" dur="5000"/>
                                        <p:tgtEl>
                                          <p:spTgt spid="16"/>
                                        </p:tgtEl>
                                        <p:attrNameLst>
                                          <p:attrName>ppt_y</p:attrName>
                                        </p:attrNameLst>
                                      </p:cBhvr>
                                      <p:tavLst>
                                        <p:tav tm="0">
                                          <p:val>
                                            <p:strVal val="ppt_y"/>
                                          </p:val>
                                        </p:tav>
                                        <p:tav tm="100000">
                                          <p:val>
                                            <p:strVal val="0-ppt_h/2"/>
                                          </p:val>
                                        </p:tav>
                                      </p:tavLst>
                                    </p:anim>
                                    <p:set>
                                      <p:cBhvr>
                                        <p:cTn id="28" dur="1" fill="hold">
                                          <p:stCondLst>
                                            <p:cond delay="4999"/>
                                          </p:stCondLst>
                                        </p:cTn>
                                        <p:tgtEl>
                                          <p:spTgt spid="16"/>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5000"/>
                                        <p:tgtEl>
                                          <p:spTgt spid="17"/>
                                        </p:tgtEl>
                                        <p:attrNameLst>
                                          <p:attrName>ppt_x</p:attrName>
                                        </p:attrNameLst>
                                      </p:cBhvr>
                                      <p:tavLst>
                                        <p:tav tm="0">
                                          <p:val>
                                            <p:strVal val="ppt_x"/>
                                          </p:val>
                                        </p:tav>
                                        <p:tav tm="100000">
                                          <p:val>
                                            <p:strVal val="ppt_x"/>
                                          </p:val>
                                        </p:tav>
                                      </p:tavLst>
                                    </p:anim>
                                    <p:anim calcmode="lin" valueType="num">
                                      <p:cBhvr additive="base">
                                        <p:cTn id="31" dur="5000"/>
                                        <p:tgtEl>
                                          <p:spTgt spid="17"/>
                                        </p:tgtEl>
                                        <p:attrNameLst>
                                          <p:attrName>ppt_y</p:attrName>
                                        </p:attrNameLst>
                                      </p:cBhvr>
                                      <p:tavLst>
                                        <p:tav tm="0">
                                          <p:val>
                                            <p:strVal val="ppt_y"/>
                                          </p:val>
                                        </p:tav>
                                        <p:tav tm="100000">
                                          <p:val>
                                            <p:strVal val="1+ppt_h/2"/>
                                          </p:val>
                                        </p:tav>
                                      </p:tavLst>
                                    </p:anim>
                                    <p:set>
                                      <p:cBhvr>
                                        <p:cTn id="32" dur="1" fill="hold">
                                          <p:stCondLst>
                                            <p:cond delay="4999"/>
                                          </p:stCondLst>
                                        </p:cTn>
                                        <p:tgtEl>
                                          <p:spTgt spid="17"/>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5000"/>
                                        <p:tgtEl>
                                          <p:spTgt spid="18"/>
                                        </p:tgtEl>
                                        <p:attrNameLst>
                                          <p:attrName>ppt_x</p:attrName>
                                        </p:attrNameLst>
                                      </p:cBhvr>
                                      <p:tavLst>
                                        <p:tav tm="0">
                                          <p:val>
                                            <p:strVal val="ppt_x"/>
                                          </p:val>
                                        </p:tav>
                                        <p:tav tm="100000">
                                          <p:val>
                                            <p:strVal val="ppt_x"/>
                                          </p:val>
                                        </p:tav>
                                      </p:tavLst>
                                    </p:anim>
                                    <p:anim calcmode="lin" valueType="num">
                                      <p:cBhvr additive="base">
                                        <p:cTn id="35" dur="5000"/>
                                        <p:tgtEl>
                                          <p:spTgt spid="18"/>
                                        </p:tgtEl>
                                        <p:attrNameLst>
                                          <p:attrName>ppt_y</p:attrName>
                                        </p:attrNameLst>
                                      </p:cBhvr>
                                      <p:tavLst>
                                        <p:tav tm="0">
                                          <p:val>
                                            <p:strVal val="ppt_y"/>
                                          </p:val>
                                        </p:tav>
                                        <p:tav tm="100000">
                                          <p:val>
                                            <p:strVal val="0-ppt_h/2"/>
                                          </p:val>
                                        </p:tav>
                                      </p:tavLst>
                                    </p:anim>
                                    <p:set>
                                      <p:cBhvr>
                                        <p:cTn id="36" dur="1" fill="hold">
                                          <p:stCondLst>
                                            <p:cond delay="4999"/>
                                          </p:stCondLst>
                                        </p:cTn>
                                        <p:tgtEl>
                                          <p:spTgt spid="18"/>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5000"/>
                                        <p:tgtEl>
                                          <p:spTgt spid="19"/>
                                        </p:tgtEl>
                                        <p:attrNameLst>
                                          <p:attrName>ppt_x</p:attrName>
                                        </p:attrNameLst>
                                      </p:cBhvr>
                                      <p:tavLst>
                                        <p:tav tm="0">
                                          <p:val>
                                            <p:strVal val="ppt_x"/>
                                          </p:val>
                                        </p:tav>
                                        <p:tav tm="100000">
                                          <p:val>
                                            <p:strVal val="ppt_x"/>
                                          </p:val>
                                        </p:tav>
                                      </p:tavLst>
                                    </p:anim>
                                    <p:anim calcmode="lin" valueType="num">
                                      <p:cBhvr additive="base">
                                        <p:cTn id="39" dur="5000"/>
                                        <p:tgtEl>
                                          <p:spTgt spid="19"/>
                                        </p:tgtEl>
                                        <p:attrNameLst>
                                          <p:attrName>ppt_y</p:attrName>
                                        </p:attrNameLst>
                                      </p:cBhvr>
                                      <p:tavLst>
                                        <p:tav tm="0">
                                          <p:val>
                                            <p:strVal val="ppt_y"/>
                                          </p:val>
                                        </p:tav>
                                        <p:tav tm="100000">
                                          <p:val>
                                            <p:strVal val="1+ppt_h/2"/>
                                          </p:val>
                                        </p:tav>
                                      </p:tavLst>
                                    </p:anim>
                                    <p:set>
                                      <p:cBhvr>
                                        <p:cTn id="40" dur="1" fill="hold">
                                          <p:stCondLst>
                                            <p:cond delay="4999"/>
                                          </p:stCondLst>
                                        </p:cTn>
                                        <p:tgtEl>
                                          <p:spTgt spid="19"/>
                                        </p:tgtEl>
                                        <p:attrNameLst>
                                          <p:attrName>style.visibility</p:attrName>
                                        </p:attrNameLst>
                                      </p:cBhvr>
                                      <p:to>
                                        <p:strVal val="hidden"/>
                                      </p:to>
                                    </p:set>
                                  </p:childTnLst>
                                </p:cTn>
                              </p:par>
                              <p:par>
                                <p:cTn id="41" presetID="23" presetClass="entr" presetSubtype="1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p:cTn id="43" dur="3000" fill="hold"/>
                                        <p:tgtEl>
                                          <p:spTgt spid="13"/>
                                        </p:tgtEl>
                                        <p:attrNameLst>
                                          <p:attrName>ppt_w</p:attrName>
                                        </p:attrNameLst>
                                      </p:cBhvr>
                                      <p:tavLst>
                                        <p:tav tm="0">
                                          <p:val>
                                            <p:fltVal val="0"/>
                                          </p:val>
                                        </p:tav>
                                        <p:tav tm="100000">
                                          <p:val>
                                            <p:strVal val="#ppt_w"/>
                                          </p:val>
                                        </p:tav>
                                      </p:tavLst>
                                    </p:anim>
                                    <p:anim calcmode="lin" valueType="num">
                                      <p:cBhvr>
                                        <p:cTn id="44" dur="3000" fill="hold"/>
                                        <p:tgtEl>
                                          <p:spTgt spid="1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15616" y="2060848"/>
            <a:ext cx="7560840" cy="3785652"/>
          </a:xfrm>
          <a:prstGeom prst="rect">
            <a:avLst/>
          </a:prstGeom>
        </p:spPr>
        <p:txBody>
          <a:bodyPr wrap="square">
            <a:spAutoFit/>
          </a:bodyPr>
          <a:lstStyle/>
          <a:p>
            <a:r>
              <a:rPr lang="es-ES" sz="2000" b="1" i="1" dirty="0" smtClean="0"/>
              <a:t>Órganos internos</a:t>
            </a:r>
          </a:p>
          <a:p>
            <a:r>
              <a:rPr lang="es-ES" sz="2000" i="1" dirty="0" smtClean="0"/>
              <a:t>Los órganos internos </a:t>
            </a:r>
            <a:r>
              <a:rPr lang="es-ES" sz="2000" b="1" i="1" dirty="0" smtClean="0"/>
              <a:t>del cuerpo humano</a:t>
            </a:r>
            <a:r>
              <a:rPr lang="es-ES" sz="2000" i="1" dirty="0" smtClean="0"/>
              <a:t> tienen capacidades realmente sorprendentes. Por ejemplo, el hecho de que los ácidos estomacales de nuestro estómago sean capaces de desintegrar una cuchilla de metal, que el área de la superficie pulmonar (con sus cientos de miles de ramificaciones bronquiales) es exactamente igual a la de una cancha de tenis o que el corazón humano sea capaz de ejercer tanta presión en la sangre como para expulsar un chorro de sangre a más de 9 metros de distancia, es innegable fascinante.</a:t>
            </a:r>
          </a:p>
          <a:p>
            <a:r>
              <a:rPr lang="es-ES" sz="2000" i="1" dirty="0" smtClean="0"/>
              <a:t>Hablando de distancias, ¿sabes cuál es el órgano de mayor longitud? El intestino delgado, mide algo más de 3 metros mientras la persona esta viva. Al morir se expande y puede alcanzar 7 o hasta 8 metros de largo.</a:t>
            </a:r>
            <a:endParaRPr lang="es-ES" sz="2000" i="1" dirty="0"/>
          </a:p>
        </p:txBody>
      </p:sp>
    </p:spTree>
  </p:cSld>
  <p:clrMapOvr>
    <a:masterClrMapping/>
  </p:clrMapOvr>
  <p:transition spd="slow" advTm="4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10-curiosidades-sobre-el-cuerpo-humano-3_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5" name="4 Rombo"/>
          <p:cNvSpPr/>
          <p:nvPr/>
        </p:nvSpPr>
        <p:spPr>
          <a:xfrm>
            <a:off x="0" y="0"/>
            <a:ext cx="9144000" cy="6858000"/>
          </a:xfrm>
          <a:prstGeom prst="diamond">
            <a:avLst/>
          </a:prstGeom>
          <a:solidFill>
            <a:schemeClr val="accent5">
              <a:lumMod val="5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ombo"/>
          <p:cNvSpPr/>
          <p:nvPr/>
        </p:nvSpPr>
        <p:spPr>
          <a:xfrm>
            <a:off x="0" y="643467"/>
            <a:ext cx="9144000" cy="5429251"/>
          </a:xfrm>
          <a:prstGeom prst="diamond">
            <a:avLst/>
          </a:prstGeom>
          <a:solidFill>
            <a:schemeClr val="bg2">
              <a:lumMod val="60000"/>
              <a:lumOff val="40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0" y="1284818"/>
            <a:ext cx="9144000" cy="428836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0" y="1858434"/>
            <a:ext cx="9144000" cy="3202517"/>
          </a:xfrm>
          <a:prstGeom prst="diamond">
            <a:avLst/>
          </a:prstGeom>
          <a:solidFill>
            <a:schemeClr val="bg2">
              <a:lumMod val="75000"/>
              <a:alpha val="63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9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grpId="0"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35" presetClass="exit" presetSubtype="0" fill="hold" grpId="1" nodeType="withEffect">
                                  <p:stCondLst>
                                    <p:cond delay="0"/>
                                  </p:stCondLst>
                                  <p:childTnLst>
                                    <p:animEffect transition="out" filter="fade">
                                      <p:cBhvr>
                                        <p:cTn id="9" dur="5000"/>
                                        <p:tgtEl>
                                          <p:spTgt spid="5"/>
                                        </p:tgtEl>
                                      </p:cBhvr>
                                    </p:animEffect>
                                    <p:anim calcmode="lin" valueType="num">
                                      <p:cBhvr>
                                        <p:cTn id="10" dur="5000"/>
                                        <p:tgtEl>
                                          <p:spTgt spid="5"/>
                                        </p:tgtEl>
                                        <p:attrNameLst>
                                          <p:attrName>style.rotation</p:attrName>
                                        </p:attrNameLst>
                                      </p:cBhvr>
                                      <p:tavLst>
                                        <p:tav tm="0">
                                          <p:val>
                                            <p:fltVal val="0"/>
                                          </p:val>
                                        </p:tav>
                                        <p:tav tm="100000">
                                          <p:val>
                                            <p:fltVal val="720"/>
                                          </p:val>
                                        </p:tav>
                                      </p:tavLst>
                                    </p:anim>
                                    <p:anim calcmode="lin" valueType="num">
                                      <p:cBhvr>
                                        <p:cTn id="11" dur="5000"/>
                                        <p:tgtEl>
                                          <p:spTgt spid="5"/>
                                        </p:tgtEl>
                                        <p:attrNameLst>
                                          <p:attrName>ppt_h</p:attrName>
                                        </p:attrNameLst>
                                      </p:cBhvr>
                                      <p:tavLst>
                                        <p:tav tm="0">
                                          <p:val>
                                            <p:strVal val="ppt_h"/>
                                          </p:val>
                                        </p:tav>
                                        <p:tav tm="100000">
                                          <p:val>
                                            <p:fltVal val="0"/>
                                          </p:val>
                                        </p:tav>
                                      </p:tavLst>
                                    </p:anim>
                                    <p:anim calcmode="lin" valueType="num">
                                      <p:cBhvr>
                                        <p:cTn id="12" dur="5000"/>
                                        <p:tgtEl>
                                          <p:spTgt spid="5"/>
                                        </p:tgtEl>
                                        <p:attrNameLst>
                                          <p:attrName>ppt_w</p:attrName>
                                        </p:attrNameLst>
                                      </p:cBhvr>
                                      <p:tavLst>
                                        <p:tav tm="0">
                                          <p:val>
                                            <p:strVal val="ppt_w"/>
                                          </p:val>
                                        </p:tav>
                                        <p:tav tm="100000">
                                          <p:val>
                                            <p:fltVal val="0"/>
                                          </p:val>
                                        </p:tav>
                                      </p:tavLst>
                                    </p:anim>
                                    <p:set>
                                      <p:cBhvr>
                                        <p:cTn id="13" dur="1" fill="hold">
                                          <p:stCondLst>
                                            <p:cond delay="4999"/>
                                          </p:stCondLst>
                                        </p:cTn>
                                        <p:tgtEl>
                                          <p:spTgt spid="5"/>
                                        </p:tgtEl>
                                        <p:attrNameLst>
                                          <p:attrName>style.visibility</p:attrName>
                                        </p:attrNameLst>
                                      </p:cBhvr>
                                      <p:to>
                                        <p:strVal val="hidden"/>
                                      </p:to>
                                    </p:set>
                                  </p:childTnLst>
                                </p:cTn>
                              </p:par>
                              <p:par>
                                <p:cTn id="14" presetID="8" presetClass="exit" presetSubtype="32" fill="hold" grpId="0" nodeType="withEffect">
                                  <p:stCondLst>
                                    <p:cond delay="500"/>
                                  </p:stCondLst>
                                  <p:childTnLst>
                                    <p:animEffect transition="out" filter="diamond(out)">
                                      <p:cBhvr>
                                        <p:cTn id="15" dur="5000"/>
                                        <p:tgtEl>
                                          <p:spTgt spid="6"/>
                                        </p:tgtEl>
                                      </p:cBhvr>
                                    </p:animEffect>
                                    <p:set>
                                      <p:cBhvr>
                                        <p:cTn id="16" dur="1" fill="hold">
                                          <p:stCondLst>
                                            <p:cond delay="4999"/>
                                          </p:stCondLst>
                                        </p:cTn>
                                        <p:tgtEl>
                                          <p:spTgt spid="6"/>
                                        </p:tgtEl>
                                        <p:attrNameLst>
                                          <p:attrName>style.visibility</p:attrName>
                                        </p:attrNameLst>
                                      </p:cBhvr>
                                      <p:to>
                                        <p:strVal val="hidden"/>
                                      </p:to>
                                    </p:set>
                                  </p:childTnLst>
                                </p:cTn>
                              </p:par>
                              <p:par>
                                <p:cTn id="17" presetID="35" presetClass="exit" presetSubtype="0" fill="hold" grpId="1" nodeType="withEffect">
                                  <p:stCondLst>
                                    <p:cond delay="500"/>
                                  </p:stCondLst>
                                  <p:childTnLst>
                                    <p:animEffect transition="out" filter="fade">
                                      <p:cBhvr>
                                        <p:cTn id="18" dur="5000"/>
                                        <p:tgtEl>
                                          <p:spTgt spid="6"/>
                                        </p:tgtEl>
                                      </p:cBhvr>
                                    </p:animEffect>
                                    <p:anim calcmode="lin" valueType="num">
                                      <p:cBhvr>
                                        <p:cTn id="19" dur="5000"/>
                                        <p:tgtEl>
                                          <p:spTgt spid="6"/>
                                        </p:tgtEl>
                                        <p:attrNameLst>
                                          <p:attrName>style.rotation</p:attrName>
                                        </p:attrNameLst>
                                      </p:cBhvr>
                                      <p:tavLst>
                                        <p:tav tm="0">
                                          <p:val>
                                            <p:fltVal val="0"/>
                                          </p:val>
                                        </p:tav>
                                        <p:tav tm="100000">
                                          <p:val>
                                            <p:fltVal val="720"/>
                                          </p:val>
                                        </p:tav>
                                      </p:tavLst>
                                    </p:anim>
                                    <p:anim calcmode="lin" valueType="num">
                                      <p:cBhvr>
                                        <p:cTn id="20" dur="5000"/>
                                        <p:tgtEl>
                                          <p:spTgt spid="6"/>
                                        </p:tgtEl>
                                        <p:attrNameLst>
                                          <p:attrName>ppt_h</p:attrName>
                                        </p:attrNameLst>
                                      </p:cBhvr>
                                      <p:tavLst>
                                        <p:tav tm="0">
                                          <p:val>
                                            <p:strVal val="ppt_h"/>
                                          </p:val>
                                        </p:tav>
                                        <p:tav tm="100000">
                                          <p:val>
                                            <p:fltVal val="0"/>
                                          </p:val>
                                        </p:tav>
                                      </p:tavLst>
                                    </p:anim>
                                    <p:anim calcmode="lin" valueType="num">
                                      <p:cBhvr>
                                        <p:cTn id="21" dur="5000"/>
                                        <p:tgtEl>
                                          <p:spTgt spid="6"/>
                                        </p:tgtEl>
                                        <p:attrNameLst>
                                          <p:attrName>ppt_w</p:attrName>
                                        </p:attrNameLst>
                                      </p:cBhvr>
                                      <p:tavLst>
                                        <p:tav tm="0">
                                          <p:val>
                                            <p:strVal val="ppt_w"/>
                                          </p:val>
                                        </p:tav>
                                        <p:tav tm="100000">
                                          <p:val>
                                            <p:fltVal val="0"/>
                                          </p:val>
                                        </p:tav>
                                      </p:tavLst>
                                    </p:anim>
                                    <p:set>
                                      <p:cBhvr>
                                        <p:cTn id="22" dur="1" fill="hold">
                                          <p:stCondLst>
                                            <p:cond delay="4999"/>
                                          </p:stCondLst>
                                        </p:cTn>
                                        <p:tgtEl>
                                          <p:spTgt spid="6"/>
                                        </p:tgtEl>
                                        <p:attrNameLst>
                                          <p:attrName>style.visibility</p:attrName>
                                        </p:attrNameLst>
                                      </p:cBhvr>
                                      <p:to>
                                        <p:strVal val="hidden"/>
                                      </p:to>
                                    </p:set>
                                  </p:childTnLst>
                                </p:cTn>
                              </p:par>
                              <p:par>
                                <p:cTn id="23" presetID="8" presetClass="exit" presetSubtype="32" fill="hold" grpId="0" nodeType="withEffect">
                                  <p:stCondLst>
                                    <p:cond delay="1000"/>
                                  </p:stCondLst>
                                  <p:childTnLst>
                                    <p:animEffect transition="out" filter="diamond(out)">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35" presetClass="exit" presetSubtype="0" fill="hold" grpId="1" nodeType="withEffect">
                                  <p:stCondLst>
                                    <p:cond delay="1000"/>
                                  </p:stCondLst>
                                  <p:childTnLst>
                                    <p:animEffect transition="out" filter="fade">
                                      <p:cBhvr>
                                        <p:cTn id="27" dur="5000"/>
                                        <p:tgtEl>
                                          <p:spTgt spid="7"/>
                                        </p:tgtEl>
                                      </p:cBhvr>
                                    </p:animEffect>
                                    <p:anim calcmode="lin" valueType="num">
                                      <p:cBhvr>
                                        <p:cTn id="28" dur="5000"/>
                                        <p:tgtEl>
                                          <p:spTgt spid="7"/>
                                        </p:tgtEl>
                                        <p:attrNameLst>
                                          <p:attrName>style.rotation</p:attrName>
                                        </p:attrNameLst>
                                      </p:cBhvr>
                                      <p:tavLst>
                                        <p:tav tm="0">
                                          <p:val>
                                            <p:fltVal val="0"/>
                                          </p:val>
                                        </p:tav>
                                        <p:tav tm="100000">
                                          <p:val>
                                            <p:fltVal val="720"/>
                                          </p:val>
                                        </p:tav>
                                      </p:tavLst>
                                    </p:anim>
                                    <p:anim calcmode="lin" valueType="num">
                                      <p:cBhvr>
                                        <p:cTn id="29" dur="5000"/>
                                        <p:tgtEl>
                                          <p:spTgt spid="7"/>
                                        </p:tgtEl>
                                        <p:attrNameLst>
                                          <p:attrName>ppt_h</p:attrName>
                                        </p:attrNameLst>
                                      </p:cBhvr>
                                      <p:tavLst>
                                        <p:tav tm="0">
                                          <p:val>
                                            <p:strVal val="ppt_h"/>
                                          </p:val>
                                        </p:tav>
                                        <p:tav tm="100000">
                                          <p:val>
                                            <p:fltVal val="0"/>
                                          </p:val>
                                        </p:tav>
                                      </p:tavLst>
                                    </p:anim>
                                    <p:anim calcmode="lin" valueType="num">
                                      <p:cBhvr>
                                        <p:cTn id="30" dur="5000"/>
                                        <p:tgtEl>
                                          <p:spTgt spid="7"/>
                                        </p:tgtEl>
                                        <p:attrNameLst>
                                          <p:attrName>ppt_w</p:attrName>
                                        </p:attrNameLst>
                                      </p:cBhvr>
                                      <p:tavLst>
                                        <p:tav tm="0">
                                          <p:val>
                                            <p:strVal val="ppt_w"/>
                                          </p:val>
                                        </p:tav>
                                        <p:tav tm="100000">
                                          <p:val>
                                            <p:fltVal val="0"/>
                                          </p:val>
                                        </p:tav>
                                      </p:tavLst>
                                    </p:anim>
                                    <p:set>
                                      <p:cBhvr>
                                        <p:cTn id="31" dur="1" fill="hold">
                                          <p:stCondLst>
                                            <p:cond delay="4999"/>
                                          </p:stCondLst>
                                        </p:cTn>
                                        <p:tgtEl>
                                          <p:spTgt spid="7"/>
                                        </p:tgtEl>
                                        <p:attrNameLst>
                                          <p:attrName>style.visibility</p:attrName>
                                        </p:attrNameLst>
                                      </p:cBhvr>
                                      <p:to>
                                        <p:strVal val="hidden"/>
                                      </p:to>
                                    </p:set>
                                  </p:childTnLst>
                                </p:cTn>
                              </p:par>
                              <p:par>
                                <p:cTn id="32" presetID="8" presetClass="exit" presetSubtype="32" fill="hold" grpId="0" nodeType="withEffect">
                                  <p:stCondLst>
                                    <p:cond delay="1500"/>
                                  </p:stCondLst>
                                  <p:childTnLst>
                                    <p:animEffect transition="out" filter="diamond(out)">
                                      <p:cBhvr>
                                        <p:cTn id="33" dur="5000"/>
                                        <p:tgtEl>
                                          <p:spTgt spid="8"/>
                                        </p:tgtEl>
                                      </p:cBhvr>
                                    </p:animEffect>
                                    <p:set>
                                      <p:cBhvr>
                                        <p:cTn id="34" dur="1" fill="hold">
                                          <p:stCondLst>
                                            <p:cond delay="4999"/>
                                          </p:stCondLst>
                                        </p:cTn>
                                        <p:tgtEl>
                                          <p:spTgt spid="8"/>
                                        </p:tgtEl>
                                        <p:attrNameLst>
                                          <p:attrName>style.visibility</p:attrName>
                                        </p:attrNameLst>
                                      </p:cBhvr>
                                      <p:to>
                                        <p:strVal val="hidden"/>
                                      </p:to>
                                    </p:set>
                                  </p:childTnLst>
                                </p:cTn>
                              </p:par>
                              <p:par>
                                <p:cTn id="35" presetID="35" presetClass="exit" presetSubtype="0" fill="hold" grpId="1" nodeType="withEffect">
                                  <p:stCondLst>
                                    <p:cond delay="1500"/>
                                  </p:stCondLst>
                                  <p:childTnLst>
                                    <p:animEffect transition="out" filter="fade">
                                      <p:cBhvr>
                                        <p:cTn id="36" dur="5000"/>
                                        <p:tgtEl>
                                          <p:spTgt spid="8"/>
                                        </p:tgtEl>
                                      </p:cBhvr>
                                    </p:animEffect>
                                    <p:anim calcmode="lin" valueType="num">
                                      <p:cBhvr>
                                        <p:cTn id="37" dur="5000"/>
                                        <p:tgtEl>
                                          <p:spTgt spid="8"/>
                                        </p:tgtEl>
                                        <p:attrNameLst>
                                          <p:attrName>style.rotation</p:attrName>
                                        </p:attrNameLst>
                                      </p:cBhvr>
                                      <p:tavLst>
                                        <p:tav tm="0">
                                          <p:val>
                                            <p:fltVal val="0"/>
                                          </p:val>
                                        </p:tav>
                                        <p:tav tm="100000">
                                          <p:val>
                                            <p:fltVal val="720"/>
                                          </p:val>
                                        </p:tav>
                                      </p:tavLst>
                                    </p:anim>
                                    <p:anim calcmode="lin" valueType="num">
                                      <p:cBhvr>
                                        <p:cTn id="38" dur="5000"/>
                                        <p:tgtEl>
                                          <p:spTgt spid="8"/>
                                        </p:tgtEl>
                                        <p:attrNameLst>
                                          <p:attrName>ppt_h</p:attrName>
                                        </p:attrNameLst>
                                      </p:cBhvr>
                                      <p:tavLst>
                                        <p:tav tm="0">
                                          <p:val>
                                            <p:strVal val="ppt_h"/>
                                          </p:val>
                                        </p:tav>
                                        <p:tav tm="100000">
                                          <p:val>
                                            <p:fltVal val="0"/>
                                          </p:val>
                                        </p:tav>
                                      </p:tavLst>
                                    </p:anim>
                                    <p:anim calcmode="lin" valueType="num">
                                      <p:cBhvr>
                                        <p:cTn id="39" dur="5000"/>
                                        <p:tgtEl>
                                          <p:spTgt spid="8"/>
                                        </p:tgtEl>
                                        <p:attrNameLst>
                                          <p:attrName>ppt_w</p:attrName>
                                        </p:attrNameLst>
                                      </p:cBhvr>
                                      <p:tavLst>
                                        <p:tav tm="0">
                                          <p:val>
                                            <p:strVal val="ppt_w"/>
                                          </p:val>
                                        </p:tav>
                                        <p:tav tm="100000">
                                          <p:val>
                                            <p:fltVal val="0"/>
                                          </p:val>
                                        </p:tav>
                                      </p:tavLst>
                                    </p:anim>
                                    <p:set>
                                      <p:cBhvr>
                                        <p:cTn id="40" dur="1" fill="hold">
                                          <p:stCondLst>
                                            <p:cond delay="4999"/>
                                          </p:stCondLst>
                                        </p:cTn>
                                        <p:tgtEl>
                                          <p:spTgt spid="8"/>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p:cTn id="43" dur="3000" fill="hold"/>
                                        <p:tgtEl>
                                          <p:spTgt spid="9"/>
                                        </p:tgtEl>
                                        <p:attrNameLst>
                                          <p:attrName>ppt_w</p:attrName>
                                        </p:attrNameLst>
                                      </p:cBhvr>
                                      <p:tavLst>
                                        <p:tav tm="0">
                                          <p:val>
                                            <p:fltVal val="0"/>
                                          </p:val>
                                        </p:tav>
                                        <p:tav tm="100000">
                                          <p:val>
                                            <p:strVal val="#ppt_w"/>
                                          </p:val>
                                        </p:tav>
                                      </p:tavLst>
                                    </p:anim>
                                    <p:anim calcmode="lin" valueType="num">
                                      <p:cBhvr>
                                        <p:cTn id="44" dur="3000" fill="hold"/>
                                        <p:tgtEl>
                                          <p:spTgt spid="9"/>
                                        </p:tgtEl>
                                        <p:attrNameLst>
                                          <p:attrName>ppt_h</p:attrName>
                                        </p:attrNameLst>
                                      </p:cBhvr>
                                      <p:tavLst>
                                        <p:tav tm="0">
                                          <p:val>
                                            <p:strVal val="#ppt_h"/>
                                          </p:val>
                                        </p:tav>
                                        <p:tav tm="100000">
                                          <p:val>
                                            <p:strVal val="#ppt_h"/>
                                          </p:val>
                                        </p:tav>
                                      </p:tavLst>
                                    </p:anim>
                                  </p:childTnLst>
                                </p:cTn>
                              </p:par>
                              <p:par>
                                <p:cTn id="45" presetID="8" presetClass="entr" presetSubtype="32" fill="hold"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diamond(out)">
                                      <p:cBhvr>
                                        <p:cTn id="47" dur="3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907704" y="2636912"/>
            <a:ext cx="6948264" cy="3170099"/>
          </a:xfrm>
          <a:prstGeom prst="rect">
            <a:avLst/>
          </a:prstGeom>
        </p:spPr>
        <p:txBody>
          <a:bodyPr wrap="square">
            <a:spAutoFit/>
          </a:bodyPr>
          <a:lstStyle/>
          <a:p>
            <a:r>
              <a:rPr lang="es-ES" sz="2000" b="1" i="1" dirty="0" smtClean="0"/>
              <a:t>Nivel microscópico</a:t>
            </a:r>
          </a:p>
          <a:p>
            <a:r>
              <a:rPr lang="es-ES" sz="2000" i="1" dirty="0" smtClean="0"/>
              <a:t>A nivel microscópico, la cantidad de células y bacterias en nuestro cuerpo son sorprendentes. En total, se estima que hay entre 10 y 50 mil millones de células en el cuerpo. Cada 60 segundos mueren trescientos millones.</a:t>
            </a:r>
          </a:p>
          <a:p>
            <a:r>
              <a:rPr lang="es-ES" sz="2000" i="1" dirty="0" smtClean="0"/>
              <a:t>En cuanto a las bacterias, cada centímetro de piel cuenta con unos 32 millones, pero la gran mayoría de estas son inofensivas. A su vez, el cuerpo desprende 600.000 partículas de piel por hora y se vuelven a generar constantemente. A nivel celular, todo esto sucede a cada instante y ni siquiera te enteras. Curioso, ¿verdad?</a:t>
            </a:r>
            <a:endParaRPr lang="es-ES" sz="2000" i="1" dirty="0"/>
          </a:p>
        </p:txBody>
      </p:sp>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0-curiosidades-sobre-el-cuerpo-humano-4_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6" presetClass="entr" presetSubtype="32"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circle(out)">
                                      <p:cBhvr>
                                        <p:cTn id="13" dur="3000"/>
                                        <p:tgtEl>
                                          <p:spTgt spid="8194"/>
                                        </p:tgtEl>
                                      </p:cBhvr>
                                    </p:animEffect>
                                  </p:childTnLst>
                                </p:cTn>
                              </p:par>
                              <p:par>
                                <p:cTn id="14" presetID="23" presetClass="entr" presetSubtype="16" fill="hold" nodeType="withEffect">
                                  <p:stCondLst>
                                    <p:cond delay="0"/>
                                  </p:stCondLst>
                                  <p:childTnLst>
                                    <p:set>
                                      <p:cBhvr>
                                        <p:cTn id="15" dur="1" fill="hold">
                                          <p:stCondLst>
                                            <p:cond delay="0"/>
                                          </p:stCondLst>
                                        </p:cTn>
                                        <p:tgtEl>
                                          <p:spTgt spid="8194"/>
                                        </p:tgtEl>
                                        <p:attrNameLst>
                                          <p:attrName>style.visibility</p:attrName>
                                        </p:attrNameLst>
                                      </p:cBhvr>
                                      <p:to>
                                        <p:strVal val="visible"/>
                                      </p:to>
                                    </p:set>
                                    <p:anim calcmode="lin" valueType="num">
                                      <p:cBhvr>
                                        <p:cTn id="16" dur="3000" fill="hold"/>
                                        <p:tgtEl>
                                          <p:spTgt spid="8194"/>
                                        </p:tgtEl>
                                        <p:attrNameLst>
                                          <p:attrName>ppt_w</p:attrName>
                                        </p:attrNameLst>
                                      </p:cBhvr>
                                      <p:tavLst>
                                        <p:tav tm="0">
                                          <p:val>
                                            <p:fltVal val="0"/>
                                          </p:val>
                                        </p:tav>
                                        <p:tav tm="100000">
                                          <p:val>
                                            <p:strVal val="#ppt_w"/>
                                          </p:val>
                                        </p:tav>
                                      </p:tavLst>
                                    </p:anim>
                                    <p:anim calcmode="lin" valueType="num">
                                      <p:cBhvr>
                                        <p:cTn id="17" dur="3000" fill="hold"/>
                                        <p:tgtEl>
                                          <p:spTgt spid="819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467544" y="1196752"/>
            <a:ext cx="8388424" cy="5324535"/>
          </a:xfrm>
          <a:prstGeom prst="rect">
            <a:avLst/>
          </a:prstGeom>
        </p:spPr>
        <p:txBody>
          <a:bodyPr wrap="square">
            <a:spAutoFit/>
          </a:bodyPr>
          <a:lstStyle/>
          <a:p>
            <a:r>
              <a:rPr lang="es-ES" sz="2000" b="1" i="1" dirty="0" smtClean="0"/>
              <a:t>Enfermedades, daños y muerte</a:t>
            </a:r>
          </a:p>
          <a:p>
            <a:r>
              <a:rPr lang="es-ES" sz="2000" i="1" dirty="0" smtClean="0"/>
              <a:t>Existen todo tipo de enfermedades curiosas, que van desde trastornos mentales en los que la persona entre un sin número de cosas cree que ha muerto o que es un </a:t>
            </a:r>
            <a:r>
              <a:rPr lang="es-ES" sz="2000" i="1" dirty="0" err="1" smtClean="0"/>
              <a:t>zombie</a:t>
            </a:r>
            <a:r>
              <a:rPr lang="es-ES" sz="2000" i="1" dirty="0" smtClean="0"/>
              <a:t> (como la ilusión de </a:t>
            </a:r>
            <a:r>
              <a:rPr lang="es-ES" sz="2000" i="1" dirty="0" err="1" smtClean="0"/>
              <a:t>Cotard</a:t>
            </a:r>
            <a:r>
              <a:rPr lang="es-ES" sz="2000" i="1" dirty="0" smtClean="0"/>
              <a:t>) a desajustes en el cuerpo que hasta pueden hacer que una persona sea insensible al dolor físico. Algunas investigaciones han determinado que el 90% de las enfermedades, en gran medida, son causadas o agravadas por el estrés. El hombre siempre se ve condicionado por su entorno y en este caso vale la pena destacar el curioso dato de que las personas tienen más posibilidades de sufrir un paro cardíaco un domingo que cualquier otro día, lo mismo ocurre con los suicidios.</a:t>
            </a:r>
          </a:p>
          <a:p>
            <a:r>
              <a:rPr lang="es-ES" sz="2000" i="1" dirty="0" smtClean="0"/>
              <a:t>Pero quizás los datos más interesantes y a la vez aterradores que pueden entrar en este punto son el hecho de que en una decapitación, una cabeza humana se mantiene consciente entre 15 y 20 segundos después de ser arrancada del cuerpo y el otro, es que cuando el cuerpo muere, instantáneamente pierde exactamente 21 gramos. Los más supersticiosos dicen que se trata de la evidencia del alma pero por supuesto, tiene una explicación lógica y es que el cuerpo básicamente se desinfla y libera todo el aire.</a:t>
            </a:r>
            <a:endParaRPr lang="es-ES" sz="2000" i="1" dirty="0"/>
          </a:p>
        </p:txBody>
      </p:sp>
    </p:spTree>
  </p:cSld>
  <p:clrMapOvr>
    <a:masterClrMapping/>
  </p:clrMapOvr>
  <p:transition spd="slow" advTm="72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10-curiosidades-sobre-el-cuerpo-humano-5_0.jpg"/>
          <p:cNvPicPr>
            <a:picLocks noChangeAspect="1" noChangeArrowheads="1"/>
          </p:cNvPicPr>
          <p:nvPr/>
        </p:nvPicPr>
        <p:blipFill>
          <a:blip r:embed="rId3" cstate="print"/>
          <a:srcRect/>
          <a:stretch>
            <a:fillRect/>
          </a:stretch>
        </p:blipFill>
        <p:spPr bwMode="auto">
          <a:xfrm>
            <a:off x="0" y="0"/>
            <a:ext cx="9247954" cy="6858000"/>
          </a:xfrm>
          <a:prstGeom prst="rect">
            <a:avLst/>
          </a:prstGeom>
          <a:noFill/>
        </p:spPr>
      </p:pic>
      <p:sp>
        <p:nvSpPr>
          <p:cNvPr id="4" name="3 Rectángulo"/>
          <p:cNvSpPr/>
          <p:nvPr/>
        </p:nvSpPr>
        <p:spPr>
          <a:xfrm>
            <a:off x="0" y="0"/>
            <a:ext cx="899592" cy="6858000"/>
          </a:xfrm>
          <a:prstGeom prst="rect">
            <a:avLst/>
          </a:prstGeom>
          <a:solidFill>
            <a:srgbClr val="2222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8532440" y="0"/>
            <a:ext cx="611561" cy="6858000"/>
          </a:xfrm>
          <a:prstGeom prst="rect">
            <a:avLst/>
          </a:prstGeom>
          <a:solidFill>
            <a:srgbClr val="2222E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 name="Picture 2" descr="C:\Documents and Settings\Dell\Escritorio\10-curiosidades-sobre-el-cuerpo-humano-5_0.jpg"/>
          <p:cNvPicPr>
            <a:picLocks noChangeAspect="1" noChangeArrowheads="1"/>
          </p:cNvPicPr>
          <p:nvPr/>
        </p:nvPicPr>
        <p:blipFill>
          <a:blip r:embed="rId3" cstate="print"/>
          <a:srcRect/>
          <a:stretch>
            <a:fillRect/>
          </a:stretch>
        </p:blipFill>
        <p:spPr bwMode="auto">
          <a:xfrm>
            <a:off x="-103954" y="0"/>
            <a:ext cx="9247954" cy="6858000"/>
          </a:xfrm>
          <a:prstGeom prst="rect">
            <a:avLst/>
          </a:prstGeom>
          <a:noFill/>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0"/>
                                        <p:tgtEl>
                                          <p:spTgt spid="4"/>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0"/>
                                        <p:tgtEl>
                                          <p:spTgt spid="6"/>
                                        </p:tgtEl>
                                      </p:cBhvr>
                                    </p:animEffect>
                                  </p:childTnLst>
                                </p:cTn>
                              </p:par>
                              <p:par>
                                <p:cTn id="11" presetID="6" presetClass="entr" presetSubtype="32"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out)">
                                      <p:cBhvr>
                                        <p:cTn id="13" dur="5000"/>
                                        <p:tgtEl>
                                          <p:spTgt spid="9"/>
                                        </p:tgtEl>
                                      </p:cBhvr>
                                    </p:animEffect>
                                  </p:childTnLst>
                                </p:cTn>
                              </p:par>
                              <p:par>
                                <p:cTn id="14" presetID="20" presetClass="entr" presetSubtype="0" fill="hold"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wedge">
                                      <p:cBhvr>
                                        <p:cTn id="16" dur="5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0-curiosidades-sobre-el-cuerpo-humano-5_0.jpg"/>
          <p:cNvPicPr>
            <a:picLocks noChangeAspect="1" noChangeArrowheads="1"/>
          </p:cNvPicPr>
          <p:nvPr/>
        </p:nvPicPr>
        <p:blipFill>
          <a:blip r:embed="rId2" cstate="print"/>
          <a:srcRect/>
          <a:stretch>
            <a:fillRect/>
          </a:stretch>
        </p:blipFill>
        <p:spPr bwMode="auto">
          <a:xfrm>
            <a:off x="0" y="0"/>
            <a:ext cx="9247954" cy="6858000"/>
          </a:xfrm>
          <a:prstGeom prst="rect">
            <a:avLst/>
          </a:prstGeom>
          <a:noFill/>
        </p:spPr>
      </p:pic>
    </p:spTree>
  </p:cSld>
  <p:clrMapOvr>
    <a:masterClrMapping/>
  </p:clrMapOvr>
  <p:transition spd="slow" advTm="7000">
    <p:dissolv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691680" y="2348880"/>
            <a:ext cx="6858000" cy="4093428"/>
          </a:xfrm>
          <a:prstGeom prst="rect">
            <a:avLst/>
          </a:prstGeom>
        </p:spPr>
        <p:txBody>
          <a:bodyPr wrap="square">
            <a:spAutoFit/>
          </a:bodyPr>
          <a:lstStyle/>
          <a:p>
            <a:r>
              <a:rPr lang="es-ES" sz="2000" b="1" i="1" dirty="0" smtClean="0"/>
              <a:t>Partes del cuerpo innecesarias</a:t>
            </a:r>
          </a:p>
          <a:p>
            <a:r>
              <a:rPr lang="es-ES" sz="2000" i="1" dirty="0" smtClean="0"/>
              <a:t>El cuerpo humano cuenta con algunas partes sin las que podríamos vivir sin problemas y que por diferentes aspectos en el proceso evolutivo, ya no las necesitamos. Lo curioso es que aún las tengamos en el cuerpo. Lo peor es que aunque son innecesarias pero si sufren algún tipo de herida pueden convertirse en una enorme molestia y provocar terribles dolores.</a:t>
            </a:r>
          </a:p>
          <a:p>
            <a:r>
              <a:rPr lang="es-ES" sz="2000" i="1" dirty="0" smtClean="0"/>
              <a:t>Algunos ejemplos son el coxis, que si se rompe duele muchísimo, el apéndice, que aunque produce algunos glóbulos blancos sirve para muy poco o nada, las muelas del juicio, que no sirven de nada pero cuando hay que quitarlas es muy doloroso y por supuesto, el dedo meñique, a quien le gusta darse contra todo lo que se interpone en su paso cuando estamos descalzos.</a:t>
            </a:r>
            <a:endParaRPr lang="es-ES" sz="2000" i="1" dirty="0"/>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0-curiosidades-sobre-el-cuerpo-humano-6_0.jpg"/>
          <p:cNvPicPr>
            <a:picLocks noChangeAspect="1" noChangeArrowheads="1"/>
          </p:cNvPicPr>
          <p:nvPr/>
        </p:nvPicPr>
        <p:blipFill>
          <a:blip r:embed="rId2" cstate="print"/>
          <a:srcRect/>
          <a:stretch>
            <a:fillRect/>
          </a:stretch>
        </p:blipFill>
        <p:spPr bwMode="auto">
          <a:xfrm>
            <a:off x="-1143002" y="0"/>
            <a:ext cx="10287002"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21000"/>
          </a:blip>
          <a:srcRect/>
          <a:stretch>
            <a:fillRect/>
          </a:stretch>
        </p:blipFill>
        <p:spPr bwMode="auto">
          <a:xfrm>
            <a:off x="0" y="-90488"/>
            <a:ext cx="9144000" cy="6948488"/>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259632" y="1844824"/>
            <a:ext cx="7452320" cy="4401205"/>
          </a:xfrm>
          <a:prstGeom prst="rect">
            <a:avLst/>
          </a:prstGeom>
        </p:spPr>
        <p:txBody>
          <a:bodyPr wrap="square">
            <a:spAutoFit/>
          </a:bodyPr>
          <a:lstStyle/>
          <a:p>
            <a:r>
              <a:rPr lang="es-ES" sz="2000" b="1" i="1" dirty="0" smtClean="0"/>
              <a:t>Rarezas del cuerpo en general</a:t>
            </a:r>
          </a:p>
          <a:p>
            <a:r>
              <a:rPr lang="es-ES" sz="2000" i="1" dirty="0" smtClean="0"/>
              <a:t>En este último punto te dejo algunos datos que son muy curiosos y que vale la pena investigar.</a:t>
            </a:r>
          </a:p>
          <a:p>
            <a:r>
              <a:rPr lang="es-ES" sz="2000" i="1" dirty="0" smtClean="0"/>
              <a:t>Las mujeres tardan más tiempo en quemar grasas que los hombres.</a:t>
            </a:r>
          </a:p>
          <a:p>
            <a:r>
              <a:rPr lang="es-ES" sz="2000" i="1" dirty="0" smtClean="0"/>
              <a:t>Los seres humanos son la única especie capaz de liberar lágrimas por cuestiones emocionales.</a:t>
            </a:r>
          </a:p>
          <a:p>
            <a:r>
              <a:rPr lang="es-ES" sz="2000" i="1" dirty="0" smtClean="0"/>
              <a:t>Hacerse cosquillas a uno mismo es imposible, si no me crees inténtalo.</a:t>
            </a:r>
          </a:p>
          <a:p>
            <a:r>
              <a:rPr lang="es-ES" sz="2000" i="1" dirty="0" smtClean="0"/>
              <a:t>En 30 minutos, el cuerpo humano libera suficiente calor como para hervir casi medio litro de agua.</a:t>
            </a:r>
          </a:p>
          <a:p>
            <a:r>
              <a:rPr lang="es-ES" sz="2000" i="1" dirty="0" smtClean="0"/>
              <a:t>Las sales de baño convierten a las personas en </a:t>
            </a:r>
            <a:r>
              <a:rPr lang="es-ES" sz="2000" i="1" dirty="0" err="1" smtClean="0"/>
              <a:t>zombie</a:t>
            </a:r>
            <a:r>
              <a:rPr lang="es-ES" sz="2000" i="1" dirty="0" smtClean="0"/>
              <a:t>. ¡No! ¡Es broma! Deja de fruncir el ceño qué vas a cansar los músculos de tu cara.</a:t>
            </a:r>
          </a:p>
          <a:p>
            <a:r>
              <a:rPr lang="es-ES" sz="2000" i="1" dirty="0" smtClean="0"/>
              <a:t>¿Qué te parecen estas </a:t>
            </a:r>
            <a:r>
              <a:rPr lang="es-ES" sz="2000" b="1" i="1" dirty="0" smtClean="0"/>
              <a:t>curiosidades sobre el cuerpo humano</a:t>
            </a:r>
            <a:r>
              <a:rPr lang="es-ES" sz="2000" i="1" dirty="0" smtClean="0"/>
              <a:t>? ¿Conocías alguna de ellas? ¿Te gustaría añadir algún otra? </a:t>
            </a:r>
            <a:endParaRPr lang="es-ES" sz="2000" i="1" dirty="0"/>
          </a:p>
        </p:txBody>
      </p:sp>
    </p:spTree>
  </p:cSld>
  <p:clrMapOvr>
    <a:masterClrMapping/>
  </p:clrMapOvr>
  <p:transition spd="slow" advTm="45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0-curiosidades-sobre-el-cuerpo-humano-7_0.jpg"/>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pic>
        <p:nvPicPr>
          <p:cNvPr id="3" name="Picture 3" descr="illusion-017"/>
          <p:cNvPicPr>
            <a:picLocks noChangeAspect="1" noChangeArrowheads="1" noCrop="1"/>
          </p:cNvPicPr>
          <p:nvPr/>
        </p:nvPicPr>
        <p:blipFill>
          <a:blip r:embed="rId3" cstate="print">
            <a:duotone>
              <a:schemeClr val="accent5">
                <a:shade val="45000"/>
                <a:satMod val="135000"/>
              </a:schemeClr>
              <a:prstClr val="white"/>
            </a:duotone>
            <a:lum bright="47000"/>
          </a:blip>
          <a:srcRect/>
          <a:stretch>
            <a:fillRect/>
          </a:stretch>
        </p:blipFill>
        <p:spPr bwMode="auto">
          <a:xfrm>
            <a:off x="0" y="-19050"/>
            <a:ext cx="9144000" cy="6877050"/>
          </a:xfrm>
          <a:prstGeom prst="rect">
            <a:avLst/>
          </a:prstGeom>
          <a:noFill/>
          <a:ln w="9525">
            <a:noFill/>
            <a:miter lim="800000"/>
            <a:headEnd/>
            <a:tailEnd/>
          </a:ln>
        </p:spPr>
      </p:pic>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par>
                          <p:cTn id="8" fill="hold">
                            <p:stCondLst>
                              <p:cond delay="0"/>
                            </p:stCondLst>
                            <p:childTnLst>
                              <p:par>
                                <p:cTn id="9" presetID="6" presetClass="exit" presetSubtype="32" fill="hold" nodeType="afterEffect">
                                  <p:stCondLst>
                                    <p:cond delay="0"/>
                                  </p:stCondLst>
                                  <p:childTnLst>
                                    <p:animEffect transition="out" filter="circle(out)">
                                      <p:cBhvr>
                                        <p:cTn id="10" dur="5000"/>
                                        <p:tgtEl>
                                          <p:spTgt spid="3"/>
                                        </p:tgtEl>
                                      </p:cBhvr>
                                    </p:animEffect>
                                    <p:set>
                                      <p:cBhvr>
                                        <p:cTn id="11"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3">
                <a:shade val="45000"/>
                <a:satMod val="135000"/>
              </a:schemeClr>
              <a:prstClr val="white"/>
            </a:duotone>
            <a:lum bright="36000" contrast="61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5"/>
                                      </p:to>
                                    </p:set>
                                    <p:animEffect filter="image" prLst="opacity: 0.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CURIOSIDADES DEL CUERPO HUMAN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CURIOSIDADES DEL CUERPO HUMANO</Template>
  <TotalTime>3</TotalTime>
  <Words>1703</Words>
  <Application>Microsoft Office PowerPoint</Application>
  <PresentationFormat>Presentación en pantalla (4:3)</PresentationFormat>
  <Paragraphs>48</Paragraphs>
  <Slides>26</Slides>
  <Notes>2</Notes>
  <HiddenSlides>0</HiddenSlides>
  <MMClips>0</MMClips>
  <ScaleCrop>false</ScaleCrop>
  <HeadingPairs>
    <vt:vector size="4" baseType="variant">
      <vt:variant>
        <vt:lpstr>Tema</vt:lpstr>
      </vt:variant>
      <vt:variant>
        <vt:i4>2</vt:i4>
      </vt:variant>
      <vt:variant>
        <vt:lpstr>Títulos de diapositiva</vt:lpstr>
      </vt:variant>
      <vt:variant>
        <vt:i4>26</vt:i4>
      </vt:variant>
    </vt:vector>
  </HeadingPairs>
  <TitlesOfParts>
    <vt:vector size="28" baseType="lpstr">
      <vt:lpstr>CURIOSIDADES DEL CUERPO HUMANO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2015-02-18T11:33:25Z</dcterms:created>
  <dcterms:modified xsi:type="dcterms:W3CDTF">2015-02-18T11:36:56Z</dcterms:modified>
</cp:coreProperties>
</file>