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8"/>
  </p:notesMasterIdLst>
  <p:sldIdLst>
    <p:sldId id="430" r:id="rId4"/>
    <p:sldId id="432" r:id="rId5"/>
    <p:sldId id="388" r:id="rId6"/>
    <p:sldId id="433" r:id="rId7"/>
    <p:sldId id="389" r:id="rId8"/>
    <p:sldId id="390" r:id="rId9"/>
    <p:sldId id="435" r:id="rId10"/>
    <p:sldId id="424" r:id="rId11"/>
    <p:sldId id="392" r:id="rId12"/>
    <p:sldId id="438" r:id="rId13"/>
    <p:sldId id="393" r:id="rId14"/>
    <p:sldId id="394" r:id="rId15"/>
    <p:sldId id="439" r:id="rId16"/>
    <p:sldId id="413" r:id="rId17"/>
    <p:sldId id="440" r:id="rId18"/>
    <p:sldId id="396" r:id="rId19"/>
    <p:sldId id="441" r:id="rId20"/>
    <p:sldId id="411" r:id="rId21"/>
    <p:sldId id="442" r:id="rId22"/>
    <p:sldId id="398" r:id="rId23"/>
    <p:sldId id="443" r:id="rId24"/>
    <p:sldId id="399" r:id="rId25"/>
    <p:sldId id="444" r:id="rId26"/>
    <p:sldId id="400" r:id="rId27"/>
    <p:sldId id="445" r:id="rId28"/>
    <p:sldId id="401" r:id="rId29"/>
    <p:sldId id="446" r:id="rId30"/>
    <p:sldId id="402" r:id="rId31"/>
    <p:sldId id="447" r:id="rId32"/>
    <p:sldId id="403" r:id="rId33"/>
    <p:sldId id="415" r:id="rId34"/>
    <p:sldId id="324" r:id="rId35"/>
    <p:sldId id="405" r:id="rId36"/>
    <p:sldId id="449" r:id="rId37"/>
    <p:sldId id="406" r:id="rId38"/>
    <p:sldId id="434" r:id="rId39"/>
    <p:sldId id="407" r:id="rId40"/>
    <p:sldId id="451" r:id="rId41"/>
    <p:sldId id="408" r:id="rId42"/>
    <p:sldId id="409" r:id="rId43"/>
    <p:sldId id="416" r:id="rId44"/>
    <p:sldId id="404" r:id="rId45"/>
    <p:sldId id="386" r:id="rId46"/>
    <p:sldId id="452" r:id="rId47"/>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QGhOi4onCBzBB/OhiltgVQ" hashData="g7o2c2rAjlgmlDzCrzXpN0Uk5O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44606"/>
    <a:srgbClr val="9E7800"/>
    <a:srgbClr val="C09200"/>
    <a:srgbClr val="ACA800"/>
    <a:srgbClr val="DEA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1414" autoAdjust="0"/>
    <p:restoredTop sz="94660"/>
  </p:normalViewPr>
  <p:slideViewPr>
    <p:cSldViewPr>
      <p:cViewPr>
        <p:scale>
          <a:sx n="60" d="100"/>
          <a:sy n="60" d="100"/>
        </p:scale>
        <p:origin x="-1638" y="-6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83DC16D-A255-4BFF-B4D3-AAB56146EB21}" type="datetimeFigureOut">
              <a:rPr lang="es-ES"/>
              <a:pPr>
                <a:defRPr/>
              </a:pPr>
              <a:t>17/01/2016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8B52BBD-9631-4370-B9EE-DB5BAE65E53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782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81CEEB9-CA1C-4D1D-8BC1-AD836096B3AF}" type="slidenum">
              <a:rPr lang="es-ES" smtClean="0"/>
              <a:pPr/>
              <a:t>18</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C8C7CE3-D2F5-454B-A562-55B5F47C8DBC}" type="slidenum">
              <a:rPr lang="es-ES" smtClean="0"/>
              <a:pPr/>
              <a:t>40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A78608-A824-4E16-A3B1-AE8351508446}" type="datetimeFigureOut">
              <a:rPr lang="es-ES"/>
              <a:pPr>
                <a:defRPr/>
              </a:pPr>
              <a:t>17/01/2016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8E293B-E8FB-439C-885C-FC66B79DD4FC}" type="slidenum">
              <a:rPr lang="es-ES"/>
              <a:pPr>
                <a:defRPr/>
              </a:pPr>
              <a:t>‹Nº›</a:t>
            </a:fld>
            <a:endParaRPr lang="es-ES"/>
          </a:p>
        </p:txBody>
      </p:sp>
    </p:spTree>
  </p:cSld>
  <p:clrMapOvr>
    <a:masterClrMapping/>
  </p:clrMapOvr>
  <p:transition spd="slow" advTm="14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2212B90-794D-4E06-9A79-0083B07B2AC9}" type="datetimeFigureOut">
              <a:rPr lang="es-ES"/>
              <a:pPr>
                <a:defRPr/>
              </a:pPr>
              <a:t>17/01/2016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660672-D1A4-4FCC-A822-B65BA5EE86C0}" type="slidenum">
              <a:rPr lang="es-ES"/>
              <a:pPr>
                <a:defRPr/>
              </a:pPr>
              <a:t>‹Nº›</a:t>
            </a:fld>
            <a:endParaRPr lang="es-ES"/>
          </a:p>
        </p:txBody>
      </p:sp>
    </p:spTree>
  </p:cSld>
  <p:clrMapOvr>
    <a:masterClrMapping/>
  </p:clrMapOvr>
  <p:transition spd="slow" advTm="14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69BC49D-4C95-40D8-A845-667FB96E5881}" type="datetimeFigureOut">
              <a:rPr lang="es-ES"/>
              <a:pPr>
                <a:defRPr/>
              </a:pPr>
              <a:t>17/01/2016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E004CB-4935-450F-8794-41105ADAAF86}" type="slidenum">
              <a:rPr lang="es-ES"/>
              <a:pPr>
                <a:defRPr/>
              </a:pPr>
              <a:t>‹Nº›</a:t>
            </a:fld>
            <a:endParaRPr lang="es-ES"/>
          </a:p>
        </p:txBody>
      </p:sp>
    </p:spTree>
  </p:cSld>
  <p:clrMapOvr>
    <a:masterClrMapping/>
  </p:clrMapOvr>
  <p:transition spd="slow" advTm="14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44F861F-57E0-4C04-A239-B7380127B3AD}" type="datetimeFigureOut">
              <a:rPr lang="es-ES"/>
              <a:pPr>
                <a:defRPr/>
              </a:pPr>
              <a:t>17/01/2016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A43E62D-2FEC-40F4-BE8A-A23BF08CDA71}" type="slidenum">
              <a:rPr lang="es-ES"/>
              <a:pPr>
                <a:defRPr/>
              </a:pPr>
              <a:t>‹Nº›</a:t>
            </a:fld>
            <a:endParaRPr lang="es-ES"/>
          </a:p>
        </p:txBody>
      </p:sp>
    </p:spTree>
  </p:cSld>
  <p:clrMapOvr>
    <a:masterClrMapping/>
  </p:clrMapOvr>
  <p:transition spd="slow" advTm="14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876328-0A3D-4217-9C08-59843726F291}" type="datetimeFigureOut">
              <a:rPr lang="es-ES"/>
              <a:pPr>
                <a:defRPr/>
              </a:pPr>
              <a:t>17/01/2016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BCF6494-4593-4B7F-9225-B77D73F6DA3D}" type="slidenum">
              <a:rPr lang="es-ES"/>
              <a:pPr>
                <a:defRPr/>
              </a:pPr>
              <a:t>‹Nº›</a:t>
            </a:fld>
            <a:endParaRPr lang="es-ES"/>
          </a:p>
        </p:txBody>
      </p:sp>
    </p:spTree>
  </p:cSld>
  <p:clrMapOvr>
    <a:masterClrMapping/>
  </p:clrMapOvr>
  <p:transition spd="slow" advTm="14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16DCE89-C3F1-4A99-941D-B450EA64604B}" type="datetimeFigureOut">
              <a:rPr lang="es-ES"/>
              <a:pPr>
                <a:defRPr/>
              </a:pPr>
              <a:t>17/01/2016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0406D91-E235-4A4E-AF15-A0082DA0C982}" type="slidenum">
              <a:rPr lang="es-ES"/>
              <a:pPr>
                <a:defRPr/>
              </a:pPr>
              <a:t>‹Nº›</a:t>
            </a:fld>
            <a:endParaRPr lang="es-ES"/>
          </a:p>
        </p:txBody>
      </p:sp>
    </p:spTree>
  </p:cSld>
  <p:clrMapOvr>
    <a:masterClrMapping/>
  </p:clrMapOvr>
  <p:transition spd="slow" advTm="14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611CAB-6542-4BC1-8C11-5D1007B4E77E}" type="datetimeFigureOut">
              <a:rPr lang="es-ES"/>
              <a:pPr>
                <a:defRPr/>
              </a:pPr>
              <a:t>17/01/2016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85FB9DB-FF4E-459F-9A40-506E7EA57A7B}" type="slidenum">
              <a:rPr lang="es-ES"/>
              <a:pPr>
                <a:defRPr/>
              </a:pPr>
              <a:t>‹Nº›</a:t>
            </a:fld>
            <a:endParaRPr lang="es-ES"/>
          </a:p>
        </p:txBody>
      </p:sp>
    </p:spTree>
  </p:cSld>
  <p:clrMapOvr>
    <a:masterClrMapping/>
  </p:clrMapOvr>
  <p:transition spd="slow" advTm="14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5F79C8-00CC-4D2D-95FE-01E664C17734}" type="datetimeFigureOut">
              <a:rPr lang="es-ES"/>
              <a:pPr>
                <a:defRPr/>
              </a:pPr>
              <a:t>17/01/2016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A55B7F-B7BD-44CB-B472-BDA81DB2119B}" type="slidenum">
              <a:rPr lang="es-ES"/>
              <a:pPr>
                <a:defRPr/>
              </a:pPr>
              <a:t>‹Nº›</a:t>
            </a:fld>
            <a:endParaRPr lang="es-ES"/>
          </a:p>
        </p:txBody>
      </p:sp>
    </p:spTree>
  </p:cSld>
  <p:clrMapOvr>
    <a:masterClrMapping/>
  </p:clrMapOvr>
  <p:transition spd="slow" advTm="14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FFE566D-3762-496E-8068-AAA0B3657D1B}" type="datetimeFigureOut">
              <a:rPr lang="es-ES"/>
              <a:pPr>
                <a:defRPr/>
              </a:pPr>
              <a:t>17/01/2016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D48B919-C5CC-46BF-B193-79ACAC4C8466}" type="slidenum">
              <a:rPr lang="es-ES"/>
              <a:pPr>
                <a:defRPr/>
              </a:pPr>
              <a:t>‹Nº›</a:t>
            </a:fld>
            <a:endParaRPr lang="es-ES"/>
          </a:p>
        </p:txBody>
      </p:sp>
    </p:spTree>
  </p:cSld>
  <p:clrMapOvr>
    <a:masterClrMapping/>
  </p:clrMapOvr>
  <p:transition spd="slow" advTm="14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C81305-91E7-4C1F-8166-C90DFD4B8FE9}" type="datetimeFigureOut">
              <a:rPr lang="es-ES"/>
              <a:pPr>
                <a:defRPr/>
              </a:pPr>
              <a:t>17/01/2016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C8DC60-A2FE-451A-9AF9-BCDC190EA250}" type="slidenum">
              <a:rPr lang="es-ES"/>
              <a:pPr>
                <a:defRPr/>
              </a:pPr>
              <a:t>‹Nº›</a:t>
            </a:fld>
            <a:endParaRPr lang="es-ES"/>
          </a:p>
        </p:txBody>
      </p:sp>
    </p:spTree>
  </p:cSld>
  <p:clrMapOvr>
    <a:masterClrMapping/>
  </p:clrMapOvr>
  <p:transition spd="slow" advTm="14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FDAA13-3E77-440C-9414-7F8F71DDF4D3}" type="datetimeFigureOut">
              <a:rPr lang="es-ES"/>
              <a:pPr>
                <a:defRPr/>
              </a:pPr>
              <a:t>17/01/2016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A2FFBD-5EB7-46D8-93C2-D5C279E539E3}" type="slidenum">
              <a:rPr lang="es-ES"/>
              <a:pPr>
                <a:defRPr/>
              </a:pPr>
              <a:t>‹Nº›</a:t>
            </a:fld>
            <a:endParaRPr lang="es-ES"/>
          </a:p>
        </p:txBody>
      </p:sp>
    </p:spTree>
  </p:cSld>
  <p:clrMapOvr>
    <a:masterClrMapping/>
  </p:clrMapOvr>
  <p:transition spd="slow" advTm="14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9587C00-1010-40BB-A2D4-F95D49D18FF0}" type="datetimeFigureOut">
              <a:rPr lang="es-ES"/>
              <a:pPr>
                <a:defRPr/>
              </a:pPr>
              <a:t>17/01/2016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716AE0-73F8-4676-AECE-437C6CA9548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slow" advTm="14000">
    <p:blinds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90B79FA0-0C71-4937-9ED1-ED3A8CF2DDB8}" type="datetimeFigureOut">
              <a:rPr lang="es-ES"/>
              <a:pPr>
                <a:defRPr/>
              </a:pPr>
              <a:t>17/01/2016</a:t>
            </a:fld>
            <a:endParaRPr lang="es-ES"/>
          </a:p>
        </p:txBody>
      </p:sp>
      <p:sp>
        <p:nvSpPr>
          <p:cNvPr id="5" name="Marcador de pie de pá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mn-cs"/>
              </a:defRPr>
            </a:lvl1pPr>
          </a:lstStyle>
          <a:p>
            <a:pPr>
              <a:defRPr/>
            </a:pPr>
            <a:fld id="{6A4A0B68-AFD8-4040-898D-6EAE13352257}"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slow" advTm="14000">
    <p:blinds dir="vert"/>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hyperlink" Target="http://www.google.es/url?sa=i&amp;rct=j&amp;q=&amp;esrc=s&amp;source=images&amp;cd=&amp;cad=rja&amp;uact=8&amp;ved=0ahUKEwiJvK2n26zKAhWBXBoKHa4jDLoQjRwIBw&amp;url=http://www.elmundocurioso.com/2014/08/gifs-animados-sobre-las-cosas-que-hacen-los-perros-corgi.html&amp;psig=AFQjCNHtU0qJOabJPzMerRxWAkRZ42eahA&amp;ust=1452977874169212"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8.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9.jpeg"/></Relationships>
</file>

<file path=ppt/slides/_rels/slide44.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llusion-010"/>
          <p:cNvPicPr>
            <a:picLocks noChangeAspect="1" noChangeArrowheads="1"/>
          </p:cNvPicPr>
          <p:nvPr/>
        </p:nvPicPr>
        <p:blipFill>
          <a:blip r:embed="rId3" cstate="print">
            <a:duotone>
              <a:schemeClr val="accent2">
                <a:shade val="45000"/>
                <a:satMod val="135000"/>
              </a:schemeClr>
              <a:prstClr val="white"/>
            </a:duotone>
            <a:lum bright="23000"/>
          </a:blip>
          <a:srcRect/>
          <a:stretch>
            <a:fillRect/>
          </a:stretch>
        </p:blipFill>
        <p:spPr bwMode="auto">
          <a:xfrm>
            <a:off x="0" y="0"/>
            <a:ext cx="9144000"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5" cstate="print"/>
          <a:srcRect/>
          <a:stretch>
            <a:fillRect/>
          </a:stretch>
        </p:blipFill>
        <p:spPr bwMode="auto">
          <a:xfrm>
            <a:off x="214282" y="285728"/>
            <a:ext cx="1025158" cy="723958"/>
          </a:xfrm>
          <a:prstGeom prst="rect">
            <a:avLst/>
          </a:prstGeom>
          <a:noFill/>
          <a:ln w="9525">
            <a:noFill/>
            <a:round/>
            <a:headEnd/>
            <a:tailEnd/>
          </a:ln>
          <a:effectLst/>
        </p:spPr>
      </p:pic>
      <p:sp>
        <p:nvSpPr>
          <p:cNvPr id="155661" name="Text Box 13"/>
          <p:cNvSpPr txBox="1">
            <a:spLocks noChangeArrowheads="1"/>
          </p:cNvSpPr>
          <p:nvPr/>
        </p:nvSpPr>
        <p:spPr bwMode="auto">
          <a:xfrm>
            <a:off x="357158"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57158"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58" y="5715016"/>
            <a:ext cx="688145" cy="766985"/>
          </a:xfrm>
          <a:prstGeom prst="rect">
            <a:avLst/>
          </a:prstGeom>
          <a:noFill/>
          <a:ln w="38100">
            <a:solidFill>
              <a:srgbClr val="1CDEF8"/>
            </a:solidFill>
            <a:miter lim="800000"/>
            <a:headEnd/>
            <a:tailEnd/>
          </a:ln>
        </p:spPr>
      </p:pic>
      <p:sp>
        <p:nvSpPr>
          <p:cNvPr id="18" name="17 Rectángulo"/>
          <p:cNvSpPr/>
          <p:nvPr/>
        </p:nvSpPr>
        <p:spPr>
          <a:xfrm>
            <a:off x="1214414" y="1000108"/>
            <a:ext cx="7286676" cy="707886"/>
          </a:xfrm>
          <a:prstGeom prst="rect">
            <a:avLst/>
          </a:prstGeom>
          <a:effectLst>
            <a:outerShdw blurRad="63500" dist="609600" dir="9660000" sx="33000" sy="33000" algn="ctr" rotWithShape="0">
              <a:srgbClr val="FFFF00"/>
            </a:outerShdw>
          </a:effectLst>
        </p:spPr>
        <p:txBody>
          <a:bodyPr wrap="square">
            <a:spAutoFit/>
            <a:scene3d>
              <a:camera prst="orthographicFront"/>
              <a:lightRig rig="threePt" dir="t"/>
            </a:scene3d>
            <a:sp3d extrusionH="57150">
              <a:bevelT h="25400" prst="softRound"/>
            </a:sp3d>
          </a:bodyPr>
          <a:lstStyle/>
          <a:p>
            <a:pPr algn="ctr"/>
            <a:endParaRPr lang="es-ES" sz="4000" kern="10" dirty="0">
              <a:ln w="28575">
                <a:solidFill>
                  <a:schemeClr val="tx1"/>
                </a:solidFill>
                <a:round/>
                <a:headEnd/>
                <a:tailEnd/>
              </a:ln>
              <a:solidFill>
                <a:srgbClr val="00FF00"/>
              </a:solidFill>
              <a:effectLst>
                <a:outerShdw dist="35921" dir="2700000" algn="ctr" rotWithShape="0">
                  <a:srgbClr val="990000"/>
                </a:outerShdw>
              </a:effectLst>
              <a:latin typeface="Rockwell Extra Bold"/>
            </a:endParaRPr>
          </a:p>
        </p:txBody>
      </p:sp>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14348" y="2357430"/>
            <a:ext cx="7858180" cy="2571768"/>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CURIOSIDADES</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CANINAS</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1071538" y="6143644"/>
            <a:ext cx="1790683" cy="400110"/>
          </a:xfrm>
          <a:prstGeom prst="rect">
            <a:avLst/>
          </a:prstGeom>
        </p:spPr>
        <p:txBody>
          <a:bodyPr wrap="none">
            <a:spAutoFit/>
          </a:bodyPr>
          <a:lstStyle/>
          <a:p>
            <a:pPr algn="ctr">
              <a:defRPr/>
            </a:pPr>
            <a:r>
              <a:rPr lang="es-ES"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20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20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pic>
        <p:nvPicPr>
          <p:cNvPr id="25" name="09-henry_mancicni_and_his_orchestra-raindrops_keep_fallin_on_my_head.wav">
            <a:hlinkClick r:id="" action="ppaction://media"/>
          </p:cNvPr>
          <p:cNvPicPr>
            <a:picLocks noRot="1" noChangeAspect="1"/>
          </p:cNvPicPr>
          <p:nvPr>
            <a:wavAudioFile r:embed="rId1" name="09-henry_mancicni_and_his_orchestra-raindrops_keep_fallin_on_my_head.wav"/>
          </p:nvPr>
        </p:nvPicPr>
        <p:blipFill>
          <a:blip r:embed="rId8" cstate="email"/>
          <a:srcRect/>
          <a:stretch>
            <a:fillRect/>
          </a:stretch>
        </p:blipFill>
        <p:spPr bwMode="auto">
          <a:xfrm>
            <a:off x="-928726" y="642918"/>
            <a:ext cx="609600" cy="609600"/>
          </a:xfrm>
          <a:prstGeom prst="rect">
            <a:avLst/>
          </a:prstGeom>
          <a:noFill/>
          <a:ln w="9525">
            <a:noFill/>
            <a:miter lim="800000"/>
            <a:headEnd/>
            <a:tailEnd/>
          </a:ln>
        </p:spPr>
      </p:pic>
    </p:spTree>
  </p:cSld>
  <p:clrMapOvr>
    <a:masterClrMapping/>
  </p:clrMapOvr>
  <p:transition spd="slow" advTm="12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1" presetClass="mediacall" presetSubtype="0" fill="hold" nodeType="afterEffect">
                                  <p:stCondLst>
                                    <p:cond delay="0"/>
                                  </p:stCondLst>
                                  <p:childTnLst>
                                    <p:cmd type="call" cmd="playFrom(0.0)">
                                      <p:cBhvr>
                                        <p:cTn id="21"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22" fill="hold" display="0">
                  <p:stCondLst>
                    <p:cond delay="indefinite"/>
                  </p:stCondLst>
                  <p:endCondLst>
                    <p:cond evt="onStopAudio" delay="0">
                      <p:tgtEl>
                        <p:sldTgt/>
                      </p:tgtEl>
                    </p:cond>
                  </p:endCondLst>
                </p:cTn>
                <p:tgtEl>
                  <p:spTgt spid="25"/>
                </p:tgtEl>
              </p:cMediaNode>
            </p:audio>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photos2.meetupstatic.com/photos/event/8/7/b/e/highres_12814750.jpeg"/>
          <p:cNvPicPr>
            <a:picLocks noChangeAspect="1" noChangeArrowheads="1" noCrop="1"/>
          </p:cNvPicPr>
          <p:nvPr/>
        </p:nvPicPr>
        <p:blipFill>
          <a:blip r:embed="rId2"/>
          <a:srcRect/>
          <a:stretch>
            <a:fillRect/>
          </a:stretch>
        </p:blipFill>
        <p:spPr bwMode="auto">
          <a:xfrm>
            <a:off x="1571604" y="1000108"/>
            <a:ext cx="5857916" cy="5429264"/>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19050"/>
            <a:ext cx="9144000" cy="6877050"/>
          </a:xfrm>
          <a:prstGeom prst="rect">
            <a:avLst/>
          </a:prstGeom>
          <a:noFill/>
          <a:ln w="9525">
            <a:noFill/>
            <a:miter lim="800000"/>
            <a:headEnd/>
            <a:tailEnd/>
          </a:ln>
        </p:spPr>
      </p:pic>
      <p:sp>
        <p:nvSpPr>
          <p:cNvPr id="3" name="2 Rectángulo"/>
          <p:cNvSpPr/>
          <p:nvPr/>
        </p:nvSpPr>
        <p:spPr>
          <a:xfrm>
            <a:off x="1571604" y="1714488"/>
            <a:ext cx="7143800" cy="4893647"/>
          </a:xfrm>
          <a:prstGeom prst="rect">
            <a:avLst/>
          </a:prstGeom>
        </p:spPr>
        <p:txBody>
          <a:bodyPr wrap="square">
            <a:spAutoFit/>
          </a:bodyPr>
          <a:lstStyle/>
          <a:p>
            <a:r>
              <a:rPr lang="es-ES" sz="2400" b="1" i="1" dirty="0" smtClean="0">
                <a:solidFill>
                  <a:schemeClr val="bg1"/>
                </a:solidFill>
                <a:effectLst>
                  <a:glow rad="228600">
                    <a:schemeClr val="accent5">
                      <a:satMod val="175000"/>
                      <a:alpha val="40000"/>
                    </a:schemeClr>
                  </a:glow>
                </a:effectLst>
              </a:rPr>
              <a:t>Actualmente hay 339 razas de perros en el mundo, todos procedentes de un lobo de un solo colmillo que vivió hace unos 11 0 16 mil años. Estos maravillosos animales son nuestros guardias, amigos, compañeros y familiares, ya saben aquel dicho que dice que el perro es el mejor amigo del hombre y, sin duda, sí que lo es.  Ellos nos hacen reír, llorar, enojar y estar felices,  pero si te preguntamos  ¿Cuánto sabes sobre ellos realmente, qué nos contestarías? Te invitamos a conocer estas curiosidades que te sorprenderán tanto como a nosotros.</a:t>
            </a:r>
            <a:endParaRPr lang="es-ES" sz="2400" b="1" i="1" dirty="0">
              <a:solidFill>
                <a:schemeClr val="bg1"/>
              </a:solidFill>
              <a:effectLst>
                <a:glow rad="228600">
                  <a:schemeClr val="accent5">
                    <a:satMod val="175000"/>
                    <a:alpha val="40000"/>
                  </a:schemeClr>
                </a:glow>
              </a:effectLst>
            </a:endParaRPr>
          </a:p>
        </p:txBody>
      </p:sp>
    </p:spTree>
  </p:cSld>
  <p:clrMapOvr>
    <a:masterClrMapping/>
  </p:clrMapOvr>
  <p:transition spd="slow" advTm="3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80" name="Picture 4" descr="https://lh3.googleusercontent.com/-ffxGrbCbSm8/Vgt2EQgYNyI/AAAAAAAAD6c/vo-3oBsbJwc/w426-h240/dog-lol.gif"/>
          <p:cNvPicPr>
            <a:picLocks noChangeAspect="1" noChangeArrowheads="1" noCrop="1"/>
          </p:cNvPicPr>
          <p:nvPr/>
        </p:nvPicPr>
        <p:blipFill>
          <a:blip r:embed="rId2"/>
          <a:srcRect/>
          <a:stretch>
            <a:fillRect/>
          </a:stretch>
        </p:blipFill>
        <p:spPr bwMode="auto">
          <a:xfrm>
            <a:off x="-1" y="0"/>
            <a:ext cx="9138219" cy="6858000"/>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21 Surprising Dog Facts (Especially #3)"/>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2" name="1 Rectángulo"/>
          <p:cNvSpPr/>
          <p:nvPr/>
        </p:nvSpPr>
        <p:spPr>
          <a:xfrm>
            <a:off x="285720" y="5226784"/>
            <a:ext cx="4572000" cy="1631216"/>
          </a:xfrm>
          <a:prstGeom prst="rect">
            <a:avLst/>
          </a:prstGeom>
        </p:spPr>
        <p:txBody>
          <a:bodyPr>
            <a:spAutoFit/>
          </a:bodyPr>
          <a:lstStyle/>
          <a:p>
            <a:r>
              <a:rPr lang="es-ES" sz="2000" b="1" dirty="0">
                <a:solidFill>
                  <a:schemeClr val="bg1"/>
                </a:solidFill>
                <a:effectLst>
                  <a:glow rad="228600">
                    <a:schemeClr val="accent3">
                      <a:satMod val="175000"/>
                      <a:alpha val="40000"/>
                    </a:schemeClr>
                  </a:glow>
                </a:effectLst>
              </a:rPr>
              <a:t>Criados por los pescadores canadienses como perros de trabajo y rescate. Los Terranova tienen unas patas palmeadas y su pelo es como un abrigo </a:t>
            </a:r>
            <a:r>
              <a:rPr lang="es-ES" sz="2000" b="1" dirty="0" smtClean="0">
                <a:solidFill>
                  <a:schemeClr val="bg1"/>
                </a:solidFill>
                <a:effectLst>
                  <a:glow rad="228600">
                    <a:schemeClr val="accent3">
                      <a:satMod val="175000"/>
                      <a:alpha val="40000"/>
                    </a:schemeClr>
                  </a:glow>
                </a:effectLst>
              </a:rPr>
              <a:t>permeable.</a:t>
            </a:r>
            <a:r>
              <a:rPr lang="es-ES" sz="2000" b="1" dirty="0" smtClean="0">
                <a:effectLst>
                  <a:glow rad="228600">
                    <a:schemeClr val="accent3">
                      <a:satMod val="175000"/>
                      <a:alpha val="40000"/>
                    </a:schemeClr>
                  </a:glow>
                </a:effectLst>
              </a:rPr>
              <a:t>.</a:t>
            </a:r>
            <a:endParaRPr lang="es-ES" sz="2000" dirty="0">
              <a:effectLst>
                <a:glow rad="228600">
                  <a:schemeClr val="accent3">
                    <a:satMod val="175000"/>
                    <a:alpha val="40000"/>
                  </a:schemeClr>
                </a:glow>
              </a:effectLst>
            </a:endParaRPr>
          </a:p>
        </p:txBody>
      </p:sp>
    </p:spTree>
  </p:cSld>
  <p:clrMapOvr>
    <a:masterClrMapping/>
  </p:clrMapOvr>
  <p:transition spd="slow" advTm="1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21 Surprising Dog Facts (Especially #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4357686" y="642918"/>
            <a:ext cx="4143372" cy="1015663"/>
          </a:xfrm>
          <a:prstGeom prst="rect">
            <a:avLst/>
          </a:prstGeom>
        </p:spPr>
        <p:txBody>
          <a:bodyPr wrap="square">
            <a:spAutoFit/>
          </a:bodyPr>
          <a:lstStyle/>
          <a:p>
            <a:pPr algn="r"/>
            <a:r>
              <a:rPr lang="es-ES" sz="2000" b="1" dirty="0">
                <a:solidFill>
                  <a:schemeClr val="bg1"/>
                </a:solidFill>
                <a:effectLst>
                  <a:glow rad="228600">
                    <a:schemeClr val="accent3">
                      <a:satMod val="175000"/>
                      <a:alpha val="40000"/>
                    </a:schemeClr>
                  </a:glow>
                </a:effectLst>
              </a:rPr>
              <a:t>3 perros sobrevivieron al naufragio del </a:t>
            </a:r>
            <a:r>
              <a:rPr lang="es-ES" sz="2000" b="1" dirty="0" err="1">
                <a:solidFill>
                  <a:schemeClr val="bg1"/>
                </a:solidFill>
                <a:effectLst>
                  <a:glow rad="228600">
                    <a:schemeClr val="accent3">
                      <a:satMod val="175000"/>
                      <a:alpha val="40000"/>
                    </a:schemeClr>
                  </a:glow>
                </a:effectLst>
              </a:rPr>
              <a:t>Titanic</a:t>
            </a:r>
            <a:r>
              <a:rPr lang="es-ES" sz="2000" b="1" dirty="0">
                <a:solidFill>
                  <a:schemeClr val="bg1"/>
                </a:solidFill>
                <a:effectLst>
                  <a:glow rad="228600">
                    <a:schemeClr val="accent3">
                      <a:satMod val="175000"/>
                      <a:alpha val="40000"/>
                    </a:schemeClr>
                  </a:glow>
                </a:effectLst>
              </a:rPr>
              <a:t>, un pequinés y dos </a:t>
            </a:r>
            <a:r>
              <a:rPr lang="es-ES" sz="2000" b="1" dirty="0" err="1">
                <a:solidFill>
                  <a:schemeClr val="bg1"/>
                </a:solidFill>
                <a:effectLst>
                  <a:glow rad="228600">
                    <a:schemeClr val="accent3">
                      <a:satMod val="175000"/>
                      <a:alpha val="40000"/>
                    </a:schemeClr>
                  </a:glow>
                </a:effectLst>
              </a:rPr>
              <a:t>Pomeranians</a:t>
            </a:r>
            <a:r>
              <a:rPr lang="es-ES" sz="2000" b="1" dirty="0">
                <a:effectLst>
                  <a:glow rad="228600">
                    <a:schemeClr val="accent3">
                      <a:satMod val="175000"/>
                      <a:alpha val="40000"/>
                    </a:schemeClr>
                  </a:glow>
                </a:effectLst>
              </a:rPr>
              <a:t>.</a:t>
            </a:r>
            <a:endParaRPr lang="es-ES" sz="2000" dirty="0">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http://i54.tinypic.com/2gybv68.jpg"/>
          <p:cNvPicPr>
            <a:picLocks noChangeAspect="1" noChangeArrowheads="1" noCrop="1"/>
          </p:cNvPicPr>
          <p:nvPr/>
        </p:nvPicPr>
        <p:blipFill>
          <a:blip r:embed="rId2"/>
          <a:srcRect/>
          <a:stretch>
            <a:fillRect/>
          </a:stretch>
        </p:blipFill>
        <p:spPr bwMode="auto">
          <a:xfrm>
            <a:off x="3857620" y="2086960"/>
            <a:ext cx="6072230" cy="4771040"/>
          </a:xfrm>
          <a:prstGeom prst="rect">
            <a:avLst/>
          </a:prstGeom>
          <a:noFill/>
        </p:spPr>
      </p:pic>
      <p:pic>
        <p:nvPicPr>
          <p:cNvPr id="3" name="Picture 2" descr="http://i54.tinypic.com/2gybv68.jpg"/>
          <p:cNvPicPr>
            <a:picLocks noChangeAspect="1" noChangeArrowheads="1" noCrop="1"/>
          </p:cNvPicPr>
          <p:nvPr/>
        </p:nvPicPr>
        <p:blipFill>
          <a:blip r:embed="rId2"/>
          <a:srcRect/>
          <a:stretch>
            <a:fillRect/>
          </a:stretch>
        </p:blipFill>
        <p:spPr bwMode="auto">
          <a:xfrm flipH="1">
            <a:off x="-571536" y="1928776"/>
            <a:ext cx="5715008" cy="4929224"/>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21 Surprising Dog Facts (Especially #3)"/>
          <p:cNvPicPr>
            <a:picLocks noChangeAspect="1" noChangeArrowheads="1"/>
          </p:cNvPicPr>
          <p:nvPr/>
        </p:nvPicPr>
        <p:blipFill>
          <a:blip r:embed="rId2"/>
          <a:srcRect/>
          <a:stretch>
            <a:fillRect/>
          </a:stretch>
        </p:blipFill>
        <p:spPr bwMode="auto">
          <a:xfrm>
            <a:off x="1571604" y="19578"/>
            <a:ext cx="6000792" cy="6838422"/>
          </a:xfrm>
          <a:prstGeom prst="rect">
            <a:avLst/>
          </a:prstGeom>
          <a:noFill/>
        </p:spPr>
      </p:pic>
      <p:sp>
        <p:nvSpPr>
          <p:cNvPr id="20" name="19 Rectángulo"/>
          <p:cNvSpPr/>
          <p:nvPr/>
        </p:nvSpPr>
        <p:spPr>
          <a:xfrm>
            <a:off x="1643042" y="0"/>
            <a:ext cx="5905500" cy="68580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7" name="16 Rectángulo"/>
          <p:cNvSpPr/>
          <p:nvPr/>
        </p:nvSpPr>
        <p:spPr>
          <a:xfrm>
            <a:off x="1643042" y="0"/>
            <a:ext cx="5905500" cy="6858000"/>
          </a:xfrm>
          <a:prstGeom prst="rect">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827088" y="0"/>
            <a:ext cx="792162"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827088"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flipH="1">
            <a:off x="7524750" y="0"/>
            <a:ext cx="792163"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8316913" y="0"/>
            <a:ext cx="827087"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18937742" flipH="1" flipV="1">
            <a:off x="-3811224" y="2224739"/>
            <a:ext cx="49957" cy="51065"/>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ágrima"/>
          <p:cNvSpPr/>
          <p:nvPr/>
        </p:nvSpPr>
        <p:spPr>
          <a:xfrm rot="20689045" flipV="1">
            <a:off x="12034245" y="-38933"/>
            <a:ext cx="45719" cy="4571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ágrima"/>
          <p:cNvSpPr/>
          <p:nvPr/>
        </p:nvSpPr>
        <p:spPr>
          <a:xfrm rot="16871572" flipV="1">
            <a:off x="-2634200" y="-18593"/>
            <a:ext cx="4571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ágrima"/>
          <p:cNvSpPr/>
          <p:nvPr/>
        </p:nvSpPr>
        <p:spPr>
          <a:xfrm rot="19055765">
            <a:off x="-7570725" y="447073"/>
            <a:ext cx="5050822" cy="5410864"/>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1714480" y="428604"/>
            <a:ext cx="2786066" cy="3139321"/>
          </a:xfrm>
          <a:prstGeom prst="rect">
            <a:avLst/>
          </a:prstGeom>
        </p:spPr>
        <p:txBody>
          <a:bodyPr wrap="square">
            <a:spAutoFit/>
          </a:bodyPr>
          <a:lstStyle/>
          <a:p>
            <a:r>
              <a:rPr lang="es-ES" b="1" dirty="0" smtClean="0">
                <a:solidFill>
                  <a:schemeClr val="bg1"/>
                </a:solidFill>
                <a:effectLst>
                  <a:glow rad="228600">
                    <a:schemeClr val="accent3">
                      <a:satMod val="175000"/>
                      <a:alpha val="40000"/>
                    </a:schemeClr>
                  </a:glow>
                </a:effectLst>
              </a:rPr>
              <a:t>Paul McCartney amaba a su perro ovejero Inglés,  tanto así que añadió un silbido agudo que es inaudible para los humanos en una de sus canciones, sólo para que su  perro también pudiera disfrutarla.  La canción es "Un día en la vida".</a:t>
            </a:r>
            <a:endParaRPr lang="es-ES" dirty="0">
              <a:solidFill>
                <a:schemeClr val="bg1"/>
              </a:solidFill>
              <a:effectLst>
                <a:glow rad="228600">
                  <a:schemeClr val="accent3">
                    <a:satMod val="175000"/>
                    <a:alpha val="40000"/>
                  </a:schemeClr>
                </a:glow>
              </a:effectLst>
            </a:endParaRPr>
          </a:p>
        </p:txBody>
      </p:sp>
      <p:sp>
        <p:nvSpPr>
          <p:cNvPr id="19" name="18 Rectángulo"/>
          <p:cNvSpPr/>
          <p:nvPr/>
        </p:nvSpPr>
        <p:spPr>
          <a:xfrm>
            <a:off x="1571604" y="0"/>
            <a:ext cx="5976938" cy="6858000"/>
          </a:xfrm>
          <a:prstGeom prst="rect">
            <a:avLst/>
          </a:prstGeom>
          <a:solidFill>
            <a:schemeClr val="tx2">
              <a:lumMod val="7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19"/>
                                        </p:tgtEl>
                                      </p:cBhvr>
                                    </p:animEffect>
                                    <p:set>
                                      <p:cBhvr>
                                        <p:cTn id="7" dur="1" fill="hold">
                                          <p:stCondLst>
                                            <p:cond delay="3999"/>
                                          </p:stCondLst>
                                        </p:cTn>
                                        <p:tgtEl>
                                          <p:spTgt spid="19"/>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17"/>
                                        </p:tgtEl>
                                      </p:cBhvr>
                                    </p:animEffect>
                                    <p:set>
                                      <p:cBhvr>
                                        <p:cTn id="10" dur="1" fill="hold">
                                          <p:stCondLst>
                                            <p:cond delay="4999"/>
                                          </p:stCondLst>
                                        </p:cTn>
                                        <p:tgtEl>
                                          <p:spTgt spid="17"/>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20"/>
                                        </p:tgtEl>
                                      </p:cBhvr>
                                    </p:animEffect>
                                    <p:set>
                                      <p:cBhvr>
                                        <p:cTn id="13" dur="1" fill="hold">
                                          <p:stCondLst>
                                            <p:cond delay="4999"/>
                                          </p:stCondLst>
                                        </p:cTn>
                                        <p:tgtEl>
                                          <p:spTgt spid="20"/>
                                        </p:tgtEl>
                                        <p:attrNameLst>
                                          <p:attrName>style.visibility</p:attrName>
                                        </p:attrNameLst>
                                      </p:cBhvr>
                                      <p:to>
                                        <p:strVal val="hidden"/>
                                      </p:to>
                                    </p:set>
                                  </p:childTnLst>
                                </p:cTn>
                              </p:par>
                              <p:par>
                                <p:cTn id="14" presetID="8" presetClass="entr" presetSubtype="32" repeatCount="200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out)">
                                      <p:cBhvr>
                                        <p:cTn id="16" dur="2500"/>
                                        <p:tgtEl>
                                          <p:spTgt spid="7"/>
                                        </p:tgtEl>
                                      </p:cBhvr>
                                    </p:animEffect>
                                  </p:childTnLst>
                                </p:cTn>
                              </p:par>
                              <p:par>
                                <p:cTn id="17" presetID="8" presetClass="entr" presetSubtype="32" repeatCount="200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out)">
                                      <p:cBhvr>
                                        <p:cTn id="19" dur="2500"/>
                                        <p:tgtEl>
                                          <p:spTgt spid="10"/>
                                        </p:tgtEl>
                                      </p:cBhvr>
                                    </p:animEffect>
                                  </p:childTnLst>
                                </p:cTn>
                              </p:par>
                              <p:par>
                                <p:cTn id="20" presetID="13" presetClass="entr" presetSubtype="16" repeatCount="200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2500"/>
                                        <p:tgtEl>
                                          <p:spTgt spid="8"/>
                                        </p:tgtEl>
                                      </p:cBhvr>
                                    </p:animEffect>
                                  </p:childTnLst>
                                </p:cTn>
                              </p:par>
                              <p:par>
                                <p:cTn id="23" presetID="13" presetClass="entr" presetSubtype="16" repeatCount="200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2500"/>
                                        <p:tgtEl>
                                          <p:spTgt spid="6"/>
                                        </p:tgtEl>
                                      </p:cBhvr>
                                    </p:animEffect>
                                  </p:childTnLst>
                                </p:cTn>
                              </p:par>
                              <p:par>
                                <p:cTn id="26" presetID="7" presetClass="entr" presetSubtype="1" fill="hold" nodeType="withEffect">
                                  <p:stCondLst>
                                    <p:cond delay="0"/>
                                  </p:stCondLst>
                                  <p:childTnLst>
                                    <p:set>
                                      <p:cBhvr>
                                        <p:cTn id="27" dur="1" fill="hold">
                                          <p:stCondLst>
                                            <p:cond delay="0"/>
                                          </p:stCondLst>
                                        </p:cTn>
                                        <p:tgtEl>
                                          <p:spTgt spid="18">
                                            <p:txEl>
                                              <p:pRg st="0" end="0"/>
                                            </p:txEl>
                                          </p:spTgt>
                                        </p:tgtEl>
                                        <p:attrNameLst>
                                          <p:attrName>style.visibility</p:attrName>
                                        </p:attrNameLst>
                                      </p:cBhvr>
                                      <p:to>
                                        <p:strVal val="visible"/>
                                      </p:to>
                                    </p:set>
                                    <p:anim calcmode="lin" valueType="num">
                                      <p:cBhvr additive="base">
                                        <p:cTn id="28" dur="50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9" dur="5000" fill="hold"/>
                                        <p:tgtEl>
                                          <p:spTgt spid="18">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7" grpId="0" animBg="1"/>
      <p:bldP spid="6" grpId="0" animBg="1"/>
      <p:bldP spid="7" grpId="0" animBg="1"/>
      <p:bldP spid="8" grpId="0" animBg="1"/>
      <p:bldP spid="10" grpId="0"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21 Surprising Dog Facts (Especially #3)"/>
          <p:cNvPicPr>
            <a:picLocks noChangeAspect="1" noChangeArrowheads="1" noCrop="1"/>
          </p:cNvPicPr>
          <p:nvPr/>
        </p:nvPicPr>
        <p:blipFill>
          <a:blip r:embed="rId2"/>
          <a:srcRect/>
          <a:stretch>
            <a:fillRect/>
          </a:stretch>
        </p:blipFill>
        <p:spPr bwMode="auto">
          <a:xfrm>
            <a:off x="500034" y="857232"/>
            <a:ext cx="7982913" cy="4572032"/>
          </a:xfrm>
          <a:prstGeom prst="rect">
            <a:avLst/>
          </a:prstGeom>
          <a:noFill/>
        </p:spPr>
      </p:pic>
      <p:sp>
        <p:nvSpPr>
          <p:cNvPr id="3" name="2 Rectángulo"/>
          <p:cNvSpPr/>
          <p:nvPr/>
        </p:nvSpPr>
        <p:spPr>
          <a:xfrm>
            <a:off x="1643042" y="5500702"/>
            <a:ext cx="5715040" cy="830997"/>
          </a:xfrm>
          <a:prstGeom prst="rect">
            <a:avLst/>
          </a:prstGeom>
        </p:spPr>
        <p:txBody>
          <a:bodyPr wrap="square">
            <a:spAutoFit/>
          </a:bodyPr>
          <a:lstStyle/>
          <a:p>
            <a:pPr algn="ctr"/>
            <a:r>
              <a:rPr lang="es-ES" sz="2400" b="1" i="1" dirty="0">
                <a:effectLst>
                  <a:glow rad="228600">
                    <a:schemeClr val="accent3">
                      <a:satMod val="175000"/>
                      <a:alpha val="40000"/>
                    </a:schemeClr>
                  </a:glow>
                </a:effectLst>
              </a:rPr>
              <a:t>Los perros pueden predecir los temblores pero nosotros aún no sabemos cómo.</a:t>
            </a:r>
            <a:endParaRPr lang="es-ES" sz="2400" i="1" dirty="0">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http://images01.rememes.com/images/2013/07/9e9e6b40-ef84-11e2-9b9a-7054d21a8f10.gif.pagespeed.ce.RMKP_vdcpS.gif"/>
          <p:cNvPicPr>
            <a:picLocks noChangeAspect="1" noChangeArrowheads="1" noCrop="1"/>
          </p:cNvPicPr>
          <p:nvPr/>
        </p:nvPicPr>
        <p:blipFill>
          <a:blip r:embed="rId2"/>
          <a:srcRect/>
          <a:stretch>
            <a:fillRect/>
          </a:stretch>
        </p:blipFill>
        <p:spPr bwMode="auto">
          <a:xfrm>
            <a:off x="-1" y="0"/>
            <a:ext cx="9903245" cy="6858000"/>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21 Surprising Dog Facts (Especially #3)"/>
          <p:cNvPicPr>
            <a:picLocks noChangeAspect="1" noChangeArrowheads="1"/>
          </p:cNvPicPr>
          <p:nvPr/>
        </p:nvPicPr>
        <p:blipFill>
          <a:blip r:embed="rId2"/>
          <a:srcRect/>
          <a:stretch>
            <a:fillRect/>
          </a:stretch>
        </p:blipFill>
        <p:spPr bwMode="auto">
          <a:xfrm>
            <a:off x="0" y="0"/>
            <a:ext cx="9144000" cy="6941606"/>
          </a:xfrm>
          <a:prstGeom prst="rect">
            <a:avLst/>
          </a:prstGeom>
          <a:noFill/>
        </p:spPr>
      </p:pic>
      <p:sp>
        <p:nvSpPr>
          <p:cNvPr id="3" name="2 Rectángulo"/>
          <p:cNvSpPr/>
          <p:nvPr/>
        </p:nvSpPr>
        <p:spPr>
          <a:xfrm>
            <a:off x="5429256" y="1000108"/>
            <a:ext cx="3214710" cy="1754326"/>
          </a:xfrm>
          <a:prstGeom prst="rect">
            <a:avLst/>
          </a:prstGeom>
        </p:spPr>
        <p:txBody>
          <a:bodyPr wrap="square">
            <a:spAutoFit/>
          </a:bodyPr>
          <a:lstStyle/>
          <a:p>
            <a:pPr algn="ctr"/>
            <a:r>
              <a:rPr lang="es-ES" b="1" dirty="0">
                <a:solidFill>
                  <a:schemeClr val="bg1"/>
                </a:solidFill>
                <a:effectLst>
                  <a:glow rad="228600">
                    <a:schemeClr val="accent3">
                      <a:satMod val="175000"/>
                      <a:alpha val="40000"/>
                    </a:schemeClr>
                  </a:glow>
                </a:effectLst>
              </a:rPr>
              <a:t>Los cachorritos tienen 28 dientes y cuando crecen tienen 42. Al igual que los humanos, ellos también pierden sus dientes de bebé.</a:t>
            </a:r>
            <a:endParaRPr lang="es-ES"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21 Surprising Dog Facts (Especially #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6072198" y="428604"/>
            <a:ext cx="2643190" cy="2585323"/>
          </a:xfrm>
          <a:prstGeom prst="rect">
            <a:avLst/>
          </a:prstGeom>
        </p:spPr>
        <p:txBody>
          <a:bodyPr wrap="square">
            <a:spAutoFit/>
          </a:bodyPr>
          <a:lstStyle/>
          <a:p>
            <a:pPr algn="r"/>
            <a:r>
              <a:rPr lang="es-ES" b="1" dirty="0">
                <a:solidFill>
                  <a:schemeClr val="bg1"/>
                </a:solidFill>
                <a:effectLst>
                  <a:glow rad="228600">
                    <a:schemeClr val="accent3">
                      <a:satMod val="175000"/>
                      <a:alpha val="40000"/>
                    </a:schemeClr>
                  </a:glow>
                </a:effectLst>
              </a:rPr>
              <a:t>Hay muchas razones por la que los  perros persiguen  su cola - ejercicio, curiosidad, pulgas, o instintos depredadores. Si tu perro tiene este hábito frecuentemente, consulta a su veterinario.</a:t>
            </a:r>
            <a:endParaRPr lang="es-ES" dirty="0">
              <a:solidFill>
                <a:schemeClr val="bg1"/>
              </a:solidFill>
              <a:effectLst>
                <a:glow rad="228600">
                  <a:schemeClr val="accent3">
                    <a:satMod val="175000"/>
                    <a:alpha val="40000"/>
                  </a:schemeClr>
                </a:glow>
              </a:effectLst>
            </a:endParaRPr>
          </a:p>
        </p:txBody>
      </p:sp>
    </p:spTree>
  </p:cSld>
  <p:clrMapOvr>
    <a:masterClrMapping/>
  </p:clrMapOvr>
  <p:transition spd="slow" advTm="16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https://lh3.googleusercontent.com/-TGMA0CHCZxM/VZlBBG88WkI/AAAAAAAAFqc/Sfbs93UHQlw/w352-h288/630.gif"/>
          <p:cNvPicPr>
            <a:picLocks noChangeAspect="1" noChangeArrowheads="1" noCrop="1"/>
          </p:cNvPicPr>
          <p:nvPr/>
        </p:nvPicPr>
        <p:blipFill>
          <a:blip r:embed="rId2"/>
          <a:srcRect/>
          <a:stretch>
            <a:fillRect/>
          </a:stretch>
        </p:blipFill>
        <p:spPr bwMode="auto">
          <a:xfrm>
            <a:off x="0" y="0"/>
            <a:ext cx="9167844" cy="7215214"/>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21 Surprising Dog Facts (Especially #3)"/>
          <p:cNvPicPr>
            <a:picLocks noChangeAspect="1" noChangeArrowheads="1"/>
          </p:cNvPicPr>
          <p:nvPr/>
        </p:nvPicPr>
        <p:blipFill>
          <a:blip r:embed="rId2"/>
          <a:srcRect/>
          <a:stretch>
            <a:fillRect/>
          </a:stretch>
        </p:blipFill>
        <p:spPr bwMode="auto">
          <a:xfrm>
            <a:off x="-84648" y="0"/>
            <a:ext cx="9228648" cy="6858000"/>
          </a:xfrm>
          <a:prstGeom prst="rect">
            <a:avLst/>
          </a:prstGeom>
          <a:noFill/>
        </p:spPr>
      </p:pic>
      <p:sp>
        <p:nvSpPr>
          <p:cNvPr id="4" name="3 Forma libre"/>
          <p:cNvSpPr/>
          <p:nvPr/>
        </p:nvSpPr>
        <p:spPr>
          <a:xfrm rot="18873084">
            <a:off x="2294148" y="1970684"/>
            <a:ext cx="3360737" cy="343535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orma libre"/>
          <p:cNvSpPr/>
          <p:nvPr/>
        </p:nvSpPr>
        <p:spPr>
          <a:xfrm rot="18873084">
            <a:off x="2205769" y="1823709"/>
            <a:ext cx="3322638" cy="337185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orma libre"/>
          <p:cNvSpPr/>
          <p:nvPr/>
        </p:nvSpPr>
        <p:spPr>
          <a:xfrm rot="18873084">
            <a:off x="2266451" y="1956631"/>
            <a:ext cx="3273425" cy="332105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orma libre"/>
          <p:cNvSpPr/>
          <p:nvPr/>
        </p:nvSpPr>
        <p:spPr>
          <a:xfrm rot="18873084">
            <a:off x="2193223" y="1813571"/>
            <a:ext cx="3270250" cy="33147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Rectángulo"/>
          <p:cNvSpPr/>
          <p:nvPr/>
        </p:nvSpPr>
        <p:spPr>
          <a:xfrm>
            <a:off x="428596" y="642918"/>
            <a:ext cx="4572000" cy="830997"/>
          </a:xfrm>
          <a:prstGeom prst="rect">
            <a:avLst/>
          </a:prstGeom>
        </p:spPr>
        <p:txBody>
          <a:bodyPr>
            <a:spAutoFit/>
          </a:bodyPr>
          <a:lstStyle/>
          <a:p>
            <a:r>
              <a:rPr lang="es-ES" sz="2400" b="1" i="1" dirty="0" smtClean="0">
                <a:effectLst>
                  <a:glow rad="228600">
                    <a:schemeClr val="accent3">
                      <a:satMod val="175000"/>
                      <a:alpha val="40000"/>
                    </a:schemeClr>
                  </a:glow>
                </a:effectLst>
              </a:rPr>
              <a:t>Los Dálmata </a:t>
            </a:r>
          </a:p>
          <a:p>
            <a:r>
              <a:rPr lang="es-ES" sz="2400" b="1" i="1" dirty="0" smtClean="0">
                <a:effectLst>
                  <a:glow rad="228600">
                    <a:schemeClr val="accent3">
                      <a:satMod val="175000"/>
                      <a:alpha val="40000"/>
                    </a:schemeClr>
                  </a:glow>
                </a:effectLst>
              </a:rPr>
              <a:t>nacen blancos</a:t>
            </a:r>
            <a:endParaRPr lang="es-ES" sz="2400" i="1" dirty="0">
              <a:effectLst>
                <a:glow rad="228600">
                  <a:schemeClr val="accent3">
                    <a:satMod val="175000"/>
                    <a:alpha val="40000"/>
                  </a:schemeClr>
                </a:glow>
              </a:effectLst>
            </a:endParaRPr>
          </a:p>
        </p:txBody>
      </p:sp>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250"/>
                                        <p:tgtEl>
                                          <p:spTgt spid="4"/>
                                        </p:tgtEl>
                                        <p:attrNameLst>
                                          <p:attrName>ppt_x</p:attrName>
                                        </p:attrNameLst>
                                      </p:cBhvr>
                                      <p:tavLst>
                                        <p:tav tm="0">
                                          <p:val>
                                            <p:strVal val="ppt_x"/>
                                          </p:val>
                                        </p:tav>
                                        <p:tav tm="100000">
                                          <p:val>
                                            <p:strVal val="1+ppt_w/2"/>
                                          </p:val>
                                        </p:tav>
                                      </p:tavLst>
                                    </p:anim>
                                    <p:anim calcmode="lin" valueType="num">
                                      <p:cBhvr additive="base">
                                        <p:cTn id="7" dur="5250"/>
                                        <p:tgtEl>
                                          <p:spTgt spid="4"/>
                                        </p:tgtEl>
                                        <p:attrNameLst>
                                          <p:attrName>ppt_y</p:attrName>
                                        </p:attrNameLst>
                                      </p:cBhvr>
                                      <p:tavLst>
                                        <p:tav tm="0">
                                          <p:val>
                                            <p:strVal val="ppt_y"/>
                                          </p:val>
                                        </p:tav>
                                        <p:tav tm="100000">
                                          <p:val>
                                            <p:strVal val="0-ppt_h/2"/>
                                          </p:val>
                                        </p:tav>
                                      </p:tavLst>
                                    </p:anim>
                                    <p:set>
                                      <p:cBhvr>
                                        <p:cTn id="8" dur="1" fill="hold">
                                          <p:stCondLst>
                                            <p:cond delay="524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250"/>
                                        <p:tgtEl>
                                          <p:spTgt spid="5"/>
                                        </p:tgtEl>
                                        <p:attrNameLst>
                                          <p:attrName>ppt_x</p:attrName>
                                        </p:attrNameLst>
                                      </p:cBhvr>
                                      <p:tavLst>
                                        <p:tav tm="0">
                                          <p:val>
                                            <p:strVal val="ppt_x"/>
                                          </p:val>
                                        </p:tav>
                                        <p:tav tm="100000">
                                          <p:val>
                                            <p:strVal val="0-ppt_w/2"/>
                                          </p:val>
                                        </p:tav>
                                      </p:tavLst>
                                    </p:anim>
                                    <p:anim calcmode="lin" valueType="num">
                                      <p:cBhvr additive="base">
                                        <p:cTn id="11" dur="5250"/>
                                        <p:tgtEl>
                                          <p:spTgt spid="5"/>
                                        </p:tgtEl>
                                        <p:attrNameLst>
                                          <p:attrName>ppt_y</p:attrName>
                                        </p:attrNameLst>
                                      </p:cBhvr>
                                      <p:tavLst>
                                        <p:tav tm="0">
                                          <p:val>
                                            <p:strVal val="ppt_y"/>
                                          </p:val>
                                        </p:tav>
                                        <p:tav tm="100000">
                                          <p:val>
                                            <p:strVal val="1+ppt_h/2"/>
                                          </p:val>
                                        </p:tav>
                                      </p:tavLst>
                                    </p:anim>
                                    <p:set>
                                      <p:cBhvr>
                                        <p:cTn id="12" dur="1" fill="hold">
                                          <p:stCondLst>
                                            <p:cond delay="524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250"/>
                                        <p:tgtEl>
                                          <p:spTgt spid="6"/>
                                        </p:tgtEl>
                                        <p:attrNameLst>
                                          <p:attrName>ppt_x</p:attrName>
                                        </p:attrNameLst>
                                      </p:cBhvr>
                                      <p:tavLst>
                                        <p:tav tm="0">
                                          <p:val>
                                            <p:strVal val="ppt_x"/>
                                          </p:val>
                                        </p:tav>
                                        <p:tav tm="100000">
                                          <p:val>
                                            <p:strVal val="0-ppt_w/2"/>
                                          </p:val>
                                        </p:tav>
                                      </p:tavLst>
                                    </p:anim>
                                    <p:anim calcmode="lin" valueType="num">
                                      <p:cBhvr additive="base">
                                        <p:cTn id="15" dur="5250"/>
                                        <p:tgtEl>
                                          <p:spTgt spid="6"/>
                                        </p:tgtEl>
                                        <p:attrNameLst>
                                          <p:attrName>ppt_y</p:attrName>
                                        </p:attrNameLst>
                                      </p:cBhvr>
                                      <p:tavLst>
                                        <p:tav tm="0">
                                          <p:val>
                                            <p:strVal val="ppt_y"/>
                                          </p:val>
                                        </p:tav>
                                        <p:tav tm="100000">
                                          <p:val>
                                            <p:strVal val="0-ppt_h/2"/>
                                          </p:val>
                                        </p:tav>
                                      </p:tavLst>
                                    </p:anim>
                                    <p:set>
                                      <p:cBhvr>
                                        <p:cTn id="16" dur="1" fill="hold">
                                          <p:stCondLst>
                                            <p:cond delay="524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250"/>
                                        <p:tgtEl>
                                          <p:spTgt spid="7"/>
                                        </p:tgtEl>
                                        <p:attrNameLst>
                                          <p:attrName>ppt_x</p:attrName>
                                        </p:attrNameLst>
                                      </p:cBhvr>
                                      <p:tavLst>
                                        <p:tav tm="0">
                                          <p:val>
                                            <p:strVal val="ppt_x"/>
                                          </p:val>
                                        </p:tav>
                                        <p:tav tm="100000">
                                          <p:val>
                                            <p:strVal val="1+ppt_w/2"/>
                                          </p:val>
                                        </p:tav>
                                      </p:tavLst>
                                    </p:anim>
                                    <p:anim calcmode="lin" valueType="num">
                                      <p:cBhvr additive="base">
                                        <p:cTn id="19" dur="5250"/>
                                        <p:tgtEl>
                                          <p:spTgt spid="7"/>
                                        </p:tgtEl>
                                        <p:attrNameLst>
                                          <p:attrName>ppt_y</p:attrName>
                                        </p:attrNameLst>
                                      </p:cBhvr>
                                      <p:tavLst>
                                        <p:tav tm="0">
                                          <p:val>
                                            <p:strVal val="ppt_y"/>
                                          </p:val>
                                        </p:tav>
                                        <p:tav tm="100000">
                                          <p:val>
                                            <p:strVal val="1+ppt_h/2"/>
                                          </p:val>
                                        </p:tav>
                                      </p:tavLst>
                                    </p:anim>
                                    <p:set>
                                      <p:cBhvr>
                                        <p:cTn id="20" dur="1" fill="hold">
                                          <p:stCondLst>
                                            <p:cond delay="5249"/>
                                          </p:stCondLst>
                                        </p:cTn>
                                        <p:tgtEl>
                                          <p:spTgt spid="7"/>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3.sinaimg.cn/bmiddle/7932ba4egw1es8gtjquaag209806ex6p.gif"/>
          <p:cNvPicPr>
            <a:picLocks noChangeAspect="1" noChangeArrowheads="1" noCrop="1"/>
          </p:cNvPicPr>
          <p:nvPr/>
        </p:nvPicPr>
        <p:blipFill>
          <a:blip r:embed="rId2"/>
          <a:srcRect/>
          <a:stretch>
            <a:fillRect/>
          </a:stretch>
        </p:blipFill>
        <p:spPr bwMode="auto">
          <a:xfrm>
            <a:off x="-1" y="-285776"/>
            <a:ext cx="9177609" cy="7143776"/>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21 Surprising Dog Facts (Especially #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357158" y="285728"/>
            <a:ext cx="3571900" cy="923330"/>
          </a:xfrm>
          <a:prstGeom prst="rect">
            <a:avLst/>
          </a:prstGeom>
        </p:spPr>
        <p:txBody>
          <a:bodyPr wrap="square">
            <a:spAutoFit/>
          </a:bodyPr>
          <a:lstStyle/>
          <a:p>
            <a:r>
              <a:rPr lang="es-ES" b="1" dirty="0">
                <a:solidFill>
                  <a:schemeClr val="bg1"/>
                </a:solidFill>
                <a:effectLst>
                  <a:glow rad="228600">
                    <a:schemeClr val="accent3">
                      <a:satMod val="175000"/>
                      <a:alpha val="40000"/>
                    </a:schemeClr>
                  </a:glow>
                </a:effectLst>
              </a:rPr>
              <a:t>Los perros sueñan y experimentan movimientos oculares rápidos como los humanos.</a:t>
            </a:r>
            <a:endParaRPr lang="es-ES"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ttp://fress.co/wp-content/uploads/2014/09/Gif-Perro-14.gif"/>
          <p:cNvPicPr>
            <a:picLocks noChangeAspect="1" noChangeArrowheads="1" noCrop="1"/>
          </p:cNvPicPr>
          <p:nvPr/>
        </p:nvPicPr>
        <p:blipFill>
          <a:blip r:embed="rId2"/>
          <a:srcRect/>
          <a:stretch>
            <a:fillRect/>
          </a:stretch>
        </p:blipFill>
        <p:spPr bwMode="auto">
          <a:xfrm>
            <a:off x="-1" y="0"/>
            <a:ext cx="12965573" cy="7286652"/>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21 Surprising Dog Facts (Especially #3)"/>
          <p:cNvPicPr>
            <a:picLocks noChangeAspect="1" noChangeArrowheads="1"/>
          </p:cNvPicPr>
          <p:nvPr/>
        </p:nvPicPr>
        <p:blipFill>
          <a:blip r:embed="rId3"/>
          <a:srcRect/>
          <a:stretch>
            <a:fillRect/>
          </a:stretch>
        </p:blipFill>
        <p:spPr bwMode="auto">
          <a:xfrm>
            <a:off x="0" y="0"/>
            <a:ext cx="9144000" cy="6858001"/>
          </a:xfrm>
          <a:prstGeom prst="rect">
            <a:avLst/>
          </a:prstGeom>
          <a:noFill/>
        </p:spPr>
      </p:pic>
      <p:sp>
        <p:nvSpPr>
          <p:cNvPr id="5" name="4 Cheurón"/>
          <p:cNvSpPr/>
          <p:nvPr/>
        </p:nvSpPr>
        <p:spPr>
          <a:xfrm rot="2441467">
            <a:off x="3424238" y="2327275"/>
            <a:ext cx="1438275"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8227759">
            <a:off x="4494213" y="2332038"/>
            <a:ext cx="1438275" cy="1176337"/>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9380634">
            <a:off x="3422650" y="3243263"/>
            <a:ext cx="1439863" cy="1176337"/>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3018612">
            <a:off x="4565650" y="3243263"/>
            <a:ext cx="1439863"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2441467">
            <a:off x="2781300" y="1827213"/>
            <a:ext cx="1438275"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8227759">
            <a:off x="5065713" y="1831975"/>
            <a:ext cx="1438275" cy="1176338"/>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3018612">
            <a:off x="5208588" y="3743325"/>
            <a:ext cx="1439862"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9380634">
            <a:off x="2779713" y="3671888"/>
            <a:ext cx="1439862" cy="1176337"/>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2441467">
            <a:off x="2209800" y="1327150"/>
            <a:ext cx="1438275"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8227759">
            <a:off x="5637213" y="1331913"/>
            <a:ext cx="1438275" cy="1176337"/>
          </a:xfrm>
          <a:prstGeom prst="chevron">
            <a:avLst>
              <a:gd name="adj" fmla="val 72146"/>
            </a:avLst>
          </a:prstGeom>
          <a:solidFill>
            <a:schemeClr val="tx2">
              <a:lumMod val="75000"/>
              <a:alpha val="6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3018612">
            <a:off x="5851525" y="4243388"/>
            <a:ext cx="1439863"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9380634">
            <a:off x="2136775" y="4100513"/>
            <a:ext cx="1439863" cy="1176337"/>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Rectángulo"/>
          <p:cNvSpPr/>
          <p:nvPr/>
        </p:nvSpPr>
        <p:spPr>
          <a:xfrm>
            <a:off x="428596" y="428604"/>
            <a:ext cx="3071834" cy="1754326"/>
          </a:xfrm>
          <a:prstGeom prst="rect">
            <a:avLst/>
          </a:prstGeom>
        </p:spPr>
        <p:txBody>
          <a:bodyPr wrap="square">
            <a:spAutoFit/>
          </a:bodyPr>
          <a:lstStyle/>
          <a:p>
            <a:r>
              <a:rPr lang="es-ES" b="1" dirty="0" smtClean="0">
                <a:solidFill>
                  <a:schemeClr val="bg1"/>
                </a:solidFill>
                <a:effectLst>
                  <a:glow rad="228600">
                    <a:schemeClr val="accent3">
                      <a:satMod val="175000"/>
                      <a:alpha val="40000"/>
                    </a:schemeClr>
                  </a:glow>
                </a:effectLst>
              </a:rPr>
              <a:t>Gracias a una membrana especial en sus ojos llamada "</a:t>
            </a:r>
            <a:r>
              <a:rPr lang="es-ES" b="1" dirty="0" err="1" smtClean="0">
                <a:solidFill>
                  <a:schemeClr val="bg1"/>
                </a:solidFill>
                <a:effectLst>
                  <a:glow rad="228600">
                    <a:schemeClr val="accent3">
                      <a:satMod val="175000"/>
                      <a:alpha val="40000"/>
                    </a:schemeClr>
                  </a:glow>
                </a:effectLst>
              </a:rPr>
              <a:t>Tapetum</a:t>
            </a:r>
            <a:r>
              <a:rPr lang="es-ES" b="1" dirty="0" smtClean="0">
                <a:solidFill>
                  <a:schemeClr val="bg1"/>
                </a:solidFill>
                <a:effectLst>
                  <a:glow rad="228600">
                    <a:schemeClr val="accent3">
                      <a:satMod val="175000"/>
                      <a:alpha val="40000"/>
                    </a:schemeClr>
                  </a:glow>
                </a:effectLst>
              </a:rPr>
              <a:t> </a:t>
            </a:r>
            <a:r>
              <a:rPr lang="es-ES" b="1" dirty="0" err="1" smtClean="0">
                <a:solidFill>
                  <a:schemeClr val="bg1"/>
                </a:solidFill>
                <a:effectLst>
                  <a:glow rad="228600">
                    <a:schemeClr val="accent3">
                      <a:satMod val="175000"/>
                      <a:alpha val="40000"/>
                    </a:schemeClr>
                  </a:glow>
                </a:effectLst>
              </a:rPr>
              <a:t>Lucidum</a:t>
            </a:r>
            <a:r>
              <a:rPr lang="es-ES" b="1" dirty="0" smtClean="0">
                <a:solidFill>
                  <a:schemeClr val="bg1"/>
                </a:solidFill>
                <a:effectLst>
                  <a:glow rad="228600">
                    <a:schemeClr val="accent3">
                      <a:satMod val="175000"/>
                      <a:alpha val="40000"/>
                    </a:schemeClr>
                  </a:glow>
                </a:effectLst>
              </a:rPr>
              <a:t>", los perros pueden ver en la oscuridad.</a:t>
            </a:r>
            <a:endParaRPr lang="es-ES" dirty="0">
              <a:solidFill>
                <a:schemeClr val="bg1"/>
              </a:solidFill>
              <a:effectLst>
                <a:glow rad="228600">
                  <a:schemeClr val="accent3">
                    <a:satMod val="175000"/>
                    <a:alpha val="40000"/>
                  </a:schemeClr>
                </a:glow>
              </a:effectLst>
            </a:endParaRPr>
          </a:p>
        </p:txBody>
      </p:sp>
    </p:spTree>
  </p:cSld>
  <p:clrMapOvr>
    <a:masterClrMapping/>
  </p:clrMapOvr>
  <p:transition spd="slow" advTm="1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35"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000"/>
                                        <p:tgtEl>
                                          <p:spTgt spid="5"/>
                                        </p:tgtEl>
                                      </p:cBhvr>
                                    </p:animEffect>
                                    <p:anim calcmode="lin" valueType="num">
                                      <p:cBhvr>
                                        <p:cTn id="56" dur="3000" fill="hold"/>
                                        <p:tgtEl>
                                          <p:spTgt spid="5"/>
                                        </p:tgtEl>
                                        <p:attrNameLst>
                                          <p:attrName>style.rotation</p:attrName>
                                        </p:attrNameLst>
                                      </p:cBhvr>
                                      <p:tavLst>
                                        <p:tav tm="0">
                                          <p:val>
                                            <p:fltVal val="720"/>
                                          </p:val>
                                        </p:tav>
                                        <p:tav tm="100000">
                                          <p:val>
                                            <p:fltVal val="0"/>
                                          </p:val>
                                        </p:tav>
                                      </p:tavLst>
                                    </p:anim>
                                    <p:anim calcmode="lin" valueType="num">
                                      <p:cBhvr>
                                        <p:cTn id="57" dur="3000" fill="hold"/>
                                        <p:tgtEl>
                                          <p:spTgt spid="5"/>
                                        </p:tgtEl>
                                        <p:attrNameLst>
                                          <p:attrName>ppt_h</p:attrName>
                                        </p:attrNameLst>
                                      </p:cBhvr>
                                      <p:tavLst>
                                        <p:tav tm="0">
                                          <p:val>
                                            <p:fltVal val="0"/>
                                          </p:val>
                                        </p:tav>
                                        <p:tav tm="100000">
                                          <p:val>
                                            <p:strVal val="#ppt_h"/>
                                          </p:val>
                                        </p:tav>
                                      </p:tavLst>
                                    </p:anim>
                                    <p:anim calcmode="lin" valueType="num">
                                      <p:cBhvr>
                                        <p:cTn id="58" dur="3000" fill="hold"/>
                                        <p:tgtEl>
                                          <p:spTgt spid="5"/>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3000"/>
                                        <p:tgtEl>
                                          <p:spTgt spid="6"/>
                                        </p:tgtEl>
                                      </p:cBhvr>
                                    </p:animEffect>
                                    <p:anim calcmode="lin" valueType="num">
                                      <p:cBhvr>
                                        <p:cTn id="62" dur="3000" fill="hold"/>
                                        <p:tgtEl>
                                          <p:spTgt spid="6"/>
                                        </p:tgtEl>
                                        <p:attrNameLst>
                                          <p:attrName>style.rotation</p:attrName>
                                        </p:attrNameLst>
                                      </p:cBhvr>
                                      <p:tavLst>
                                        <p:tav tm="0">
                                          <p:val>
                                            <p:fltVal val="720"/>
                                          </p:val>
                                        </p:tav>
                                        <p:tav tm="100000">
                                          <p:val>
                                            <p:fltVal val="0"/>
                                          </p:val>
                                        </p:tav>
                                      </p:tavLst>
                                    </p:anim>
                                    <p:anim calcmode="lin" valueType="num">
                                      <p:cBhvr>
                                        <p:cTn id="63" dur="3000" fill="hold"/>
                                        <p:tgtEl>
                                          <p:spTgt spid="6"/>
                                        </p:tgtEl>
                                        <p:attrNameLst>
                                          <p:attrName>ppt_h</p:attrName>
                                        </p:attrNameLst>
                                      </p:cBhvr>
                                      <p:tavLst>
                                        <p:tav tm="0">
                                          <p:val>
                                            <p:fltVal val="0"/>
                                          </p:val>
                                        </p:tav>
                                        <p:tav tm="100000">
                                          <p:val>
                                            <p:strVal val="#ppt_h"/>
                                          </p:val>
                                        </p:tav>
                                      </p:tavLst>
                                    </p:anim>
                                    <p:anim calcmode="lin" valueType="num">
                                      <p:cBhvr>
                                        <p:cTn id="64" dur="3000" fill="hold"/>
                                        <p:tgtEl>
                                          <p:spTgt spid="6"/>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3000"/>
                                        <p:tgtEl>
                                          <p:spTgt spid="7"/>
                                        </p:tgtEl>
                                      </p:cBhvr>
                                    </p:animEffect>
                                    <p:anim calcmode="lin" valueType="num">
                                      <p:cBhvr>
                                        <p:cTn id="68" dur="3000" fill="hold"/>
                                        <p:tgtEl>
                                          <p:spTgt spid="7"/>
                                        </p:tgtEl>
                                        <p:attrNameLst>
                                          <p:attrName>style.rotation</p:attrName>
                                        </p:attrNameLst>
                                      </p:cBhvr>
                                      <p:tavLst>
                                        <p:tav tm="0">
                                          <p:val>
                                            <p:fltVal val="720"/>
                                          </p:val>
                                        </p:tav>
                                        <p:tav tm="100000">
                                          <p:val>
                                            <p:fltVal val="0"/>
                                          </p:val>
                                        </p:tav>
                                      </p:tavLst>
                                    </p:anim>
                                    <p:anim calcmode="lin" valueType="num">
                                      <p:cBhvr>
                                        <p:cTn id="69" dur="3000" fill="hold"/>
                                        <p:tgtEl>
                                          <p:spTgt spid="7"/>
                                        </p:tgtEl>
                                        <p:attrNameLst>
                                          <p:attrName>ppt_h</p:attrName>
                                        </p:attrNameLst>
                                      </p:cBhvr>
                                      <p:tavLst>
                                        <p:tav tm="0">
                                          <p:val>
                                            <p:fltVal val="0"/>
                                          </p:val>
                                        </p:tav>
                                        <p:tav tm="100000">
                                          <p:val>
                                            <p:strVal val="#ppt_h"/>
                                          </p:val>
                                        </p:tav>
                                      </p:tavLst>
                                    </p:anim>
                                    <p:anim calcmode="lin" valueType="num">
                                      <p:cBhvr>
                                        <p:cTn id="70" dur="3000" fill="hold"/>
                                        <p:tgtEl>
                                          <p:spTgt spid="7"/>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3000"/>
                                        <p:tgtEl>
                                          <p:spTgt spid="8"/>
                                        </p:tgtEl>
                                      </p:cBhvr>
                                    </p:animEffect>
                                    <p:anim calcmode="lin" valueType="num">
                                      <p:cBhvr>
                                        <p:cTn id="74" dur="3000" fill="hold"/>
                                        <p:tgtEl>
                                          <p:spTgt spid="8"/>
                                        </p:tgtEl>
                                        <p:attrNameLst>
                                          <p:attrName>style.rotation</p:attrName>
                                        </p:attrNameLst>
                                      </p:cBhvr>
                                      <p:tavLst>
                                        <p:tav tm="0">
                                          <p:val>
                                            <p:fltVal val="720"/>
                                          </p:val>
                                        </p:tav>
                                        <p:tav tm="100000">
                                          <p:val>
                                            <p:fltVal val="0"/>
                                          </p:val>
                                        </p:tav>
                                      </p:tavLst>
                                    </p:anim>
                                    <p:anim calcmode="lin" valueType="num">
                                      <p:cBhvr>
                                        <p:cTn id="75" dur="3000" fill="hold"/>
                                        <p:tgtEl>
                                          <p:spTgt spid="8"/>
                                        </p:tgtEl>
                                        <p:attrNameLst>
                                          <p:attrName>ppt_h</p:attrName>
                                        </p:attrNameLst>
                                      </p:cBhvr>
                                      <p:tavLst>
                                        <p:tav tm="0">
                                          <p:val>
                                            <p:fltVal val="0"/>
                                          </p:val>
                                        </p:tav>
                                        <p:tav tm="100000">
                                          <p:val>
                                            <p:strVal val="#ppt_h"/>
                                          </p:val>
                                        </p:tav>
                                      </p:tavLst>
                                    </p:anim>
                                    <p:anim calcmode="lin" valueType="num">
                                      <p:cBhvr>
                                        <p:cTn id="76" dur="3000" fill="hold"/>
                                        <p:tgtEl>
                                          <p:spTgt spid="8"/>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3000"/>
                                        <p:tgtEl>
                                          <p:spTgt spid="9"/>
                                        </p:tgtEl>
                                      </p:cBhvr>
                                    </p:animEffect>
                                    <p:anim calcmode="lin" valueType="num">
                                      <p:cBhvr>
                                        <p:cTn id="80" dur="3000" fill="hold"/>
                                        <p:tgtEl>
                                          <p:spTgt spid="9"/>
                                        </p:tgtEl>
                                        <p:attrNameLst>
                                          <p:attrName>style.rotation</p:attrName>
                                        </p:attrNameLst>
                                      </p:cBhvr>
                                      <p:tavLst>
                                        <p:tav tm="0">
                                          <p:val>
                                            <p:fltVal val="720"/>
                                          </p:val>
                                        </p:tav>
                                        <p:tav tm="100000">
                                          <p:val>
                                            <p:fltVal val="0"/>
                                          </p:val>
                                        </p:tav>
                                      </p:tavLst>
                                    </p:anim>
                                    <p:anim calcmode="lin" valueType="num">
                                      <p:cBhvr>
                                        <p:cTn id="81" dur="3000" fill="hold"/>
                                        <p:tgtEl>
                                          <p:spTgt spid="9"/>
                                        </p:tgtEl>
                                        <p:attrNameLst>
                                          <p:attrName>ppt_h</p:attrName>
                                        </p:attrNameLst>
                                      </p:cBhvr>
                                      <p:tavLst>
                                        <p:tav tm="0">
                                          <p:val>
                                            <p:fltVal val="0"/>
                                          </p:val>
                                        </p:tav>
                                        <p:tav tm="100000">
                                          <p:val>
                                            <p:strVal val="#ppt_h"/>
                                          </p:val>
                                        </p:tav>
                                      </p:tavLst>
                                    </p:anim>
                                    <p:anim calcmode="lin" valueType="num">
                                      <p:cBhvr>
                                        <p:cTn id="82" dur="3000" fill="hold"/>
                                        <p:tgtEl>
                                          <p:spTgt spid="9"/>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3000"/>
                                        <p:tgtEl>
                                          <p:spTgt spid="10"/>
                                        </p:tgtEl>
                                      </p:cBhvr>
                                    </p:animEffect>
                                    <p:anim calcmode="lin" valueType="num">
                                      <p:cBhvr>
                                        <p:cTn id="86" dur="3000" fill="hold"/>
                                        <p:tgtEl>
                                          <p:spTgt spid="10"/>
                                        </p:tgtEl>
                                        <p:attrNameLst>
                                          <p:attrName>style.rotation</p:attrName>
                                        </p:attrNameLst>
                                      </p:cBhvr>
                                      <p:tavLst>
                                        <p:tav tm="0">
                                          <p:val>
                                            <p:fltVal val="720"/>
                                          </p:val>
                                        </p:tav>
                                        <p:tav tm="100000">
                                          <p:val>
                                            <p:fltVal val="0"/>
                                          </p:val>
                                        </p:tav>
                                      </p:tavLst>
                                    </p:anim>
                                    <p:anim calcmode="lin" valueType="num">
                                      <p:cBhvr>
                                        <p:cTn id="87" dur="3000" fill="hold"/>
                                        <p:tgtEl>
                                          <p:spTgt spid="10"/>
                                        </p:tgtEl>
                                        <p:attrNameLst>
                                          <p:attrName>ppt_h</p:attrName>
                                        </p:attrNameLst>
                                      </p:cBhvr>
                                      <p:tavLst>
                                        <p:tav tm="0">
                                          <p:val>
                                            <p:fltVal val="0"/>
                                          </p:val>
                                        </p:tav>
                                        <p:tav tm="100000">
                                          <p:val>
                                            <p:strVal val="#ppt_h"/>
                                          </p:val>
                                        </p:tav>
                                      </p:tavLst>
                                    </p:anim>
                                    <p:anim calcmode="lin" valueType="num">
                                      <p:cBhvr>
                                        <p:cTn id="88" dur="3000" fill="hold"/>
                                        <p:tgtEl>
                                          <p:spTgt spid="10"/>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3000"/>
                                        <p:tgtEl>
                                          <p:spTgt spid="11"/>
                                        </p:tgtEl>
                                      </p:cBhvr>
                                    </p:animEffect>
                                    <p:anim calcmode="lin" valueType="num">
                                      <p:cBhvr>
                                        <p:cTn id="92" dur="3000" fill="hold"/>
                                        <p:tgtEl>
                                          <p:spTgt spid="11"/>
                                        </p:tgtEl>
                                        <p:attrNameLst>
                                          <p:attrName>style.rotation</p:attrName>
                                        </p:attrNameLst>
                                      </p:cBhvr>
                                      <p:tavLst>
                                        <p:tav tm="0">
                                          <p:val>
                                            <p:fltVal val="720"/>
                                          </p:val>
                                        </p:tav>
                                        <p:tav tm="100000">
                                          <p:val>
                                            <p:fltVal val="0"/>
                                          </p:val>
                                        </p:tav>
                                      </p:tavLst>
                                    </p:anim>
                                    <p:anim calcmode="lin" valueType="num">
                                      <p:cBhvr>
                                        <p:cTn id="93" dur="3000" fill="hold"/>
                                        <p:tgtEl>
                                          <p:spTgt spid="11"/>
                                        </p:tgtEl>
                                        <p:attrNameLst>
                                          <p:attrName>ppt_h</p:attrName>
                                        </p:attrNameLst>
                                      </p:cBhvr>
                                      <p:tavLst>
                                        <p:tav tm="0">
                                          <p:val>
                                            <p:fltVal val="0"/>
                                          </p:val>
                                        </p:tav>
                                        <p:tav tm="100000">
                                          <p:val>
                                            <p:strVal val="#ppt_h"/>
                                          </p:val>
                                        </p:tav>
                                      </p:tavLst>
                                    </p:anim>
                                    <p:anim calcmode="lin" valueType="num">
                                      <p:cBhvr>
                                        <p:cTn id="94" dur="3000" fill="hold"/>
                                        <p:tgtEl>
                                          <p:spTgt spid="11"/>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3000"/>
                                        <p:tgtEl>
                                          <p:spTgt spid="12"/>
                                        </p:tgtEl>
                                      </p:cBhvr>
                                    </p:animEffect>
                                    <p:anim calcmode="lin" valueType="num">
                                      <p:cBhvr>
                                        <p:cTn id="98" dur="3000" fill="hold"/>
                                        <p:tgtEl>
                                          <p:spTgt spid="12"/>
                                        </p:tgtEl>
                                        <p:attrNameLst>
                                          <p:attrName>style.rotation</p:attrName>
                                        </p:attrNameLst>
                                      </p:cBhvr>
                                      <p:tavLst>
                                        <p:tav tm="0">
                                          <p:val>
                                            <p:fltVal val="720"/>
                                          </p:val>
                                        </p:tav>
                                        <p:tav tm="100000">
                                          <p:val>
                                            <p:fltVal val="0"/>
                                          </p:val>
                                        </p:tav>
                                      </p:tavLst>
                                    </p:anim>
                                    <p:anim calcmode="lin" valueType="num">
                                      <p:cBhvr>
                                        <p:cTn id="99" dur="3000" fill="hold"/>
                                        <p:tgtEl>
                                          <p:spTgt spid="12"/>
                                        </p:tgtEl>
                                        <p:attrNameLst>
                                          <p:attrName>ppt_h</p:attrName>
                                        </p:attrNameLst>
                                      </p:cBhvr>
                                      <p:tavLst>
                                        <p:tav tm="0">
                                          <p:val>
                                            <p:fltVal val="0"/>
                                          </p:val>
                                        </p:tav>
                                        <p:tav tm="100000">
                                          <p:val>
                                            <p:strVal val="#ppt_h"/>
                                          </p:val>
                                        </p:tav>
                                      </p:tavLst>
                                    </p:anim>
                                    <p:anim calcmode="lin" valueType="num">
                                      <p:cBhvr>
                                        <p:cTn id="100" dur="3000" fill="hold"/>
                                        <p:tgtEl>
                                          <p:spTgt spid="12"/>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fade">
                                      <p:cBhvr>
                                        <p:cTn id="103" dur="3000"/>
                                        <p:tgtEl>
                                          <p:spTgt spid="13"/>
                                        </p:tgtEl>
                                      </p:cBhvr>
                                    </p:animEffect>
                                    <p:anim calcmode="lin" valueType="num">
                                      <p:cBhvr>
                                        <p:cTn id="104" dur="3000" fill="hold"/>
                                        <p:tgtEl>
                                          <p:spTgt spid="13"/>
                                        </p:tgtEl>
                                        <p:attrNameLst>
                                          <p:attrName>style.rotation</p:attrName>
                                        </p:attrNameLst>
                                      </p:cBhvr>
                                      <p:tavLst>
                                        <p:tav tm="0">
                                          <p:val>
                                            <p:fltVal val="720"/>
                                          </p:val>
                                        </p:tav>
                                        <p:tav tm="100000">
                                          <p:val>
                                            <p:fltVal val="0"/>
                                          </p:val>
                                        </p:tav>
                                      </p:tavLst>
                                    </p:anim>
                                    <p:anim calcmode="lin" valueType="num">
                                      <p:cBhvr>
                                        <p:cTn id="105" dur="3000" fill="hold"/>
                                        <p:tgtEl>
                                          <p:spTgt spid="13"/>
                                        </p:tgtEl>
                                        <p:attrNameLst>
                                          <p:attrName>ppt_h</p:attrName>
                                        </p:attrNameLst>
                                      </p:cBhvr>
                                      <p:tavLst>
                                        <p:tav tm="0">
                                          <p:val>
                                            <p:fltVal val="0"/>
                                          </p:val>
                                        </p:tav>
                                        <p:tav tm="100000">
                                          <p:val>
                                            <p:strVal val="#ppt_h"/>
                                          </p:val>
                                        </p:tav>
                                      </p:tavLst>
                                    </p:anim>
                                    <p:anim calcmode="lin" valueType="num">
                                      <p:cBhvr>
                                        <p:cTn id="106" dur="3000" fill="hold"/>
                                        <p:tgtEl>
                                          <p:spTgt spid="13"/>
                                        </p:tgtEl>
                                        <p:attrNameLst>
                                          <p:attrName>ppt_w</p:attrName>
                                        </p:attrNameLst>
                                      </p:cBhvr>
                                      <p:tavLst>
                                        <p:tav tm="0">
                                          <p:val>
                                            <p:fltVal val="0"/>
                                          </p:val>
                                        </p:tav>
                                        <p:tav tm="100000">
                                          <p:val>
                                            <p:strVal val="#ppt_w"/>
                                          </p:val>
                                        </p:tav>
                                      </p:tavLst>
                                    </p:anim>
                                  </p:childTnLst>
                                </p:cTn>
                              </p:par>
                              <p:par>
                                <p:cTn id="107" presetID="35" presetClass="entr" presetSubtype="0"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fade">
                                      <p:cBhvr>
                                        <p:cTn id="109" dur="3000"/>
                                        <p:tgtEl>
                                          <p:spTgt spid="14"/>
                                        </p:tgtEl>
                                      </p:cBhvr>
                                    </p:animEffect>
                                    <p:anim calcmode="lin" valueType="num">
                                      <p:cBhvr>
                                        <p:cTn id="110" dur="3000" fill="hold"/>
                                        <p:tgtEl>
                                          <p:spTgt spid="14"/>
                                        </p:tgtEl>
                                        <p:attrNameLst>
                                          <p:attrName>style.rotation</p:attrName>
                                        </p:attrNameLst>
                                      </p:cBhvr>
                                      <p:tavLst>
                                        <p:tav tm="0">
                                          <p:val>
                                            <p:fltVal val="720"/>
                                          </p:val>
                                        </p:tav>
                                        <p:tav tm="100000">
                                          <p:val>
                                            <p:fltVal val="0"/>
                                          </p:val>
                                        </p:tav>
                                      </p:tavLst>
                                    </p:anim>
                                    <p:anim calcmode="lin" valueType="num">
                                      <p:cBhvr>
                                        <p:cTn id="111" dur="3000" fill="hold"/>
                                        <p:tgtEl>
                                          <p:spTgt spid="14"/>
                                        </p:tgtEl>
                                        <p:attrNameLst>
                                          <p:attrName>ppt_h</p:attrName>
                                        </p:attrNameLst>
                                      </p:cBhvr>
                                      <p:tavLst>
                                        <p:tav tm="0">
                                          <p:val>
                                            <p:fltVal val="0"/>
                                          </p:val>
                                        </p:tav>
                                        <p:tav tm="100000">
                                          <p:val>
                                            <p:strVal val="#ppt_h"/>
                                          </p:val>
                                        </p:tav>
                                      </p:tavLst>
                                    </p:anim>
                                    <p:anim calcmode="lin" valueType="num">
                                      <p:cBhvr>
                                        <p:cTn id="112" dur="3000" fill="hold"/>
                                        <p:tgtEl>
                                          <p:spTgt spid="14"/>
                                        </p:tgtEl>
                                        <p:attrNameLst>
                                          <p:attrName>ppt_w</p:attrName>
                                        </p:attrNameLst>
                                      </p:cBhvr>
                                      <p:tavLst>
                                        <p:tav tm="0">
                                          <p:val>
                                            <p:fltVal val="0"/>
                                          </p:val>
                                        </p:tav>
                                        <p:tav tm="100000">
                                          <p:val>
                                            <p:strVal val="#ppt_w"/>
                                          </p:val>
                                        </p:tav>
                                      </p:tavLst>
                                    </p:anim>
                                  </p:childTnLst>
                                </p:cTn>
                              </p:par>
                              <p:par>
                                <p:cTn id="113" presetID="35" presetClass="entr" presetSubtype="0" fill="hold" nodeType="with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3000"/>
                                        <p:tgtEl>
                                          <p:spTgt spid="15"/>
                                        </p:tgtEl>
                                      </p:cBhvr>
                                    </p:animEffect>
                                    <p:anim calcmode="lin" valueType="num">
                                      <p:cBhvr>
                                        <p:cTn id="116" dur="3000" fill="hold"/>
                                        <p:tgtEl>
                                          <p:spTgt spid="15"/>
                                        </p:tgtEl>
                                        <p:attrNameLst>
                                          <p:attrName>style.rotation</p:attrName>
                                        </p:attrNameLst>
                                      </p:cBhvr>
                                      <p:tavLst>
                                        <p:tav tm="0">
                                          <p:val>
                                            <p:fltVal val="720"/>
                                          </p:val>
                                        </p:tav>
                                        <p:tav tm="100000">
                                          <p:val>
                                            <p:fltVal val="0"/>
                                          </p:val>
                                        </p:tav>
                                      </p:tavLst>
                                    </p:anim>
                                    <p:anim calcmode="lin" valueType="num">
                                      <p:cBhvr>
                                        <p:cTn id="117" dur="3000" fill="hold"/>
                                        <p:tgtEl>
                                          <p:spTgt spid="15"/>
                                        </p:tgtEl>
                                        <p:attrNameLst>
                                          <p:attrName>ppt_h</p:attrName>
                                        </p:attrNameLst>
                                      </p:cBhvr>
                                      <p:tavLst>
                                        <p:tav tm="0">
                                          <p:val>
                                            <p:fltVal val="0"/>
                                          </p:val>
                                        </p:tav>
                                        <p:tav tm="100000">
                                          <p:val>
                                            <p:strVal val="#ppt_h"/>
                                          </p:val>
                                        </p:tav>
                                      </p:tavLst>
                                    </p:anim>
                                    <p:anim calcmode="lin" valueType="num">
                                      <p:cBhvr>
                                        <p:cTn id="118" dur="3000" fill="hold"/>
                                        <p:tgtEl>
                                          <p:spTgt spid="15"/>
                                        </p:tgtEl>
                                        <p:attrNameLst>
                                          <p:attrName>ppt_w</p:attrName>
                                        </p:attrNameLst>
                                      </p:cBhvr>
                                      <p:tavLst>
                                        <p:tav tm="0">
                                          <p:val>
                                            <p:fltVal val="0"/>
                                          </p:val>
                                        </p:tav>
                                        <p:tav tm="100000">
                                          <p:val>
                                            <p:strVal val="#ppt_w"/>
                                          </p:val>
                                        </p:tav>
                                      </p:tavLst>
                                    </p:anim>
                                  </p:childTnLst>
                                </p:cTn>
                              </p:par>
                              <p:par>
                                <p:cTn id="119" presetID="35" presetClass="entr" presetSubtype="0" fill="hold"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3000"/>
                                        <p:tgtEl>
                                          <p:spTgt spid="16"/>
                                        </p:tgtEl>
                                      </p:cBhvr>
                                    </p:animEffect>
                                    <p:anim calcmode="lin" valueType="num">
                                      <p:cBhvr>
                                        <p:cTn id="122" dur="3000" fill="hold"/>
                                        <p:tgtEl>
                                          <p:spTgt spid="16"/>
                                        </p:tgtEl>
                                        <p:attrNameLst>
                                          <p:attrName>style.rotation</p:attrName>
                                        </p:attrNameLst>
                                      </p:cBhvr>
                                      <p:tavLst>
                                        <p:tav tm="0">
                                          <p:val>
                                            <p:fltVal val="720"/>
                                          </p:val>
                                        </p:tav>
                                        <p:tav tm="100000">
                                          <p:val>
                                            <p:fltVal val="0"/>
                                          </p:val>
                                        </p:tav>
                                      </p:tavLst>
                                    </p:anim>
                                    <p:anim calcmode="lin" valueType="num">
                                      <p:cBhvr>
                                        <p:cTn id="123" dur="3000" fill="hold"/>
                                        <p:tgtEl>
                                          <p:spTgt spid="16"/>
                                        </p:tgtEl>
                                        <p:attrNameLst>
                                          <p:attrName>ppt_h</p:attrName>
                                        </p:attrNameLst>
                                      </p:cBhvr>
                                      <p:tavLst>
                                        <p:tav tm="0">
                                          <p:val>
                                            <p:fltVal val="0"/>
                                          </p:val>
                                        </p:tav>
                                        <p:tav tm="100000">
                                          <p:val>
                                            <p:strVal val="#ppt_h"/>
                                          </p:val>
                                        </p:tav>
                                      </p:tavLst>
                                    </p:anim>
                                    <p:anim calcmode="lin" valueType="num">
                                      <p:cBhvr>
                                        <p:cTn id="124" dur="3000" fill="hold"/>
                                        <p:tgtEl>
                                          <p:spTgt spid="16"/>
                                        </p:tgtEl>
                                        <p:attrNameLst>
                                          <p:attrName>ppt_w</p:attrName>
                                        </p:attrNameLst>
                                      </p:cBhvr>
                                      <p:tavLst>
                                        <p:tav tm="0">
                                          <p:val>
                                            <p:fltVal val="0"/>
                                          </p:val>
                                        </p:tav>
                                        <p:tav tm="100000">
                                          <p:val>
                                            <p:strVal val="#ppt_w"/>
                                          </p:val>
                                        </p:tav>
                                      </p:tavLst>
                                    </p:anim>
                                  </p:childTnLst>
                                </p:cTn>
                              </p:par>
                            </p:childTnLst>
                          </p:cTn>
                        </p:par>
                        <p:par>
                          <p:cTn id="125" fill="hold">
                            <p:stCondLst>
                              <p:cond delay="3000"/>
                            </p:stCondLst>
                            <p:childTnLst>
                              <p:par>
                                <p:cTn id="126" presetID="2" presetClass="exit" presetSubtype="6" fill="hold" nodeType="afterEffect">
                                  <p:stCondLst>
                                    <p:cond delay="0"/>
                                  </p:stCondLst>
                                  <p:childTnLst>
                                    <p:anim calcmode="lin" valueType="num">
                                      <p:cBhvr additive="base">
                                        <p:cTn id="127" dur="5000"/>
                                        <p:tgtEl>
                                          <p:spTgt spid="5"/>
                                        </p:tgtEl>
                                        <p:attrNameLst>
                                          <p:attrName>ppt_x</p:attrName>
                                        </p:attrNameLst>
                                      </p:cBhvr>
                                      <p:tavLst>
                                        <p:tav tm="0">
                                          <p:val>
                                            <p:strVal val="ppt_x"/>
                                          </p:val>
                                        </p:tav>
                                        <p:tav tm="100000">
                                          <p:val>
                                            <p:strVal val="1+ppt_w/2"/>
                                          </p:val>
                                        </p:tav>
                                      </p:tavLst>
                                    </p:anim>
                                    <p:anim calcmode="lin" valueType="num">
                                      <p:cBhvr additive="base">
                                        <p:cTn id="128" dur="5000"/>
                                        <p:tgtEl>
                                          <p:spTgt spid="5"/>
                                        </p:tgtEl>
                                        <p:attrNameLst>
                                          <p:attrName>ppt_y</p:attrName>
                                        </p:attrNameLst>
                                      </p:cBhvr>
                                      <p:tavLst>
                                        <p:tav tm="0">
                                          <p:val>
                                            <p:strVal val="ppt_y"/>
                                          </p:val>
                                        </p:tav>
                                        <p:tav tm="100000">
                                          <p:val>
                                            <p:strVal val="1+ppt_h/2"/>
                                          </p:val>
                                        </p:tav>
                                      </p:tavLst>
                                    </p:anim>
                                    <p:set>
                                      <p:cBhvr>
                                        <p:cTn id="129" dur="1" fill="hold">
                                          <p:stCondLst>
                                            <p:cond delay="4999"/>
                                          </p:stCondLst>
                                        </p:cTn>
                                        <p:tgtEl>
                                          <p:spTgt spid="5"/>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5000"/>
                                        <p:tgtEl>
                                          <p:spTgt spid="9"/>
                                        </p:tgtEl>
                                        <p:attrNameLst>
                                          <p:attrName>ppt_x</p:attrName>
                                        </p:attrNameLst>
                                      </p:cBhvr>
                                      <p:tavLst>
                                        <p:tav tm="0">
                                          <p:val>
                                            <p:strVal val="ppt_x"/>
                                          </p:val>
                                        </p:tav>
                                        <p:tav tm="100000">
                                          <p:val>
                                            <p:strVal val="1+ppt_w/2"/>
                                          </p:val>
                                        </p:tav>
                                      </p:tavLst>
                                    </p:anim>
                                    <p:anim calcmode="lin" valueType="num">
                                      <p:cBhvr additive="base">
                                        <p:cTn id="132" dur="5000"/>
                                        <p:tgtEl>
                                          <p:spTgt spid="9"/>
                                        </p:tgtEl>
                                        <p:attrNameLst>
                                          <p:attrName>ppt_y</p:attrName>
                                        </p:attrNameLst>
                                      </p:cBhvr>
                                      <p:tavLst>
                                        <p:tav tm="0">
                                          <p:val>
                                            <p:strVal val="ppt_y"/>
                                          </p:val>
                                        </p:tav>
                                        <p:tav tm="100000">
                                          <p:val>
                                            <p:strVal val="1+ppt_h/2"/>
                                          </p:val>
                                        </p:tav>
                                      </p:tavLst>
                                    </p:anim>
                                    <p:set>
                                      <p:cBhvr>
                                        <p:cTn id="133" dur="1" fill="hold">
                                          <p:stCondLst>
                                            <p:cond delay="4999"/>
                                          </p:stCondLst>
                                        </p:cTn>
                                        <p:tgtEl>
                                          <p:spTgt spid="9"/>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5000"/>
                                        <p:tgtEl>
                                          <p:spTgt spid="13"/>
                                        </p:tgtEl>
                                        <p:attrNameLst>
                                          <p:attrName>ppt_x</p:attrName>
                                        </p:attrNameLst>
                                      </p:cBhvr>
                                      <p:tavLst>
                                        <p:tav tm="0">
                                          <p:val>
                                            <p:strVal val="ppt_x"/>
                                          </p:val>
                                        </p:tav>
                                        <p:tav tm="100000">
                                          <p:val>
                                            <p:strVal val="1+ppt_w/2"/>
                                          </p:val>
                                        </p:tav>
                                      </p:tavLst>
                                    </p:anim>
                                    <p:anim calcmode="lin" valueType="num">
                                      <p:cBhvr additive="base">
                                        <p:cTn id="136" dur="5000"/>
                                        <p:tgtEl>
                                          <p:spTgt spid="13"/>
                                        </p:tgtEl>
                                        <p:attrNameLst>
                                          <p:attrName>ppt_y</p:attrName>
                                        </p:attrNameLst>
                                      </p:cBhvr>
                                      <p:tavLst>
                                        <p:tav tm="0">
                                          <p:val>
                                            <p:strVal val="ppt_y"/>
                                          </p:val>
                                        </p:tav>
                                        <p:tav tm="100000">
                                          <p:val>
                                            <p:strVal val="1+ppt_h/2"/>
                                          </p:val>
                                        </p:tav>
                                      </p:tavLst>
                                    </p:anim>
                                    <p:set>
                                      <p:cBhvr>
                                        <p:cTn id="137" dur="1" fill="hold">
                                          <p:stCondLst>
                                            <p:cond delay="4999"/>
                                          </p:stCondLst>
                                        </p:cTn>
                                        <p:tgtEl>
                                          <p:spTgt spid="13"/>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5000"/>
                                        <p:tgtEl>
                                          <p:spTgt spid="6"/>
                                        </p:tgtEl>
                                        <p:attrNameLst>
                                          <p:attrName>ppt_x</p:attrName>
                                        </p:attrNameLst>
                                      </p:cBhvr>
                                      <p:tavLst>
                                        <p:tav tm="0">
                                          <p:val>
                                            <p:strVal val="ppt_x"/>
                                          </p:val>
                                        </p:tav>
                                        <p:tav tm="100000">
                                          <p:val>
                                            <p:strVal val="0-ppt_w/2"/>
                                          </p:val>
                                        </p:tav>
                                      </p:tavLst>
                                    </p:anim>
                                    <p:anim calcmode="lin" valueType="num">
                                      <p:cBhvr additive="base">
                                        <p:cTn id="140" dur="5000"/>
                                        <p:tgtEl>
                                          <p:spTgt spid="6"/>
                                        </p:tgtEl>
                                        <p:attrNameLst>
                                          <p:attrName>ppt_y</p:attrName>
                                        </p:attrNameLst>
                                      </p:cBhvr>
                                      <p:tavLst>
                                        <p:tav tm="0">
                                          <p:val>
                                            <p:strVal val="ppt_y"/>
                                          </p:val>
                                        </p:tav>
                                        <p:tav tm="100000">
                                          <p:val>
                                            <p:strVal val="1+ppt_h/2"/>
                                          </p:val>
                                        </p:tav>
                                      </p:tavLst>
                                    </p:anim>
                                    <p:set>
                                      <p:cBhvr>
                                        <p:cTn id="141" dur="1" fill="hold">
                                          <p:stCondLst>
                                            <p:cond delay="4999"/>
                                          </p:stCondLst>
                                        </p:cTn>
                                        <p:tgtEl>
                                          <p:spTgt spid="6"/>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5000"/>
                                        <p:tgtEl>
                                          <p:spTgt spid="10"/>
                                        </p:tgtEl>
                                        <p:attrNameLst>
                                          <p:attrName>ppt_x</p:attrName>
                                        </p:attrNameLst>
                                      </p:cBhvr>
                                      <p:tavLst>
                                        <p:tav tm="0">
                                          <p:val>
                                            <p:strVal val="ppt_x"/>
                                          </p:val>
                                        </p:tav>
                                        <p:tav tm="100000">
                                          <p:val>
                                            <p:strVal val="0-ppt_w/2"/>
                                          </p:val>
                                        </p:tav>
                                      </p:tavLst>
                                    </p:anim>
                                    <p:anim calcmode="lin" valueType="num">
                                      <p:cBhvr additive="base">
                                        <p:cTn id="144" dur="5000"/>
                                        <p:tgtEl>
                                          <p:spTgt spid="10"/>
                                        </p:tgtEl>
                                        <p:attrNameLst>
                                          <p:attrName>ppt_y</p:attrName>
                                        </p:attrNameLst>
                                      </p:cBhvr>
                                      <p:tavLst>
                                        <p:tav tm="0">
                                          <p:val>
                                            <p:strVal val="ppt_y"/>
                                          </p:val>
                                        </p:tav>
                                        <p:tav tm="100000">
                                          <p:val>
                                            <p:strVal val="1+ppt_h/2"/>
                                          </p:val>
                                        </p:tav>
                                      </p:tavLst>
                                    </p:anim>
                                    <p:set>
                                      <p:cBhvr>
                                        <p:cTn id="145" dur="1" fill="hold">
                                          <p:stCondLst>
                                            <p:cond delay="4999"/>
                                          </p:stCondLst>
                                        </p:cTn>
                                        <p:tgtEl>
                                          <p:spTgt spid="10"/>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5000"/>
                                        <p:tgtEl>
                                          <p:spTgt spid="14"/>
                                        </p:tgtEl>
                                        <p:attrNameLst>
                                          <p:attrName>ppt_x</p:attrName>
                                        </p:attrNameLst>
                                      </p:cBhvr>
                                      <p:tavLst>
                                        <p:tav tm="0">
                                          <p:val>
                                            <p:strVal val="ppt_x"/>
                                          </p:val>
                                        </p:tav>
                                        <p:tav tm="100000">
                                          <p:val>
                                            <p:strVal val="0-ppt_w/2"/>
                                          </p:val>
                                        </p:tav>
                                      </p:tavLst>
                                    </p:anim>
                                    <p:anim calcmode="lin" valueType="num">
                                      <p:cBhvr additive="base">
                                        <p:cTn id="148" dur="5000"/>
                                        <p:tgtEl>
                                          <p:spTgt spid="14"/>
                                        </p:tgtEl>
                                        <p:attrNameLst>
                                          <p:attrName>ppt_y</p:attrName>
                                        </p:attrNameLst>
                                      </p:cBhvr>
                                      <p:tavLst>
                                        <p:tav tm="0">
                                          <p:val>
                                            <p:strVal val="ppt_y"/>
                                          </p:val>
                                        </p:tav>
                                        <p:tav tm="100000">
                                          <p:val>
                                            <p:strVal val="1+ppt_h/2"/>
                                          </p:val>
                                        </p:tav>
                                      </p:tavLst>
                                    </p:anim>
                                    <p:set>
                                      <p:cBhvr>
                                        <p:cTn id="149" dur="1" fill="hold">
                                          <p:stCondLst>
                                            <p:cond delay="4999"/>
                                          </p:stCondLst>
                                        </p:cTn>
                                        <p:tgtEl>
                                          <p:spTgt spid="14"/>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5000"/>
                                        <p:tgtEl>
                                          <p:spTgt spid="7"/>
                                        </p:tgtEl>
                                        <p:attrNameLst>
                                          <p:attrName>ppt_x</p:attrName>
                                        </p:attrNameLst>
                                      </p:cBhvr>
                                      <p:tavLst>
                                        <p:tav tm="0">
                                          <p:val>
                                            <p:strVal val="ppt_x"/>
                                          </p:val>
                                        </p:tav>
                                        <p:tav tm="100000">
                                          <p:val>
                                            <p:strVal val="1+ppt_w/2"/>
                                          </p:val>
                                        </p:tav>
                                      </p:tavLst>
                                    </p:anim>
                                    <p:anim calcmode="lin" valueType="num">
                                      <p:cBhvr additive="base">
                                        <p:cTn id="152" dur="5000"/>
                                        <p:tgtEl>
                                          <p:spTgt spid="7"/>
                                        </p:tgtEl>
                                        <p:attrNameLst>
                                          <p:attrName>ppt_y</p:attrName>
                                        </p:attrNameLst>
                                      </p:cBhvr>
                                      <p:tavLst>
                                        <p:tav tm="0">
                                          <p:val>
                                            <p:strVal val="ppt_y"/>
                                          </p:val>
                                        </p:tav>
                                        <p:tav tm="100000">
                                          <p:val>
                                            <p:strVal val="0-ppt_h/2"/>
                                          </p:val>
                                        </p:tav>
                                      </p:tavLst>
                                    </p:anim>
                                    <p:set>
                                      <p:cBhvr>
                                        <p:cTn id="153" dur="1" fill="hold">
                                          <p:stCondLst>
                                            <p:cond delay="4999"/>
                                          </p:stCondLst>
                                        </p:cTn>
                                        <p:tgtEl>
                                          <p:spTgt spid="7"/>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5000"/>
                                        <p:tgtEl>
                                          <p:spTgt spid="12"/>
                                        </p:tgtEl>
                                        <p:attrNameLst>
                                          <p:attrName>ppt_x</p:attrName>
                                        </p:attrNameLst>
                                      </p:cBhvr>
                                      <p:tavLst>
                                        <p:tav tm="0">
                                          <p:val>
                                            <p:strVal val="ppt_x"/>
                                          </p:val>
                                        </p:tav>
                                        <p:tav tm="100000">
                                          <p:val>
                                            <p:strVal val="1+ppt_w/2"/>
                                          </p:val>
                                        </p:tav>
                                      </p:tavLst>
                                    </p:anim>
                                    <p:anim calcmode="lin" valueType="num">
                                      <p:cBhvr additive="base">
                                        <p:cTn id="156" dur="5000"/>
                                        <p:tgtEl>
                                          <p:spTgt spid="12"/>
                                        </p:tgtEl>
                                        <p:attrNameLst>
                                          <p:attrName>ppt_y</p:attrName>
                                        </p:attrNameLst>
                                      </p:cBhvr>
                                      <p:tavLst>
                                        <p:tav tm="0">
                                          <p:val>
                                            <p:strVal val="ppt_y"/>
                                          </p:val>
                                        </p:tav>
                                        <p:tav tm="100000">
                                          <p:val>
                                            <p:strVal val="0-ppt_h/2"/>
                                          </p:val>
                                        </p:tav>
                                      </p:tavLst>
                                    </p:anim>
                                    <p:set>
                                      <p:cBhvr>
                                        <p:cTn id="157" dur="1" fill="hold">
                                          <p:stCondLst>
                                            <p:cond delay="4999"/>
                                          </p:stCondLst>
                                        </p:cTn>
                                        <p:tgtEl>
                                          <p:spTgt spid="12"/>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5000"/>
                                        <p:tgtEl>
                                          <p:spTgt spid="16"/>
                                        </p:tgtEl>
                                        <p:attrNameLst>
                                          <p:attrName>ppt_x</p:attrName>
                                        </p:attrNameLst>
                                      </p:cBhvr>
                                      <p:tavLst>
                                        <p:tav tm="0">
                                          <p:val>
                                            <p:strVal val="ppt_x"/>
                                          </p:val>
                                        </p:tav>
                                        <p:tav tm="100000">
                                          <p:val>
                                            <p:strVal val="1+ppt_w/2"/>
                                          </p:val>
                                        </p:tav>
                                      </p:tavLst>
                                    </p:anim>
                                    <p:anim calcmode="lin" valueType="num">
                                      <p:cBhvr additive="base">
                                        <p:cTn id="160" dur="5000"/>
                                        <p:tgtEl>
                                          <p:spTgt spid="16"/>
                                        </p:tgtEl>
                                        <p:attrNameLst>
                                          <p:attrName>ppt_y</p:attrName>
                                        </p:attrNameLst>
                                      </p:cBhvr>
                                      <p:tavLst>
                                        <p:tav tm="0">
                                          <p:val>
                                            <p:strVal val="ppt_y"/>
                                          </p:val>
                                        </p:tav>
                                        <p:tav tm="100000">
                                          <p:val>
                                            <p:strVal val="0-ppt_h/2"/>
                                          </p:val>
                                        </p:tav>
                                      </p:tavLst>
                                    </p:anim>
                                    <p:set>
                                      <p:cBhvr>
                                        <p:cTn id="161" dur="1" fill="hold">
                                          <p:stCondLst>
                                            <p:cond delay="4999"/>
                                          </p:stCondLst>
                                        </p:cTn>
                                        <p:tgtEl>
                                          <p:spTgt spid="16"/>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5000"/>
                                        <p:tgtEl>
                                          <p:spTgt spid="8"/>
                                        </p:tgtEl>
                                        <p:attrNameLst>
                                          <p:attrName>ppt_x</p:attrName>
                                        </p:attrNameLst>
                                      </p:cBhvr>
                                      <p:tavLst>
                                        <p:tav tm="0">
                                          <p:val>
                                            <p:strVal val="ppt_x"/>
                                          </p:val>
                                        </p:tav>
                                        <p:tav tm="100000">
                                          <p:val>
                                            <p:strVal val="0-ppt_w/2"/>
                                          </p:val>
                                        </p:tav>
                                      </p:tavLst>
                                    </p:anim>
                                    <p:anim calcmode="lin" valueType="num">
                                      <p:cBhvr additive="base">
                                        <p:cTn id="164" dur="5000"/>
                                        <p:tgtEl>
                                          <p:spTgt spid="8"/>
                                        </p:tgtEl>
                                        <p:attrNameLst>
                                          <p:attrName>ppt_y</p:attrName>
                                        </p:attrNameLst>
                                      </p:cBhvr>
                                      <p:tavLst>
                                        <p:tav tm="0">
                                          <p:val>
                                            <p:strVal val="ppt_y"/>
                                          </p:val>
                                        </p:tav>
                                        <p:tav tm="100000">
                                          <p:val>
                                            <p:strVal val="0-ppt_h/2"/>
                                          </p:val>
                                        </p:tav>
                                      </p:tavLst>
                                    </p:anim>
                                    <p:set>
                                      <p:cBhvr>
                                        <p:cTn id="165" dur="1" fill="hold">
                                          <p:stCondLst>
                                            <p:cond delay="4999"/>
                                          </p:stCondLst>
                                        </p:cTn>
                                        <p:tgtEl>
                                          <p:spTgt spid="8"/>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5000"/>
                                        <p:tgtEl>
                                          <p:spTgt spid="11"/>
                                        </p:tgtEl>
                                        <p:attrNameLst>
                                          <p:attrName>ppt_x</p:attrName>
                                        </p:attrNameLst>
                                      </p:cBhvr>
                                      <p:tavLst>
                                        <p:tav tm="0">
                                          <p:val>
                                            <p:strVal val="ppt_x"/>
                                          </p:val>
                                        </p:tav>
                                        <p:tav tm="100000">
                                          <p:val>
                                            <p:strVal val="0-ppt_w/2"/>
                                          </p:val>
                                        </p:tav>
                                      </p:tavLst>
                                    </p:anim>
                                    <p:anim calcmode="lin" valueType="num">
                                      <p:cBhvr additive="base">
                                        <p:cTn id="168" dur="5000"/>
                                        <p:tgtEl>
                                          <p:spTgt spid="11"/>
                                        </p:tgtEl>
                                        <p:attrNameLst>
                                          <p:attrName>ppt_y</p:attrName>
                                        </p:attrNameLst>
                                      </p:cBhvr>
                                      <p:tavLst>
                                        <p:tav tm="0">
                                          <p:val>
                                            <p:strVal val="ppt_y"/>
                                          </p:val>
                                        </p:tav>
                                        <p:tav tm="100000">
                                          <p:val>
                                            <p:strVal val="0-ppt_h/2"/>
                                          </p:val>
                                        </p:tav>
                                      </p:tavLst>
                                    </p:anim>
                                    <p:set>
                                      <p:cBhvr>
                                        <p:cTn id="169" dur="1" fill="hold">
                                          <p:stCondLst>
                                            <p:cond delay="4999"/>
                                          </p:stCondLst>
                                        </p:cTn>
                                        <p:tgtEl>
                                          <p:spTgt spid="11"/>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5000"/>
                                        <p:tgtEl>
                                          <p:spTgt spid="15"/>
                                        </p:tgtEl>
                                        <p:attrNameLst>
                                          <p:attrName>ppt_x</p:attrName>
                                        </p:attrNameLst>
                                      </p:cBhvr>
                                      <p:tavLst>
                                        <p:tav tm="0">
                                          <p:val>
                                            <p:strVal val="ppt_x"/>
                                          </p:val>
                                        </p:tav>
                                        <p:tav tm="100000">
                                          <p:val>
                                            <p:strVal val="0-ppt_w/2"/>
                                          </p:val>
                                        </p:tav>
                                      </p:tavLst>
                                    </p:anim>
                                    <p:anim calcmode="lin" valueType="num">
                                      <p:cBhvr additive="base">
                                        <p:cTn id="172" dur="5000"/>
                                        <p:tgtEl>
                                          <p:spTgt spid="15"/>
                                        </p:tgtEl>
                                        <p:attrNameLst>
                                          <p:attrName>ppt_y</p:attrName>
                                        </p:attrNameLst>
                                      </p:cBhvr>
                                      <p:tavLst>
                                        <p:tav tm="0">
                                          <p:val>
                                            <p:strVal val="ppt_y"/>
                                          </p:val>
                                        </p:tav>
                                        <p:tav tm="100000">
                                          <p:val>
                                            <p:strVal val="0-ppt_h/2"/>
                                          </p:val>
                                        </p:tav>
                                      </p:tavLst>
                                    </p:anim>
                                    <p:set>
                                      <p:cBhvr>
                                        <p:cTn id="173" dur="1" fill="hold">
                                          <p:stCondLst>
                                            <p:cond delay="4999"/>
                                          </p:stCondLst>
                                        </p:cTn>
                                        <p:tgtEl>
                                          <p:spTgt spid="15"/>
                                        </p:tgtEl>
                                        <p:attrNameLst>
                                          <p:attrName>style.visibility</p:attrName>
                                        </p:attrNameLst>
                                      </p:cBhvr>
                                      <p:to>
                                        <p:strVal val="hidden"/>
                                      </p:to>
                                    </p:set>
                                  </p:childTnLst>
                                </p:cTn>
                              </p:par>
                              <p:par>
                                <p:cTn id="174" presetID="8" presetClass="entr" presetSubtype="32" fill="hold"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diamond(out)">
                                      <p:cBhvr>
                                        <p:cTn id="176"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k37.kn3.net/5/1/E/B/D/0/A54.gif"/>
          <p:cNvPicPr>
            <a:picLocks noChangeAspect="1" noChangeArrowheads="1" noCrop="1"/>
          </p:cNvPicPr>
          <p:nvPr/>
        </p:nvPicPr>
        <p:blipFill>
          <a:blip r:embed="rId2"/>
          <a:srcRect/>
          <a:stretch>
            <a:fillRect/>
          </a:stretch>
        </p:blipFill>
        <p:spPr bwMode="auto">
          <a:xfrm>
            <a:off x="0" y="0"/>
            <a:ext cx="9334500" cy="7215214"/>
          </a:xfrm>
          <a:prstGeom prst="rect">
            <a:avLst/>
          </a:prstGeom>
          <a:noFill/>
        </p:spPr>
      </p:pic>
    </p:spTree>
  </p:cSld>
  <p:clrMapOvr>
    <a:masterClrMapping/>
  </p:clrMapOvr>
  <p:transition spd="slow" advTm="9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21 Surprising Dog Facts (Especially #3)"/>
          <p:cNvPicPr>
            <a:picLocks noChangeAspect="1" noChangeArrowheads="1"/>
          </p:cNvPicPr>
          <p:nvPr/>
        </p:nvPicPr>
        <p:blipFill>
          <a:blip r:embed="rId2"/>
          <a:srcRect/>
          <a:stretch>
            <a:fillRect/>
          </a:stretch>
        </p:blipFill>
        <p:spPr bwMode="auto">
          <a:xfrm>
            <a:off x="0" y="0"/>
            <a:ext cx="9228648" cy="6858000"/>
          </a:xfrm>
          <a:prstGeom prst="rect">
            <a:avLst/>
          </a:prstGeom>
          <a:noFill/>
        </p:spPr>
      </p:pic>
      <p:sp>
        <p:nvSpPr>
          <p:cNvPr id="3" name="2 Rectángulo"/>
          <p:cNvSpPr/>
          <p:nvPr/>
        </p:nvSpPr>
        <p:spPr>
          <a:xfrm>
            <a:off x="285720" y="5214950"/>
            <a:ext cx="4572000" cy="1200329"/>
          </a:xfrm>
          <a:prstGeom prst="rect">
            <a:avLst/>
          </a:prstGeom>
        </p:spPr>
        <p:txBody>
          <a:bodyPr>
            <a:spAutoFit/>
          </a:bodyPr>
          <a:lstStyle/>
          <a:p>
            <a:r>
              <a:rPr lang="es-ES" b="1" dirty="0">
                <a:solidFill>
                  <a:schemeClr val="bg1"/>
                </a:solidFill>
                <a:effectLst>
                  <a:glow rad="228600">
                    <a:schemeClr val="accent3">
                      <a:satMod val="175000"/>
                      <a:alpha val="40000"/>
                    </a:schemeClr>
                  </a:glow>
                </a:effectLst>
              </a:rPr>
              <a:t>La frecuencia cardíaca media para los perros más grandes está entre 60 y 100 BPM, mientras que los perros pequeños tienen una tasa de entre 100 y 140 BPM.</a:t>
            </a:r>
            <a:endParaRPr lang="es-ES"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http://38.media.tumblr.com/3a7020976c206026aaf6967e8f43b518/tumblr_mi693kKDPq1qadcwao1_400.gif"/>
          <p:cNvPicPr>
            <a:picLocks noChangeAspect="1" noChangeArrowheads="1" noCrop="1"/>
          </p:cNvPicPr>
          <p:nvPr/>
        </p:nvPicPr>
        <p:blipFill>
          <a:blip r:embed="rId3"/>
          <a:srcRect/>
          <a:stretch>
            <a:fillRect/>
          </a:stretch>
        </p:blipFill>
        <p:spPr bwMode="auto">
          <a:xfrm>
            <a:off x="0" y="0"/>
            <a:ext cx="9482878" cy="7215214"/>
          </a:xfrm>
          <a:prstGeom prst="rect">
            <a:avLst/>
          </a:prstGeom>
          <a:noFill/>
        </p:spPr>
      </p:pic>
    </p:spTree>
  </p:cSld>
  <p:clrMapOvr>
    <a:masterClrMapping/>
  </p:clrMapOvr>
  <p:transition spd="slow" advTm="8000">
    <p:blinds dir="vert"/>
    <p:sndAc>
      <p:stSnd>
        <p:snd r:embed="rId2" name="004 3302Lent Jobi joba - Gipsy Kings - 00.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1 Surprising Dog Facts (Especially #3)"/>
          <p:cNvPicPr>
            <a:picLocks noChangeAspect="1" noChangeArrowheads="1"/>
          </p:cNvPicPr>
          <p:nvPr/>
        </p:nvPicPr>
        <p:blipFill>
          <a:blip r:embed="rId2"/>
          <a:srcRect/>
          <a:stretch>
            <a:fillRect/>
          </a:stretch>
        </p:blipFill>
        <p:spPr bwMode="auto">
          <a:xfrm>
            <a:off x="0" y="0"/>
            <a:ext cx="9208888" cy="6858000"/>
          </a:xfrm>
          <a:prstGeom prst="rect">
            <a:avLst/>
          </a:prstGeom>
          <a:noFill/>
        </p:spPr>
      </p:pic>
      <p:sp>
        <p:nvSpPr>
          <p:cNvPr id="3" name="2 Rectángulo"/>
          <p:cNvSpPr/>
          <p:nvPr/>
        </p:nvSpPr>
        <p:spPr>
          <a:xfrm>
            <a:off x="571472" y="500042"/>
            <a:ext cx="3714776" cy="1323439"/>
          </a:xfrm>
          <a:prstGeom prst="rect">
            <a:avLst/>
          </a:prstGeom>
        </p:spPr>
        <p:txBody>
          <a:bodyPr wrap="square">
            <a:spAutoFit/>
          </a:bodyPr>
          <a:lstStyle/>
          <a:p>
            <a:r>
              <a:rPr lang="es-ES" sz="2000" b="1" dirty="0">
                <a:solidFill>
                  <a:schemeClr val="bg1"/>
                </a:solidFill>
                <a:effectLst>
                  <a:glow rad="228600">
                    <a:schemeClr val="accent3">
                      <a:satMod val="175000"/>
                      <a:alpha val="40000"/>
                    </a:schemeClr>
                  </a:glow>
                </a:effectLst>
              </a:rPr>
              <a:t>Recientes estudios demuestran que los perros también pueden predecir tormentas.</a:t>
            </a:r>
            <a:endParaRPr lang="es-ES" sz="2000"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http://2.bp.blogspot.com/-ivTqMyb79ac/VGp04JW9vvI/AAAAAAAAOkk/M04Mi1yqzwE/s1600/perro-cahorro-gif-animado.gif"/>
          <p:cNvPicPr>
            <a:picLocks noChangeAspect="1" noChangeArrowheads="1" noCrop="1"/>
          </p:cNvPicPr>
          <p:nvPr/>
        </p:nvPicPr>
        <p:blipFill>
          <a:blip r:embed="rId2"/>
          <a:srcRect/>
          <a:stretch>
            <a:fillRect/>
          </a:stretch>
        </p:blipFill>
        <p:spPr bwMode="auto">
          <a:xfrm>
            <a:off x="-285785" y="-500090"/>
            <a:ext cx="9974721" cy="8501122"/>
          </a:xfrm>
          <a:prstGeom prst="rect">
            <a:avLst/>
          </a:prstGeom>
          <a:noFill/>
        </p:spPr>
      </p:pic>
    </p:spTree>
  </p:cSld>
  <p:clrMapOvr>
    <a:masterClrMapping/>
  </p:clrMapOvr>
  <p:transition spd="slow" advTm="9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21 Surprising Dog Facts (Especially #3)"/>
          <p:cNvPicPr>
            <a:picLocks noChangeAspect="1" noChangeArrowheads="1"/>
          </p:cNvPicPr>
          <p:nvPr/>
        </p:nvPicPr>
        <p:blipFill>
          <a:blip r:embed="rId2"/>
          <a:srcRect/>
          <a:stretch>
            <a:fillRect/>
          </a:stretch>
        </p:blipFill>
        <p:spPr bwMode="auto">
          <a:xfrm>
            <a:off x="-1" y="0"/>
            <a:ext cx="9180439" cy="6858000"/>
          </a:xfrm>
          <a:prstGeom prst="rect">
            <a:avLst/>
          </a:prstGeom>
          <a:noFill/>
        </p:spPr>
      </p:pic>
      <p:sp>
        <p:nvSpPr>
          <p:cNvPr id="3" name="2 Rectángulo"/>
          <p:cNvSpPr/>
          <p:nvPr/>
        </p:nvSpPr>
        <p:spPr>
          <a:xfrm>
            <a:off x="6143636" y="4286256"/>
            <a:ext cx="2786082" cy="1938992"/>
          </a:xfrm>
          <a:prstGeom prst="rect">
            <a:avLst/>
          </a:prstGeom>
        </p:spPr>
        <p:txBody>
          <a:bodyPr wrap="square">
            <a:spAutoFit/>
          </a:bodyPr>
          <a:lstStyle/>
          <a:p>
            <a:pPr algn="r"/>
            <a:r>
              <a:rPr lang="es-ES" sz="2000" b="1" dirty="0">
                <a:solidFill>
                  <a:schemeClr val="bg1"/>
                </a:solidFill>
                <a:effectLst>
                  <a:glow rad="228600">
                    <a:schemeClr val="accent3">
                      <a:satMod val="175000"/>
                      <a:alpha val="40000"/>
                    </a:schemeClr>
                  </a:glow>
                </a:effectLst>
              </a:rPr>
              <a:t>La temperatura corporal promedio de los perros va  entre </a:t>
            </a:r>
            <a:endParaRPr lang="es-ES" sz="2000" b="1" dirty="0" smtClean="0">
              <a:solidFill>
                <a:schemeClr val="bg1"/>
              </a:solidFill>
              <a:effectLst>
                <a:glow rad="228600">
                  <a:schemeClr val="accent3">
                    <a:satMod val="175000"/>
                    <a:alpha val="40000"/>
                  </a:schemeClr>
                </a:glow>
              </a:effectLst>
            </a:endParaRPr>
          </a:p>
          <a:p>
            <a:pPr algn="r"/>
            <a:r>
              <a:rPr lang="es-ES" sz="2000" b="1" dirty="0" smtClean="0">
                <a:solidFill>
                  <a:schemeClr val="bg1"/>
                </a:solidFill>
                <a:effectLst>
                  <a:glow rad="228600">
                    <a:schemeClr val="accent3">
                      <a:satMod val="175000"/>
                      <a:alpha val="40000"/>
                    </a:schemeClr>
                  </a:glow>
                </a:effectLst>
              </a:rPr>
              <a:t>101 </a:t>
            </a:r>
            <a:r>
              <a:rPr lang="es-ES" sz="2000" b="1" dirty="0">
                <a:solidFill>
                  <a:schemeClr val="bg1"/>
                </a:solidFill>
                <a:effectLst>
                  <a:glow rad="228600">
                    <a:schemeClr val="accent3">
                      <a:satMod val="175000"/>
                      <a:alpha val="40000"/>
                    </a:schemeClr>
                  </a:glow>
                </a:effectLst>
              </a:rPr>
              <a:t>° F y 102,5 ° </a:t>
            </a:r>
            <a:endParaRPr lang="es-ES" sz="2000" b="1" dirty="0" smtClean="0">
              <a:solidFill>
                <a:schemeClr val="bg1"/>
              </a:solidFill>
              <a:effectLst>
                <a:glow rad="228600">
                  <a:schemeClr val="accent3">
                    <a:satMod val="175000"/>
                    <a:alpha val="40000"/>
                  </a:schemeClr>
                </a:glow>
              </a:effectLst>
            </a:endParaRPr>
          </a:p>
          <a:p>
            <a:pPr algn="r"/>
            <a:r>
              <a:rPr lang="es-ES" sz="2000" b="1" dirty="0" smtClean="0">
                <a:solidFill>
                  <a:schemeClr val="bg1"/>
                </a:solidFill>
                <a:effectLst>
                  <a:glow rad="228600">
                    <a:schemeClr val="accent3">
                      <a:satMod val="175000"/>
                      <a:alpha val="40000"/>
                    </a:schemeClr>
                  </a:glow>
                </a:effectLst>
              </a:rPr>
              <a:t>F </a:t>
            </a:r>
            <a:r>
              <a:rPr lang="es-ES" sz="2000" b="1" dirty="0">
                <a:solidFill>
                  <a:schemeClr val="bg1"/>
                </a:solidFill>
                <a:effectLst>
                  <a:glow rad="228600">
                    <a:schemeClr val="accent3">
                      <a:satMod val="175000"/>
                      <a:alpha val="40000"/>
                    </a:schemeClr>
                  </a:glow>
                </a:effectLst>
              </a:rPr>
              <a:t>(38,3 ° </a:t>
            </a:r>
            <a:r>
              <a:rPr lang="es-ES" sz="2000" b="1" dirty="0" smtClean="0">
                <a:solidFill>
                  <a:schemeClr val="bg1"/>
                </a:solidFill>
                <a:effectLst>
                  <a:glow rad="228600">
                    <a:schemeClr val="accent3">
                      <a:satMod val="175000"/>
                      <a:alpha val="40000"/>
                    </a:schemeClr>
                  </a:glow>
                </a:effectLst>
              </a:rPr>
              <a:t>C </a:t>
            </a:r>
            <a:r>
              <a:rPr lang="es-ES" sz="2000" b="1" dirty="0">
                <a:solidFill>
                  <a:schemeClr val="bg1"/>
                </a:solidFill>
                <a:effectLst>
                  <a:glow rad="228600">
                    <a:schemeClr val="accent3">
                      <a:satMod val="175000"/>
                      <a:alpha val="40000"/>
                    </a:schemeClr>
                  </a:glow>
                </a:effectLst>
              </a:rPr>
              <a:t>- 39,1 ° C).</a:t>
            </a:r>
            <a:endParaRPr lang="es-ES" sz="2000"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descr="http://k30.kn3.net/taringa/A/0/B/2/3/B/__JACK_BAUER__/976.gif"/>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1 Surprising Dog Facts (Especially #3)"/>
          <p:cNvPicPr>
            <a:picLocks noChangeAspect="1" noChangeArrowheads="1"/>
          </p:cNvPicPr>
          <p:nvPr/>
        </p:nvPicPr>
        <p:blipFill>
          <a:blip r:embed="rId2"/>
          <a:srcRect/>
          <a:stretch>
            <a:fillRect/>
          </a:stretch>
        </p:blipFill>
        <p:spPr bwMode="auto">
          <a:xfrm>
            <a:off x="5783" y="0"/>
            <a:ext cx="9138217" cy="6858000"/>
          </a:xfrm>
          <a:prstGeom prst="rect">
            <a:avLst/>
          </a:prstGeom>
          <a:noFill/>
        </p:spPr>
      </p:pic>
      <p:sp>
        <p:nvSpPr>
          <p:cNvPr id="3" name="2 Rectángulo"/>
          <p:cNvSpPr/>
          <p:nvPr/>
        </p:nvSpPr>
        <p:spPr>
          <a:xfrm>
            <a:off x="4071934" y="5429264"/>
            <a:ext cx="3857652" cy="1200329"/>
          </a:xfrm>
          <a:prstGeom prst="rect">
            <a:avLst/>
          </a:prstGeom>
        </p:spPr>
        <p:txBody>
          <a:bodyPr wrap="square">
            <a:spAutoFit/>
          </a:bodyPr>
          <a:lstStyle/>
          <a:p>
            <a:r>
              <a:rPr lang="es-ES" sz="2400" b="1" dirty="0">
                <a:solidFill>
                  <a:schemeClr val="bg1"/>
                </a:solidFill>
                <a:effectLst>
                  <a:glow rad="228600">
                    <a:schemeClr val="accent3">
                      <a:satMod val="175000"/>
                      <a:alpha val="40000"/>
                    </a:schemeClr>
                  </a:glow>
                </a:effectLst>
              </a:rPr>
              <a:t>Los perros sudan a través de las almohadillas de los pies.</a:t>
            </a:r>
            <a:endParaRPr lang="es-ES" sz="2400"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http://4.bp.blogspot.com/-mNvhEKgJ6JI/VUCOvbTWEFI/AAAAAAAABMg/HLMZrYx8r04/s1600/846309368.gif"/>
          <p:cNvPicPr>
            <a:picLocks noChangeAspect="1" noChangeArrowheads="1"/>
          </p:cNvPicPr>
          <p:nvPr/>
        </p:nvPicPr>
        <p:blipFill>
          <a:blip r:embed="rId2"/>
          <a:srcRect/>
          <a:stretch>
            <a:fillRect/>
          </a:stretch>
        </p:blipFill>
        <p:spPr bwMode="auto">
          <a:xfrm>
            <a:off x="0" y="0"/>
            <a:ext cx="9585997" cy="7072338"/>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21 Surprising Dog Facts (Especially #3)"/>
          <p:cNvPicPr>
            <a:picLocks noChangeAspect="1" noChangeArrowheads="1"/>
          </p:cNvPicPr>
          <p:nvPr/>
        </p:nvPicPr>
        <p:blipFill>
          <a:blip r:embed="rId2"/>
          <a:srcRect/>
          <a:stretch>
            <a:fillRect/>
          </a:stretch>
        </p:blipFill>
        <p:spPr bwMode="auto">
          <a:xfrm>
            <a:off x="0" y="0"/>
            <a:ext cx="9289730" cy="6858000"/>
          </a:xfrm>
          <a:prstGeom prst="rect">
            <a:avLst/>
          </a:prstGeom>
          <a:noFill/>
        </p:spPr>
      </p:pic>
      <p:sp>
        <p:nvSpPr>
          <p:cNvPr id="3" name="2 Rectángulo"/>
          <p:cNvSpPr/>
          <p:nvPr/>
        </p:nvSpPr>
        <p:spPr>
          <a:xfrm>
            <a:off x="428596" y="428604"/>
            <a:ext cx="4214842" cy="1323439"/>
          </a:xfrm>
          <a:prstGeom prst="rect">
            <a:avLst/>
          </a:prstGeom>
        </p:spPr>
        <p:txBody>
          <a:bodyPr wrap="square">
            <a:spAutoFit/>
          </a:bodyPr>
          <a:lstStyle/>
          <a:p>
            <a:r>
              <a:rPr lang="es-ES" sz="2000" b="1" dirty="0">
                <a:solidFill>
                  <a:schemeClr val="bg1"/>
                </a:solidFill>
                <a:effectLst>
                  <a:glow rad="228600">
                    <a:schemeClr val="accent3">
                      <a:satMod val="175000"/>
                      <a:alpha val="40000"/>
                    </a:schemeClr>
                  </a:glow>
                </a:effectLst>
              </a:rPr>
              <a:t>Los perros tienen un "tercer párpado" llamado '</a:t>
            </a:r>
            <a:r>
              <a:rPr lang="es-ES" sz="2000" b="1" dirty="0" err="1">
                <a:solidFill>
                  <a:schemeClr val="bg1"/>
                </a:solidFill>
                <a:effectLst>
                  <a:glow rad="228600">
                    <a:schemeClr val="accent3">
                      <a:satMod val="175000"/>
                      <a:alpha val="40000"/>
                    </a:schemeClr>
                  </a:glow>
                </a:effectLst>
              </a:rPr>
              <a:t>haw</a:t>
            </a:r>
            <a:r>
              <a:rPr lang="es-ES" sz="2000" b="1" dirty="0">
                <a:solidFill>
                  <a:schemeClr val="bg1"/>
                </a:solidFill>
                <a:effectLst>
                  <a:glow rad="228600">
                    <a:schemeClr val="accent3">
                      <a:satMod val="175000"/>
                      <a:alpha val="40000"/>
                    </a:schemeClr>
                  </a:glow>
                </a:effectLst>
              </a:rPr>
              <a:t>'. El </a:t>
            </a:r>
            <a:r>
              <a:rPr lang="es-ES" sz="2000" b="1" dirty="0" err="1">
                <a:solidFill>
                  <a:schemeClr val="bg1"/>
                </a:solidFill>
                <a:effectLst>
                  <a:glow rad="228600">
                    <a:schemeClr val="accent3">
                      <a:satMod val="175000"/>
                      <a:alpha val="40000"/>
                    </a:schemeClr>
                  </a:glow>
                </a:effectLst>
              </a:rPr>
              <a:t>haw</a:t>
            </a:r>
            <a:r>
              <a:rPr lang="es-ES" sz="2000" b="1" dirty="0">
                <a:solidFill>
                  <a:schemeClr val="bg1"/>
                </a:solidFill>
                <a:effectLst>
                  <a:glow rad="228600">
                    <a:schemeClr val="accent3">
                      <a:satMod val="175000"/>
                      <a:alpha val="40000"/>
                    </a:schemeClr>
                  </a:glow>
                </a:effectLst>
              </a:rPr>
              <a:t> protege los ojos y los mantiene húmedos.</a:t>
            </a:r>
            <a:endParaRPr lang="es-ES" sz="2000"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http://queanimalada.net/wp-content/uploads/2012/08/gif-gracioso-perro-coge-lengua-otro.gif"/>
          <p:cNvPicPr>
            <a:picLocks noChangeAspect="1" noChangeArrowheads="1" noCrop="1"/>
          </p:cNvPicPr>
          <p:nvPr/>
        </p:nvPicPr>
        <p:blipFill>
          <a:blip r:embed="rId3"/>
          <a:srcRect/>
          <a:stretch>
            <a:fillRect/>
          </a:stretch>
        </p:blipFill>
        <p:spPr bwMode="auto">
          <a:xfrm>
            <a:off x="928662" y="642918"/>
            <a:ext cx="7082259" cy="5786478"/>
          </a:xfrm>
          <a:prstGeom prst="rect">
            <a:avLst/>
          </a:prstGeom>
          <a:noFill/>
        </p:spPr>
      </p:pic>
    </p:spTree>
  </p:cSld>
  <p:clrMapOvr>
    <a:masterClrMapping/>
  </p:clrMapOvr>
  <p:transition spd="slow" advTm="12000">
    <p:blinds dir="vert"/>
    <p:sndAc>
      <p:stSnd>
        <p:snd r:embed="rId2" name="Fait moi un bibi.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21 Surprising Dog Facts (Especially #3)"/>
          <p:cNvPicPr>
            <a:picLocks noChangeAspect="1" noChangeArrowheads="1"/>
          </p:cNvPicPr>
          <p:nvPr/>
        </p:nvPicPr>
        <p:blipFill>
          <a:blip r:embed="rId2"/>
          <a:srcRect/>
          <a:stretch>
            <a:fillRect/>
          </a:stretch>
        </p:blipFill>
        <p:spPr bwMode="auto">
          <a:xfrm>
            <a:off x="0" y="0"/>
            <a:ext cx="9228648" cy="6858000"/>
          </a:xfrm>
          <a:prstGeom prst="rect">
            <a:avLst/>
          </a:prstGeom>
          <a:noFill/>
        </p:spPr>
      </p:pic>
      <p:sp>
        <p:nvSpPr>
          <p:cNvPr id="3" name="2 Rectángulo"/>
          <p:cNvSpPr/>
          <p:nvPr/>
        </p:nvSpPr>
        <p:spPr>
          <a:xfrm>
            <a:off x="142844" y="642918"/>
            <a:ext cx="2571768" cy="3785652"/>
          </a:xfrm>
          <a:prstGeom prst="rect">
            <a:avLst/>
          </a:prstGeom>
        </p:spPr>
        <p:txBody>
          <a:bodyPr wrap="square">
            <a:spAutoFit/>
          </a:bodyPr>
          <a:lstStyle/>
          <a:p>
            <a:r>
              <a:rPr lang="es-ES" sz="2400" b="1" dirty="0">
                <a:solidFill>
                  <a:schemeClr val="bg1"/>
                </a:solidFill>
                <a:effectLst>
                  <a:glow rad="228600">
                    <a:schemeClr val="accent3">
                      <a:satMod val="175000"/>
                      <a:alpha val="40000"/>
                    </a:schemeClr>
                  </a:glow>
                </a:effectLst>
              </a:rPr>
              <a:t>Los americanos son considerados los mayores amantes de los perros en la tierra, por los 75 millones de perros que hay en su país.</a:t>
            </a:r>
            <a:r>
              <a:rPr lang="es-ES" sz="2400" b="1" dirty="0">
                <a:effectLst>
                  <a:glow rad="228600">
                    <a:schemeClr val="accent3">
                      <a:satMod val="175000"/>
                      <a:alpha val="40000"/>
                    </a:schemeClr>
                  </a:glow>
                </a:effectLst>
              </a:rPr>
              <a:t> </a:t>
            </a:r>
            <a:endParaRPr lang="es-ES" sz="2400" dirty="0">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img.loquenosabias.com/tops10/2013/10/03/las-5-cosas-que-no-sabias-de-los-perros1.jpg"/>
          <p:cNvPicPr>
            <a:picLocks noChangeAspect="1" noChangeArrowheads="1"/>
          </p:cNvPicPr>
          <p:nvPr/>
        </p:nvPicPr>
        <p:blipFill>
          <a:blip r:embed="rId2"/>
          <a:srcRect/>
          <a:stretch>
            <a:fillRect/>
          </a:stretch>
        </p:blipFill>
        <p:spPr bwMode="auto">
          <a:xfrm>
            <a:off x="0" y="0"/>
            <a:ext cx="9216902" cy="6858000"/>
          </a:xfrm>
          <a:prstGeom prst="rect">
            <a:avLst/>
          </a:prstGeom>
          <a:noFill/>
        </p:spPr>
      </p:pic>
      <p:sp>
        <p:nvSpPr>
          <p:cNvPr id="2" name="1 Luna"/>
          <p:cNvSpPr/>
          <p:nvPr/>
        </p:nvSpPr>
        <p:spPr>
          <a:xfrm rot="13290098">
            <a:off x="1244600" y="908050"/>
            <a:ext cx="2749550" cy="2209800"/>
          </a:xfrm>
          <a:prstGeom prst="moon">
            <a:avLst>
              <a:gd name="adj" fmla="val 18393"/>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4994275" y="646113"/>
            <a:ext cx="2941638" cy="2422525"/>
          </a:xfrm>
          <a:prstGeom prst="moon">
            <a:avLst>
              <a:gd name="adj" fmla="val 17533"/>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1017588" y="3644900"/>
            <a:ext cx="3005137" cy="2284413"/>
          </a:xfrm>
          <a:prstGeom prst="moon">
            <a:avLst>
              <a:gd name="adj" fmla="val 18292"/>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4735513" y="3652838"/>
            <a:ext cx="2776537" cy="2220912"/>
          </a:xfrm>
          <a:prstGeom prst="moon">
            <a:avLst>
              <a:gd name="adj" fmla="val 17662"/>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133475" y="730250"/>
            <a:ext cx="2282825" cy="1912938"/>
          </a:xfrm>
          <a:prstGeom prst="moon">
            <a:avLst>
              <a:gd name="adj" fmla="val 17560"/>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1172359" y="614279"/>
            <a:ext cx="1830388" cy="1644650"/>
          </a:xfrm>
          <a:prstGeom prst="moon">
            <a:avLst>
              <a:gd name="adj" fmla="val 17560"/>
            </a:avLst>
          </a:prstGeom>
          <a:solidFill>
            <a:srgbClr val="FF0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5626100" y="690563"/>
            <a:ext cx="2282825" cy="1911350"/>
          </a:xfrm>
          <a:prstGeom prst="moon">
            <a:avLst>
              <a:gd name="adj" fmla="val 17560"/>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6167438" y="598488"/>
            <a:ext cx="1830387" cy="1644650"/>
          </a:xfrm>
          <a:prstGeom prst="moon">
            <a:avLst>
              <a:gd name="adj" fmla="val 17560"/>
            </a:avLst>
          </a:prstGeom>
          <a:solidFill>
            <a:srgbClr val="FF0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1022350" y="3943350"/>
            <a:ext cx="2282825" cy="2041525"/>
          </a:xfrm>
          <a:prstGeom prst="moon">
            <a:avLst>
              <a:gd name="adj" fmla="val 14155"/>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1006475" y="4283075"/>
            <a:ext cx="1831975" cy="1644650"/>
          </a:xfrm>
          <a:prstGeom prst="moon">
            <a:avLst>
              <a:gd name="adj" fmla="val 17560"/>
            </a:avLst>
          </a:prstGeom>
          <a:solidFill>
            <a:srgbClr val="FF0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5348288" y="4075113"/>
            <a:ext cx="2282825" cy="1912937"/>
          </a:xfrm>
          <a:prstGeom prst="moon">
            <a:avLst>
              <a:gd name="adj" fmla="val 17560"/>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5881688" y="4456113"/>
            <a:ext cx="1831975" cy="1644650"/>
          </a:xfrm>
          <a:prstGeom prst="moon">
            <a:avLst>
              <a:gd name="adj" fmla="val 17560"/>
            </a:avLst>
          </a:prstGeom>
          <a:solidFill>
            <a:srgbClr val="FF0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8" presetClass="entr" presetSubtype="32"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diamond(out)">
                                      <p:cBhvr>
                                        <p:cTn id="55" dur="3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Cheurón"/>
          <p:cNvSpPr/>
          <p:nvPr/>
        </p:nvSpPr>
        <p:spPr>
          <a:xfrm rot="16200000">
            <a:off x="7893847"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6200000">
            <a:off x="7893847" y="454311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16200000">
            <a:off x="7893847" y="346299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16200000">
            <a:off x="7893847" y="23828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6200000">
            <a:off x="7893847" y="130275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6200000">
            <a:off x="7893847"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7" name="Picture 2" descr="http://1.bp.blogspot.com/_6D4V_Cjmyjc/SwK6KEBMMbI/AAAAAAAAAC0/3DY0XaScMIw/s1600/pug.jpg"/>
          <p:cNvPicPr>
            <a:picLocks noChangeAspect="1" noChangeArrowheads="1"/>
          </p:cNvPicPr>
          <p:nvPr/>
        </p:nvPicPr>
        <p:blipFill>
          <a:blip r:embed="rId2"/>
          <a:srcRect/>
          <a:stretch>
            <a:fillRect/>
          </a:stretch>
        </p:blipFill>
        <p:spPr bwMode="auto">
          <a:xfrm>
            <a:off x="1285852" y="0"/>
            <a:ext cx="6572296" cy="6990735"/>
          </a:xfrm>
          <a:prstGeom prst="rect">
            <a:avLst/>
          </a:prstGeom>
          <a:noFill/>
        </p:spPr>
      </p:pic>
      <p:sp>
        <p:nvSpPr>
          <p:cNvPr id="19" name="18 Cheurón"/>
          <p:cNvSpPr/>
          <p:nvPr/>
        </p:nvSpPr>
        <p:spPr>
          <a:xfrm rot="16200000">
            <a:off x="-250021"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Cheurón"/>
          <p:cNvSpPr/>
          <p:nvPr/>
        </p:nvSpPr>
        <p:spPr>
          <a:xfrm rot="16200000">
            <a:off x="-250021" y="132156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Cheurón"/>
          <p:cNvSpPr/>
          <p:nvPr/>
        </p:nvSpPr>
        <p:spPr>
          <a:xfrm rot="16200000">
            <a:off x="-250021" y="2464575"/>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Cheurón"/>
          <p:cNvSpPr/>
          <p:nvPr/>
        </p:nvSpPr>
        <p:spPr>
          <a:xfrm rot="16200000">
            <a:off x="-250021" y="346470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Cheurón"/>
          <p:cNvSpPr/>
          <p:nvPr/>
        </p:nvSpPr>
        <p:spPr>
          <a:xfrm rot="16200000">
            <a:off x="-250021" y="45362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Cheurón"/>
          <p:cNvSpPr/>
          <p:nvPr/>
        </p:nvSpPr>
        <p:spPr>
          <a:xfrm rot="16200000">
            <a:off x="-250021"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Rectángulo"/>
          <p:cNvSpPr/>
          <p:nvPr/>
        </p:nvSpPr>
        <p:spPr>
          <a:xfrm>
            <a:off x="1285852" y="0"/>
            <a:ext cx="6572296" cy="707233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0" fill="hold"/>
                                        <p:tgtEl>
                                          <p:spTgt spid="11"/>
                                        </p:tgtEl>
                                        <p:attrNameLst>
                                          <p:attrName>ppt_x</p:attrName>
                                        </p:attrNameLst>
                                      </p:cBhvr>
                                      <p:tavLst>
                                        <p:tav tm="0">
                                          <p:val>
                                            <p:strVal val="#ppt_x"/>
                                          </p:val>
                                        </p:tav>
                                        <p:tav tm="100000">
                                          <p:val>
                                            <p:strVal val="#ppt_x"/>
                                          </p:val>
                                        </p:tav>
                                      </p:tavLst>
                                    </p:anim>
                                    <p:anim calcmode="lin" valueType="num">
                                      <p:cBhvr additive="base">
                                        <p:cTn id="8" dur="50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0" fill="hold"/>
                                        <p:tgtEl>
                                          <p:spTgt spid="12"/>
                                        </p:tgtEl>
                                        <p:attrNameLst>
                                          <p:attrName>ppt_x</p:attrName>
                                        </p:attrNameLst>
                                      </p:cBhvr>
                                      <p:tavLst>
                                        <p:tav tm="0">
                                          <p:val>
                                            <p:strVal val="#ppt_x"/>
                                          </p:val>
                                        </p:tav>
                                        <p:tav tm="100000">
                                          <p:val>
                                            <p:strVal val="#ppt_x"/>
                                          </p:val>
                                        </p:tav>
                                      </p:tavLst>
                                    </p:anim>
                                    <p:anim calcmode="lin" valueType="num">
                                      <p:cBhvr additive="base">
                                        <p:cTn id="12" dur="50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0" fill="hold"/>
                                        <p:tgtEl>
                                          <p:spTgt spid="13"/>
                                        </p:tgtEl>
                                        <p:attrNameLst>
                                          <p:attrName>ppt_x</p:attrName>
                                        </p:attrNameLst>
                                      </p:cBhvr>
                                      <p:tavLst>
                                        <p:tav tm="0">
                                          <p:val>
                                            <p:strVal val="#ppt_x"/>
                                          </p:val>
                                        </p:tav>
                                        <p:tav tm="100000">
                                          <p:val>
                                            <p:strVal val="#ppt_x"/>
                                          </p:val>
                                        </p:tav>
                                      </p:tavLst>
                                    </p:anim>
                                    <p:anim calcmode="lin" valueType="num">
                                      <p:cBhvr additive="base">
                                        <p:cTn id="16" dur="50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0" fill="hold"/>
                                        <p:tgtEl>
                                          <p:spTgt spid="14"/>
                                        </p:tgtEl>
                                        <p:attrNameLst>
                                          <p:attrName>ppt_x</p:attrName>
                                        </p:attrNameLst>
                                      </p:cBhvr>
                                      <p:tavLst>
                                        <p:tav tm="0">
                                          <p:val>
                                            <p:strVal val="#ppt_x"/>
                                          </p:val>
                                        </p:tav>
                                        <p:tav tm="100000">
                                          <p:val>
                                            <p:strVal val="#ppt_x"/>
                                          </p:val>
                                        </p:tav>
                                      </p:tavLst>
                                    </p:anim>
                                    <p:anim calcmode="lin" valueType="num">
                                      <p:cBhvr additive="base">
                                        <p:cTn id="20" dur="50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0" fill="hold"/>
                                        <p:tgtEl>
                                          <p:spTgt spid="15"/>
                                        </p:tgtEl>
                                        <p:attrNameLst>
                                          <p:attrName>ppt_x</p:attrName>
                                        </p:attrNameLst>
                                      </p:cBhvr>
                                      <p:tavLst>
                                        <p:tav tm="0">
                                          <p:val>
                                            <p:strVal val="#ppt_x"/>
                                          </p:val>
                                        </p:tav>
                                        <p:tav tm="100000">
                                          <p:val>
                                            <p:strVal val="#ppt_x"/>
                                          </p:val>
                                        </p:tav>
                                      </p:tavLst>
                                    </p:anim>
                                    <p:anim calcmode="lin" valueType="num">
                                      <p:cBhvr additive="base">
                                        <p:cTn id="24" dur="5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ppt_x"/>
                                          </p:val>
                                        </p:tav>
                                        <p:tav tm="100000">
                                          <p:val>
                                            <p:strVal val="#ppt_x"/>
                                          </p:val>
                                        </p:tav>
                                      </p:tavLst>
                                    </p:anim>
                                    <p:anim calcmode="lin" valueType="num">
                                      <p:cBhvr additive="base">
                                        <p:cTn id="28" dur="5000" fill="hold"/>
                                        <p:tgtEl>
                                          <p:spTgt spid="16"/>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5000" fill="hold"/>
                                        <p:tgtEl>
                                          <p:spTgt spid="11"/>
                                        </p:tgtEl>
                                        <p:attrNameLst>
                                          <p:attrName>r</p:attrName>
                                        </p:attrNameLst>
                                      </p:cBhvr>
                                    </p:animRot>
                                  </p:childTnLst>
                                </p:cTn>
                              </p:par>
                              <p:par>
                                <p:cTn id="31" presetID="8" presetClass="emph" presetSubtype="0" fill="hold" nodeType="withEffect">
                                  <p:stCondLst>
                                    <p:cond delay="0"/>
                                  </p:stCondLst>
                                  <p:childTnLst>
                                    <p:animRot by="21600000">
                                      <p:cBhvr>
                                        <p:cTn id="32" dur="5000" fill="hold"/>
                                        <p:tgtEl>
                                          <p:spTgt spid="12"/>
                                        </p:tgtEl>
                                        <p:attrNameLst>
                                          <p:attrName>r</p:attrName>
                                        </p:attrNameLst>
                                      </p:cBhvr>
                                    </p:animRot>
                                  </p:childTnLst>
                                </p:cTn>
                              </p:par>
                              <p:par>
                                <p:cTn id="33" presetID="8" presetClass="emph" presetSubtype="0" fill="hold" nodeType="withEffect">
                                  <p:stCondLst>
                                    <p:cond delay="0"/>
                                  </p:stCondLst>
                                  <p:childTnLst>
                                    <p:animRot by="21600000">
                                      <p:cBhvr>
                                        <p:cTn id="34" dur="5000" fill="hold"/>
                                        <p:tgtEl>
                                          <p:spTgt spid="13"/>
                                        </p:tgtEl>
                                        <p:attrNameLst>
                                          <p:attrName>r</p:attrName>
                                        </p:attrNameLst>
                                      </p:cBhvr>
                                    </p:animRot>
                                  </p:childTnLst>
                                </p:cTn>
                              </p:par>
                              <p:par>
                                <p:cTn id="35" presetID="8" presetClass="emph" presetSubtype="0" fill="hold" nodeType="withEffect">
                                  <p:stCondLst>
                                    <p:cond delay="0"/>
                                  </p:stCondLst>
                                  <p:childTnLst>
                                    <p:animRot by="21600000">
                                      <p:cBhvr>
                                        <p:cTn id="36" dur="5000" fill="hold"/>
                                        <p:tgtEl>
                                          <p:spTgt spid="14"/>
                                        </p:tgtEl>
                                        <p:attrNameLst>
                                          <p:attrName>r</p:attrName>
                                        </p:attrNameLst>
                                      </p:cBhvr>
                                    </p:animRot>
                                  </p:childTnLst>
                                </p:cTn>
                              </p:par>
                              <p:par>
                                <p:cTn id="37" presetID="8" presetClass="emph" presetSubtype="0" fill="hold" nodeType="withEffect">
                                  <p:stCondLst>
                                    <p:cond delay="0"/>
                                  </p:stCondLst>
                                  <p:childTnLst>
                                    <p:animRot by="21600000">
                                      <p:cBhvr>
                                        <p:cTn id="38" dur="5000" fill="hold"/>
                                        <p:tgtEl>
                                          <p:spTgt spid="15"/>
                                        </p:tgtEl>
                                        <p:attrNameLst>
                                          <p:attrName>r</p:attrName>
                                        </p:attrNameLst>
                                      </p:cBhvr>
                                    </p:animRot>
                                  </p:childTnLst>
                                </p:cTn>
                              </p:par>
                              <p:par>
                                <p:cTn id="39" presetID="8" presetClass="emph" presetSubtype="0" fill="hold" nodeType="withEffect">
                                  <p:stCondLst>
                                    <p:cond delay="0"/>
                                  </p:stCondLst>
                                  <p:childTnLst>
                                    <p:animRot by="21600000">
                                      <p:cBhvr>
                                        <p:cTn id="40" dur="5000" fill="hold"/>
                                        <p:tgtEl>
                                          <p:spTgt spid="16"/>
                                        </p:tgtEl>
                                        <p:attrNameLst>
                                          <p:attrName>r</p:attrName>
                                        </p:attrNameLst>
                                      </p:cBhvr>
                                    </p:animRot>
                                  </p:childTnLst>
                                </p:cTn>
                              </p:par>
                              <p:par>
                                <p:cTn id="41" presetID="2" presetClass="entr" presetSubtype="4"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0" fill="hold"/>
                                        <p:tgtEl>
                                          <p:spTgt spid="19"/>
                                        </p:tgtEl>
                                        <p:attrNameLst>
                                          <p:attrName>ppt_x</p:attrName>
                                        </p:attrNameLst>
                                      </p:cBhvr>
                                      <p:tavLst>
                                        <p:tav tm="0">
                                          <p:val>
                                            <p:strVal val="#ppt_x"/>
                                          </p:val>
                                        </p:tav>
                                        <p:tav tm="100000">
                                          <p:val>
                                            <p:strVal val="#ppt_x"/>
                                          </p:val>
                                        </p:tav>
                                      </p:tavLst>
                                    </p:anim>
                                    <p:anim calcmode="lin" valueType="num">
                                      <p:cBhvr additive="base">
                                        <p:cTn id="44" dur="5000" fill="hold"/>
                                        <p:tgtEl>
                                          <p:spTgt spid="19"/>
                                        </p:tgtEl>
                                        <p:attrNameLst>
                                          <p:attrName>ppt_y</p:attrName>
                                        </p:attrNameLst>
                                      </p:cBhvr>
                                      <p:tavLst>
                                        <p:tav tm="0">
                                          <p:val>
                                            <p:strVal val="1+#ppt_h/2"/>
                                          </p:val>
                                        </p:tav>
                                        <p:tav tm="100000">
                                          <p:val>
                                            <p:strVal val="#ppt_y"/>
                                          </p:val>
                                        </p:tav>
                                      </p:tavLst>
                                    </p:anim>
                                  </p:childTnLst>
                                </p:cTn>
                              </p:par>
                              <p:par>
                                <p:cTn id="45" presetID="8" presetClass="emph" presetSubtype="0" fill="hold" nodeType="withEffect">
                                  <p:stCondLst>
                                    <p:cond delay="0"/>
                                  </p:stCondLst>
                                  <p:childTnLst>
                                    <p:animRot by="21600000">
                                      <p:cBhvr>
                                        <p:cTn id="46" dur="5000" fill="hold"/>
                                        <p:tgtEl>
                                          <p:spTgt spid="19"/>
                                        </p:tgtEl>
                                        <p:attrNameLst>
                                          <p:attrName>r</p:attrName>
                                        </p:attrNameLst>
                                      </p:cBhvr>
                                    </p:animRot>
                                  </p:childTnLst>
                                </p:cTn>
                              </p:par>
                              <p:par>
                                <p:cTn id="47" presetID="2" presetClass="entr" presetSubtype="4"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0" fill="hold"/>
                                        <p:tgtEl>
                                          <p:spTgt spid="20"/>
                                        </p:tgtEl>
                                        <p:attrNameLst>
                                          <p:attrName>ppt_x</p:attrName>
                                        </p:attrNameLst>
                                      </p:cBhvr>
                                      <p:tavLst>
                                        <p:tav tm="0">
                                          <p:val>
                                            <p:strVal val="#ppt_x"/>
                                          </p:val>
                                        </p:tav>
                                        <p:tav tm="100000">
                                          <p:val>
                                            <p:strVal val="#ppt_x"/>
                                          </p:val>
                                        </p:tav>
                                      </p:tavLst>
                                    </p:anim>
                                    <p:anim calcmode="lin" valueType="num">
                                      <p:cBhvr additive="base">
                                        <p:cTn id="50" dur="5000" fill="hold"/>
                                        <p:tgtEl>
                                          <p:spTgt spid="20"/>
                                        </p:tgtEl>
                                        <p:attrNameLst>
                                          <p:attrName>ppt_y</p:attrName>
                                        </p:attrNameLst>
                                      </p:cBhvr>
                                      <p:tavLst>
                                        <p:tav tm="0">
                                          <p:val>
                                            <p:strVal val="1+#ppt_h/2"/>
                                          </p:val>
                                        </p:tav>
                                        <p:tav tm="100000">
                                          <p:val>
                                            <p:strVal val="#ppt_y"/>
                                          </p:val>
                                        </p:tav>
                                      </p:tavLst>
                                    </p:anim>
                                  </p:childTnLst>
                                </p:cTn>
                              </p:par>
                              <p:par>
                                <p:cTn id="51" presetID="8" presetClass="emph" presetSubtype="0" fill="hold" nodeType="withEffect">
                                  <p:stCondLst>
                                    <p:cond delay="0"/>
                                  </p:stCondLst>
                                  <p:childTnLst>
                                    <p:animRot by="21600000">
                                      <p:cBhvr>
                                        <p:cTn id="52" dur="5000" fill="hold"/>
                                        <p:tgtEl>
                                          <p:spTgt spid="20"/>
                                        </p:tgtEl>
                                        <p:attrNameLst>
                                          <p:attrName>r</p:attrName>
                                        </p:attrNameLst>
                                      </p:cBhvr>
                                    </p:animRot>
                                  </p:childTnLst>
                                </p:cTn>
                              </p:par>
                              <p:par>
                                <p:cTn id="53" presetID="2" presetClass="entr" presetSubtype="4"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0" fill="hold"/>
                                        <p:tgtEl>
                                          <p:spTgt spid="21"/>
                                        </p:tgtEl>
                                        <p:attrNameLst>
                                          <p:attrName>ppt_x</p:attrName>
                                        </p:attrNameLst>
                                      </p:cBhvr>
                                      <p:tavLst>
                                        <p:tav tm="0">
                                          <p:val>
                                            <p:strVal val="#ppt_x"/>
                                          </p:val>
                                        </p:tav>
                                        <p:tav tm="100000">
                                          <p:val>
                                            <p:strVal val="#ppt_x"/>
                                          </p:val>
                                        </p:tav>
                                      </p:tavLst>
                                    </p:anim>
                                    <p:anim calcmode="lin" valueType="num">
                                      <p:cBhvr additive="base">
                                        <p:cTn id="56" dur="5000" fill="hold"/>
                                        <p:tgtEl>
                                          <p:spTgt spid="21"/>
                                        </p:tgtEl>
                                        <p:attrNameLst>
                                          <p:attrName>ppt_y</p:attrName>
                                        </p:attrNameLst>
                                      </p:cBhvr>
                                      <p:tavLst>
                                        <p:tav tm="0">
                                          <p:val>
                                            <p:strVal val="1+#ppt_h/2"/>
                                          </p:val>
                                        </p:tav>
                                        <p:tav tm="100000">
                                          <p:val>
                                            <p:strVal val="#ppt_y"/>
                                          </p:val>
                                        </p:tav>
                                      </p:tavLst>
                                    </p:anim>
                                  </p:childTnLst>
                                </p:cTn>
                              </p:par>
                              <p:par>
                                <p:cTn id="57" presetID="8" presetClass="emph" presetSubtype="0" fill="hold" nodeType="withEffect">
                                  <p:stCondLst>
                                    <p:cond delay="0"/>
                                  </p:stCondLst>
                                  <p:childTnLst>
                                    <p:animRot by="21600000">
                                      <p:cBhvr>
                                        <p:cTn id="58" dur="5000" fill="hold"/>
                                        <p:tgtEl>
                                          <p:spTgt spid="21"/>
                                        </p:tgtEl>
                                        <p:attrNameLst>
                                          <p:attrName>r</p:attrName>
                                        </p:attrNameLst>
                                      </p:cBhvr>
                                    </p:animRot>
                                  </p:childTnLst>
                                </p:cTn>
                              </p:par>
                              <p:par>
                                <p:cTn id="59" presetID="2" presetClass="entr" presetSubtype="4"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0" fill="hold"/>
                                        <p:tgtEl>
                                          <p:spTgt spid="22"/>
                                        </p:tgtEl>
                                        <p:attrNameLst>
                                          <p:attrName>ppt_x</p:attrName>
                                        </p:attrNameLst>
                                      </p:cBhvr>
                                      <p:tavLst>
                                        <p:tav tm="0">
                                          <p:val>
                                            <p:strVal val="#ppt_x"/>
                                          </p:val>
                                        </p:tav>
                                        <p:tav tm="100000">
                                          <p:val>
                                            <p:strVal val="#ppt_x"/>
                                          </p:val>
                                        </p:tav>
                                      </p:tavLst>
                                    </p:anim>
                                    <p:anim calcmode="lin" valueType="num">
                                      <p:cBhvr additive="base">
                                        <p:cTn id="62" dur="5000" fill="hold"/>
                                        <p:tgtEl>
                                          <p:spTgt spid="22"/>
                                        </p:tgtEl>
                                        <p:attrNameLst>
                                          <p:attrName>ppt_y</p:attrName>
                                        </p:attrNameLst>
                                      </p:cBhvr>
                                      <p:tavLst>
                                        <p:tav tm="0">
                                          <p:val>
                                            <p:strVal val="1+#ppt_h/2"/>
                                          </p:val>
                                        </p:tav>
                                        <p:tav tm="100000">
                                          <p:val>
                                            <p:strVal val="#ppt_y"/>
                                          </p:val>
                                        </p:tav>
                                      </p:tavLst>
                                    </p:anim>
                                  </p:childTnLst>
                                </p:cTn>
                              </p:par>
                              <p:par>
                                <p:cTn id="63" presetID="8" presetClass="emph" presetSubtype="0" fill="hold" nodeType="withEffect">
                                  <p:stCondLst>
                                    <p:cond delay="0"/>
                                  </p:stCondLst>
                                  <p:childTnLst>
                                    <p:animRot by="21600000">
                                      <p:cBhvr>
                                        <p:cTn id="64" dur="5000" fill="hold"/>
                                        <p:tgtEl>
                                          <p:spTgt spid="22"/>
                                        </p:tgtEl>
                                        <p:attrNameLst>
                                          <p:attrName>r</p:attrName>
                                        </p:attrNameLst>
                                      </p:cBhvr>
                                    </p:animRot>
                                  </p:childTnLst>
                                </p:cTn>
                              </p:par>
                              <p:par>
                                <p:cTn id="65" presetID="2" presetClass="entr" presetSubtype="4"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0" fill="hold"/>
                                        <p:tgtEl>
                                          <p:spTgt spid="23"/>
                                        </p:tgtEl>
                                        <p:attrNameLst>
                                          <p:attrName>ppt_x</p:attrName>
                                        </p:attrNameLst>
                                      </p:cBhvr>
                                      <p:tavLst>
                                        <p:tav tm="0">
                                          <p:val>
                                            <p:strVal val="#ppt_x"/>
                                          </p:val>
                                        </p:tav>
                                        <p:tav tm="100000">
                                          <p:val>
                                            <p:strVal val="#ppt_x"/>
                                          </p:val>
                                        </p:tav>
                                      </p:tavLst>
                                    </p:anim>
                                    <p:anim calcmode="lin" valueType="num">
                                      <p:cBhvr additive="base">
                                        <p:cTn id="68" dur="5000" fill="hold"/>
                                        <p:tgtEl>
                                          <p:spTgt spid="23"/>
                                        </p:tgtEl>
                                        <p:attrNameLst>
                                          <p:attrName>ppt_y</p:attrName>
                                        </p:attrNameLst>
                                      </p:cBhvr>
                                      <p:tavLst>
                                        <p:tav tm="0">
                                          <p:val>
                                            <p:strVal val="1+#ppt_h/2"/>
                                          </p:val>
                                        </p:tav>
                                        <p:tav tm="100000">
                                          <p:val>
                                            <p:strVal val="#ppt_y"/>
                                          </p:val>
                                        </p:tav>
                                      </p:tavLst>
                                    </p:anim>
                                  </p:childTnLst>
                                </p:cTn>
                              </p:par>
                              <p:par>
                                <p:cTn id="69" presetID="8" presetClass="emph" presetSubtype="0" fill="hold" nodeType="withEffect">
                                  <p:stCondLst>
                                    <p:cond delay="0"/>
                                  </p:stCondLst>
                                  <p:childTnLst>
                                    <p:animRot by="21600000">
                                      <p:cBhvr>
                                        <p:cTn id="70" dur="5000" fill="hold"/>
                                        <p:tgtEl>
                                          <p:spTgt spid="23"/>
                                        </p:tgtEl>
                                        <p:attrNameLst>
                                          <p:attrName>r</p:attrName>
                                        </p:attrNameLst>
                                      </p:cBhvr>
                                    </p:animRot>
                                  </p:childTnLst>
                                </p:cTn>
                              </p:par>
                              <p:par>
                                <p:cTn id="71" presetID="2" presetClass="entr" presetSubtype="4" fill="hold"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0" fill="hold"/>
                                        <p:tgtEl>
                                          <p:spTgt spid="24"/>
                                        </p:tgtEl>
                                        <p:attrNameLst>
                                          <p:attrName>ppt_x</p:attrName>
                                        </p:attrNameLst>
                                      </p:cBhvr>
                                      <p:tavLst>
                                        <p:tav tm="0">
                                          <p:val>
                                            <p:strVal val="#ppt_x"/>
                                          </p:val>
                                        </p:tav>
                                        <p:tav tm="100000">
                                          <p:val>
                                            <p:strVal val="#ppt_x"/>
                                          </p:val>
                                        </p:tav>
                                      </p:tavLst>
                                    </p:anim>
                                    <p:anim calcmode="lin" valueType="num">
                                      <p:cBhvr additive="base">
                                        <p:cTn id="74" dur="5000" fill="hold"/>
                                        <p:tgtEl>
                                          <p:spTgt spid="24"/>
                                        </p:tgtEl>
                                        <p:attrNameLst>
                                          <p:attrName>ppt_y</p:attrName>
                                        </p:attrNameLst>
                                      </p:cBhvr>
                                      <p:tavLst>
                                        <p:tav tm="0">
                                          <p:val>
                                            <p:strVal val="1+#ppt_h/2"/>
                                          </p:val>
                                        </p:tav>
                                        <p:tav tm="100000">
                                          <p:val>
                                            <p:strVal val="#ppt_y"/>
                                          </p:val>
                                        </p:tav>
                                      </p:tavLst>
                                    </p:anim>
                                  </p:childTnLst>
                                </p:cTn>
                              </p:par>
                              <p:par>
                                <p:cTn id="75" presetID="8" presetClass="emph" presetSubtype="0" fill="hold" nodeType="withEffect">
                                  <p:stCondLst>
                                    <p:cond delay="0"/>
                                  </p:stCondLst>
                                  <p:childTnLst>
                                    <p:animRot by="21600000">
                                      <p:cBhvr>
                                        <p:cTn id="76" dur="5000" fill="hold"/>
                                        <p:tgtEl>
                                          <p:spTgt spid="24"/>
                                        </p:tgtEl>
                                        <p:attrNameLst>
                                          <p:attrName>r</p:attrName>
                                        </p:attrNameLst>
                                      </p:cBhvr>
                                    </p:animRot>
                                  </p:childTnLst>
                                </p:cTn>
                              </p:par>
                              <p:par>
                                <p:cTn id="77" presetID="17" presetClass="exit" presetSubtype="10" fill="hold" grpId="0" nodeType="withEffect">
                                  <p:stCondLst>
                                    <p:cond delay="0"/>
                                  </p:stCondLst>
                                  <p:childTnLst>
                                    <p:anim calcmode="lin" valueType="num">
                                      <p:cBhvr>
                                        <p:cTn id="78" dur="5000"/>
                                        <p:tgtEl>
                                          <p:spTgt spid="25"/>
                                        </p:tgtEl>
                                        <p:attrNameLst>
                                          <p:attrName>ppt_w</p:attrName>
                                        </p:attrNameLst>
                                      </p:cBhvr>
                                      <p:tavLst>
                                        <p:tav tm="0">
                                          <p:val>
                                            <p:strVal val="ppt_w"/>
                                          </p:val>
                                        </p:tav>
                                        <p:tav tm="100000">
                                          <p:val>
                                            <p:fltVal val="0"/>
                                          </p:val>
                                        </p:tav>
                                      </p:tavLst>
                                    </p:anim>
                                    <p:anim calcmode="lin" valueType="num">
                                      <p:cBhvr>
                                        <p:cTn id="79" dur="5000"/>
                                        <p:tgtEl>
                                          <p:spTgt spid="25"/>
                                        </p:tgtEl>
                                        <p:attrNameLst>
                                          <p:attrName>ppt_h</p:attrName>
                                        </p:attrNameLst>
                                      </p:cBhvr>
                                      <p:tavLst>
                                        <p:tav tm="0">
                                          <p:val>
                                            <p:strVal val="ppt_h"/>
                                          </p:val>
                                        </p:tav>
                                        <p:tav tm="100000">
                                          <p:val>
                                            <p:strVal val="ppt_h"/>
                                          </p:val>
                                        </p:tav>
                                      </p:tavLst>
                                    </p:anim>
                                    <p:set>
                                      <p:cBhvr>
                                        <p:cTn id="80" dur="1" fill="hold">
                                          <p:stCondLst>
                                            <p:cond delay="4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21 Surprising Dog Facts (Especially #3)"/>
          <p:cNvPicPr>
            <a:picLocks noChangeAspect="1" noChangeArrowheads="1"/>
          </p:cNvPicPr>
          <p:nvPr/>
        </p:nvPicPr>
        <p:blipFill>
          <a:blip r:embed="rId2"/>
          <a:srcRect/>
          <a:stretch>
            <a:fillRect/>
          </a:stretch>
        </p:blipFill>
        <p:spPr bwMode="auto">
          <a:xfrm>
            <a:off x="0" y="0"/>
            <a:ext cx="9139826" cy="6858000"/>
          </a:xfrm>
          <a:prstGeom prst="rect">
            <a:avLst/>
          </a:prstGeom>
          <a:noFill/>
        </p:spPr>
      </p:pic>
      <p:sp>
        <p:nvSpPr>
          <p:cNvPr id="3" name="2 Rectángulo"/>
          <p:cNvSpPr/>
          <p:nvPr/>
        </p:nvSpPr>
        <p:spPr>
          <a:xfrm>
            <a:off x="357158" y="571480"/>
            <a:ext cx="4000528" cy="1323439"/>
          </a:xfrm>
          <a:prstGeom prst="rect">
            <a:avLst/>
          </a:prstGeom>
        </p:spPr>
        <p:txBody>
          <a:bodyPr wrap="square">
            <a:spAutoFit/>
          </a:bodyPr>
          <a:lstStyle/>
          <a:p>
            <a:r>
              <a:rPr lang="es-ES" sz="2000" b="1" dirty="0">
                <a:solidFill>
                  <a:schemeClr val="bg1"/>
                </a:solidFill>
                <a:effectLst>
                  <a:glow rad="228600">
                    <a:schemeClr val="accent3">
                      <a:satMod val="175000"/>
                      <a:alpha val="40000"/>
                    </a:schemeClr>
                  </a:glow>
                </a:effectLst>
              </a:rPr>
              <a:t>Los perros tienen 1.700 papilas gustativas, mucho menos que los seres humanos que tienen 9.000 ...</a:t>
            </a:r>
            <a:endParaRPr lang="es-ES" sz="2000"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143362" name="Picture 2" descr="http://i1.wp.com/www.patatero.com/wp-content/uploads/2015/03/20015.gif?resize=350%2C200"/>
          <p:cNvPicPr>
            <a:picLocks noChangeAspect="1" noChangeArrowheads="1" noCrop="1"/>
          </p:cNvPicPr>
          <p:nvPr/>
        </p:nvPicPr>
        <p:blipFill>
          <a:blip r:embed="rId2"/>
          <a:srcRect/>
          <a:stretch>
            <a:fillRect/>
          </a:stretch>
        </p:blipFill>
        <p:spPr bwMode="auto">
          <a:xfrm>
            <a:off x="714348" y="642918"/>
            <a:ext cx="7612970" cy="5643578"/>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21 Surprising Dog Facts (Especially #3)"/>
          <p:cNvPicPr>
            <a:picLocks noChangeAspect="1" noChangeArrowheads="1"/>
          </p:cNvPicPr>
          <p:nvPr/>
        </p:nvPicPr>
        <p:blipFill>
          <a:blip r:embed="rId2"/>
          <a:srcRect/>
          <a:stretch>
            <a:fillRect/>
          </a:stretch>
        </p:blipFill>
        <p:spPr bwMode="auto">
          <a:xfrm>
            <a:off x="-1" y="0"/>
            <a:ext cx="9121337" cy="6858000"/>
          </a:xfrm>
          <a:prstGeom prst="rect">
            <a:avLst/>
          </a:prstGeom>
          <a:noFill/>
        </p:spPr>
      </p:pic>
      <p:sp>
        <p:nvSpPr>
          <p:cNvPr id="3" name="2 Rectángulo"/>
          <p:cNvSpPr/>
          <p:nvPr/>
        </p:nvSpPr>
        <p:spPr>
          <a:xfrm>
            <a:off x="642910" y="5072074"/>
            <a:ext cx="4000528" cy="1477328"/>
          </a:xfrm>
          <a:prstGeom prst="rect">
            <a:avLst/>
          </a:prstGeom>
        </p:spPr>
        <p:txBody>
          <a:bodyPr wrap="square">
            <a:spAutoFit/>
          </a:bodyPr>
          <a:lstStyle/>
          <a:p>
            <a:r>
              <a:rPr lang="es-ES" b="1" dirty="0">
                <a:solidFill>
                  <a:schemeClr val="bg1"/>
                </a:solidFill>
                <a:effectLst>
                  <a:glow rad="228600">
                    <a:schemeClr val="accent3">
                      <a:satMod val="175000"/>
                      <a:alpha val="40000"/>
                    </a:schemeClr>
                  </a:glow>
                </a:effectLst>
              </a:rPr>
              <a:t>Es un error común pensar que los perros sólo ven en blanco y negro. Los perros también pueden ver variaciones de amarillo, azul, verde y gris.</a:t>
            </a:r>
            <a:endParaRPr lang="es-ES"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4.bp.blogspot.com/-ytSNUmRqo54/VALkNP4V3pI/AAAAAAAAHzM/pJ9aznYsrmA/s1600/1.gif">
            <a:hlinkClick r:id="rId2"/>
          </p:cNvPr>
          <p:cNvPicPr>
            <a:picLocks noChangeAspect="1" noChangeArrowheads="1" noCrop="1"/>
          </p:cNvPicPr>
          <p:nvPr/>
        </p:nvPicPr>
        <p:blipFill>
          <a:blip r:embed="rId3"/>
          <a:srcRect/>
          <a:stretch>
            <a:fillRect/>
          </a:stretch>
        </p:blipFill>
        <p:spPr bwMode="auto">
          <a:xfrm>
            <a:off x="-1" y="0"/>
            <a:ext cx="9239577" cy="6858000"/>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21 Surprising Dog Facts (Especially #3)"/>
          <p:cNvPicPr>
            <a:picLocks noChangeAspect="1" noChangeArrowheads="1"/>
          </p:cNvPicPr>
          <p:nvPr/>
        </p:nvPicPr>
        <p:blipFill>
          <a:blip r:embed="rId2"/>
          <a:srcRect/>
          <a:stretch>
            <a:fillRect/>
          </a:stretch>
        </p:blipFill>
        <p:spPr bwMode="auto">
          <a:xfrm>
            <a:off x="0" y="0"/>
            <a:ext cx="9518978" cy="6858000"/>
          </a:xfrm>
          <a:prstGeom prst="rect">
            <a:avLst/>
          </a:prstGeom>
          <a:noFill/>
        </p:spPr>
      </p:pic>
      <p:sp>
        <p:nvSpPr>
          <p:cNvPr id="3" name="2 Rectángulo"/>
          <p:cNvSpPr/>
          <p:nvPr/>
        </p:nvSpPr>
        <p:spPr>
          <a:xfrm>
            <a:off x="4572000" y="714356"/>
            <a:ext cx="3786214" cy="2246769"/>
          </a:xfrm>
          <a:prstGeom prst="rect">
            <a:avLst/>
          </a:prstGeom>
        </p:spPr>
        <p:txBody>
          <a:bodyPr wrap="square">
            <a:spAutoFit/>
          </a:bodyPr>
          <a:lstStyle/>
          <a:p>
            <a:pPr algn="r"/>
            <a:r>
              <a:rPr lang="es-ES" sz="2000" b="1" dirty="0">
                <a:solidFill>
                  <a:schemeClr val="bg1"/>
                </a:solidFill>
                <a:effectLst>
                  <a:glow rad="228600">
                    <a:schemeClr val="accent3">
                      <a:satMod val="175000"/>
                      <a:alpha val="40000"/>
                    </a:schemeClr>
                  </a:glow>
                </a:effectLst>
              </a:rPr>
              <a:t>Los perros tienen un sentido de audición muy desarrollado.  Pueden oír sonidos entre 67Hz y 45,000Hz puntos (Los seres humanos no podemos oír más allá de 23,000Hz)</a:t>
            </a:r>
            <a:endParaRPr lang="es-ES" sz="2000"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descr="http://blog.gudog.com/wp-content/uploads/2014/09/GIF_177353_debemos_mantenernos_despiertos.gif"/>
          <p:cNvPicPr>
            <a:picLocks noChangeAspect="1" noChangeArrowheads="1" noCrop="1"/>
          </p:cNvPicPr>
          <p:nvPr/>
        </p:nvPicPr>
        <p:blipFill>
          <a:blip r:embed="rId2"/>
          <a:srcRect/>
          <a:stretch>
            <a:fillRect/>
          </a:stretch>
        </p:blipFill>
        <p:spPr bwMode="auto">
          <a:xfrm>
            <a:off x="-1" y="0"/>
            <a:ext cx="9398023" cy="7358090"/>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21 Surprising Dog Facts (Especially #3)"/>
          <p:cNvPicPr>
            <a:picLocks noChangeAspect="1" noChangeArrowheads="1"/>
          </p:cNvPicPr>
          <p:nvPr/>
        </p:nvPicPr>
        <p:blipFill>
          <a:blip r:embed="rId2"/>
          <a:srcRect/>
          <a:stretch>
            <a:fillRect/>
          </a:stretch>
        </p:blipFill>
        <p:spPr bwMode="auto">
          <a:xfrm>
            <a:off x="-1" y="0"/>
            <a:ext cx="9423049" cy="6858000"/>
          </a:xfrm>
          <a:prstGeom prst="rect">
            <a:avLst/>
          </a:prstGeom>
          <a:noFill/>
        </p:spPr>
      </p:pic>
      <p:sp>
        <p:nvSpPr>
          <p:cNvPr id="3" name="2 Rectángulo"/>
          <p:cNvSpPr/>
          <p:nvPr/>
        </p:nvSpPr>
        <p:spPr>
          <a:xfrm>
            <a:off x="428596" y="4357694"/>
            <a:ext cx="3000396" cy="2308324"/>
          </a:xfrm>
          <a:prstGeom prst="rect">
            <a:avLst/>
          </a:prstGeom>
        </p:spPr>
        <p:txBody>
          <a:bodyPr wrap="square">
            <a:spAutoFit/>
          </a:bodyPr>
          <a:lstStyle/>
          <a:p>
            <a:r>
              <a:rPr lang="es-ES" sz="2400" b="1" dirty="0">
                <a:solidFill>
                  <a:schemeClr val="bg1"/>
                </a:solidFill>
                <a:effectLst>
                  <a:glow rad="228600">
                    <a:schemeClr val="accent3">
                      <a:satMod val="175000"/>
                      <a:alpha val="40000"/>
                    </a:schemeClr>
                  </a:glow>
                </a:effectLst>
              </a:rPr>
              <a:t>Los perros tienen más de una docena de músculos que controlan cada oído.</a:t>
            </a:r>
            <a:endParaRPr lang="es-ES" sz="2400"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21 Surprising Dog Facts (Especially #3)"/>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 name="2 Rectángulo"/>
          <p:cNvSpPr/>
          <p:nvPr/>
        </p:nvSpPr>
        <p:spPr>
          <a:xfrm>
            <a:off x="571472" y="357166"/>
            <a:ext cx="4572000" cy="1631216"/>
          </a:xfrm>
          <a:prstGeom prst="rect">
            <a:avLst/>
          </a:prstGeom>
        </p:spPr>
        <p:txBody>
          <a:bodyPr>
            <a:spAutoFit/>
          </a:bodyPr>
          <a:lstStyle/>
          <a:p>
            <a:r>
              <a:rPr lang="es-ES" sz="2000" b="1" i="1" dirty="0">
                <a:solidFill>
                  <a:schemeClr val="bg1"/>
                </a:solidFill>
                <a:effectLst>
                  <a:glow rad="228600">
                    <a:schemeClr val="accent3">
                      <a:satMod val="175000"/>
                      <a:alpha val="40000"/>
                    </a:schemeClr>
                  </a:glow>
                </a:effectLst>
              </a:rPr>
              <a:t> La razón por la cual los perros se acurrucan cuando van a dormir es gracias a un antiguo instinto que los mantiene en calor y protege sus estómagos.</a:t>
            </a:r>
            <a:endParaRPr lang="es-ES" sz="2000" i="1"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s://educaconclicker.files.wordpress.com/2013/09/jugando-con-tu-perro-cuando-es-cachorro.jpg"/>
          <p:cNvPicPr>
            <a:picLocks noChangeAspect="1" noChangeArrowheads="1"/>
          </p:cNvPicPr>
          <p:nvPr/>
        </p:nvPicPr>
        <p:blipFill>
          <a:blip r:embed="rId2"/>
          <a:srcRect/>
          <a:stretch>
            <a:fillRect/>
          </a:stretch>
        </p:blipFill>
        <p:spPr bwMode="auto">
          <a:xfrm>
            <a:off x="-1" y="0"/>
            <a:ext cx="9313359" cy="6858000"/>
          </a:xfrm>
          <a:prstGeom prst="rect">
            <a:avLst/>
          </a:prstGeom>
          <a:noFill/>
        </p:spPr>
      </p:pic>
      <p:sp>
        <p:nvSpPr>
          <p:cNvPr id="11" name="10 Arco de bloque"/>
          <p:cNvSpPr/>
          <p:nvPr/>
        </p:nvSpPr>
        <p:spPr>
          <a:xfrm rot="5400000">
            <a:off x="5256213" y="-134937"/>
            <a:ext cx="3168650" cy="3816350"/>
          </a:xfrm>
          <a:prstGeom prst="blockArc">
            <a:avLst>
              <a:gd name="adj1" fmla="val 10801916"/>
              <a:gd name="adj2" fmla="val 21386851"/>
              <a:gd name="adj3" fmla="val 8334"/>
            </a:avLst>
          </a:prstGeom>
          <a:solidFill>
            <a:srgbClr val="00B05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4" name="13 Arco de bloque"/>
          <p:cNvSpPr/>
          <p:nvPr/>
        </p:nvSpPr>
        <p:spPr>
          <a:xfrm rot="5400000">
            <a:off x="898525" y="-171449"/>
            <a:ext cx="3241675" cy="3816350"/>
          </a:xfrm>
          <a:prstGeom prst="blockArc">
            <a:avLst>
              <a:gd name="adj1" fmla="val 10823328"/>
              <a:gd name="adj2" fmla="val 21489985"/>
              <a:gd name="adj3" fmla="val 6040"/>
            </a:avLst>
          </a:prstGeom>
          <a:solidFill>
            <a:srgbClr val="00B05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5" name="14 Arco de bloque"/>
          <p:cNvSpPr/>
          <p:nvPr/>
        </p:nvSpPr>
        <p:spPr>
          <a:xfrm rot="5400000">
            <a:off x="935038" y="3249613"/>
            <a:ext cx="3168650" cy="3816350"/>
          </a:xfrm>
          <a:prstGeom prst="blockArc">
            <a:avLst>
              <a:gd name="adj1" fmla="val 10768302"/>
              <a:gd name="adj2" fmla="val 21485642"/>
              <a:gd name="adj3" fmla="val 7231"/>
            </a:avLst>
          </a:prstGeom>
          <a:solidFill>
            <a:srgbClr val="00B05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6" name="15 Arco de bloque"/>
          <p:cNvSpPr/>
          <p:nvPr/>
        </p:nvSpPr>
        <p:spPr>
          <a:xfrm rot="5400000">
            <a:off x="5364162" y="3213101"/>
            <a:ext cx="3095625" cy="3816350"/>
          </a:xfrm>
          <a:prstGeom prst="blockArc">
            <a:avLst>
              <a:gd name="adj1" fmla="val 10845365"/>
              <a:gd name="adj2" fmla="val 21263854"/>
              <a:gd name="adj3" fmla="val 7468"/>
            </a:avLst>
          </a:prstGeom>
          <a:solidFill>
            <a:srgbClr val="00B05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8" name="17 Arco de bloque"/>
          <p:cNvSpPr/>
          <p:nvPr/>
        </p:nvSpPr>
        <p:spPr>
          <a:xfrm rot="16200000">
            <a:off x="5111750" y="-134937"/>
            <a:ext cx="3168650" cy="3816350"/>
          </a:xfrm>
          <a:prstGeom prst="blockArc">
            <a:avLst>
              <a:gd name="adj1" fmla="val 10815172"/>
              <a:gd name="adj2" fmla="val 21517560"/>
              <a:gd name="adj3" fmla="val 8376"/>
            </a:avLst>
          </a:prstGeom>
          <a:solidFill>
            <a:srgbClr val="00B05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9" name="18 Arco de bloque"/>
          <p:cNvSpPr/>
          <p:nvPr/>
        </p:nvSpPr>
        <p:spPr>
          <a:xfrm rot="16200000">
            <a:off x="5256213" y="3176588"/>
            <a:ext cx="3095625" cy="3889375"/>
          </a:xfrm>
          <a:prstGeom prst="blockArc">
            <a:avLst>
              <a:gd name="adj1" fmla="val 10762504"/>
              <a:gd name="adj2" fmla="val 21265463"/>
              <a:gd name="adj3" fmla="val 7798"/>
            </a:avLst>
          </a:prstGeom>
          <a:solidFill>
            <a:srgbClr val="00B05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0" name="19 Arco de bloque"/>
          <p:cNvSpPr/>
          <p:nvPr/>
        </p:nvSpPr>
        <p:spPr>
          <a:xfrm rot="16200000">
            <a:off x="792163" y="3249613"/>
            <a:ext cx="3168650" cy="3816350"/>
          </a:xfrm>
          <a:prstGeom prst="blockArc">
            <a:avLst>
              <a:gd name="adj1" fmla="val 10804590"/>
              <a:gd name="adj2" fmla="val 21413752"/>
              <a:gd name="adj3" fmla="val 7262"/>
            </a:avLst>
          </a:prstGeom>
          <a:solidFill>
            <a:srgbClr val="00B05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1" name="20 Arco de bloque"/>
          <p:cNvSpPr/>
          <p:nvPr/>
        </p:nvSpPr>
        <p:spPr>
          <a:xfrm rot="16200000">
            <a:off x="755650" y="-171449"/>
            <a:ext cx="3241675" cy="3816350"/>
          </a:xfrm>
          <a:prstGeom prst="blockArc">
            <a:avLst>
              <a:gd name="adj1" fmla="val 10839416"/>
              <a:gd name="adj2" fmla="val 21487988"/>
              <a:gd name="adj3" fmla="val 6824"/>
            </a:avLst>
          </a:prstGeom>
          <a:solidFill>
            <a:srgbClr val="00B05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19"/>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1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15"/>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20"/>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1"/>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18"/>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21"/>
                                        </p:tgtEl>
                                        <p:attrNameLst>
                                          <p:attrName>r</p:attrName>
                                        </p:attrNameLst>
                                      </p:cBhvr>
                                    </p:animRot>
                                  </p:childTnLst>
                                </p:cTn>
                              </p:par>
                              <p:par>
                                <p:cTn id="21" presetID="2" presetClass="exit" presetSubtype="12" fill="hold" nodeType="withEffect">
                                  <p:stCondLst>
                                    <p:cond delay="0"/>
                                  </p:stCondLst>
                                  <p:childTnLst>
                                    <p:anim calcmode="lin" valueType="num">
                                      <p:cBhvr additive="base">
                                        <p:cTn id="22" dur="5000"/>
                                        <p:tgtEl>
                                          <p:spTgt spid="19"/>
                                        </p:tgtEl>
                                        <p:attrNameLst>
                                          <p:attrName>ppt_x</p:attrName>
                                        </p:attrNameLst>
                                      </p:cBhvr>
                                      <p:tavLst>
                                        <p:tav tm="0">
                                          <p:val>
                                            <p:strVal val="ppt_x"/>
                                          </p:val>
                                        </p:tav>
                                        <p:tav tm="100000">
                                          <p:val>
                                            <p:strVal val="0-ppt_w/2"/>
                                          </p:val>
                                        </p:tav>
                                      </p:tavLst>
                                    </p:anim>
                                    <p:anim calcmode="lin" valueType="num">
                                      <p:cBhvr additive="base">
                                        <p:cTn id="23" dur="5000"/>
                                        <p:tgtEl>
                                          <p:spTgt spid="19"/>
                                        </p:tgtEl>
                                        <p:attrNameLst>
                                          <p:attrName>ppt_y</p:attrName>
                                        </p:attrNameLst>
                                      </p:cBhvr>
                                      <p:tavLst>
                                        <p:tav tm="0">
                                          <p:val>
                                            <p:strVal val="ppt_y"/>
                                          </p:val>
                                        </p:tav>
                                        <p:tav tm="100000">
                                          <p:val>
                                            <p:strVal val="1+ppt_h/2"/>
                                          </p:val>
                                        </p:tav>
                                      </p:tavLst>
                                    </p:anim>
                                    <p:set>
                                      <p:cBhvr>
                                        <p:cTn id="24" dur="1" fill="hold">
                                          <p:stCondLst>
                                            <p:cond delay="4999"/>
                                          </p:stCondLst>
                                        </p:cTn>
                                        <p:tgtEl>
                                          <p:spTgt spid="19"/>
                                        </p:tgtEl>
                                        <p:attrNameLst>
                                          <p:attrName>style.visibility</p:attrName>
                                        </p:attrNameLst>
                                      </p:cBhvr>
                                      <p:to>
                                        <p:strVal val="hidden"/>
                                      </p:to>
                                    </p:set>
                                  </p:childTnLst>
                                </p:cTn>
                              </p:par>
                              <p:par>
                                <p:cTn id="25" presetID="2" presetClass="exit" presetSubtype="6" fill="hold"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1+ppt_w/2"/>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9"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0-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9"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0-ppt_w/2"/>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3" fill="hold"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1+ppt_w/2"/>
                                          </p:val>
                                        </p:tav>
                                      </p:tavLst>
                                    </p:anim>
                                    <p:anim calcmode="lin" valueType="num">
                                      <p:cBhvr additive="base">
                                        <p:cTn id="39" dur="5000"/>
                                        <p:tgtEl>
                                          <p:spTgt spid="14"/>
                                        </p:tgtEl>
                                        <p:attrNameLst>
                                          <p:attrName>ppt_y</p:attrName>
                                        </p:attrNameLst>
                                      </p:cBhvr>
                                      <p:tavLst>
                                        <p:tav tm="0">
                                          <p:val>
                                            <p:strVal val="ppt_y"/>
                                          </p:val>
                                        </p:tav>
                                        <p:tav tm="100000">
                                          <p:val>
                                            <p:strVal val="0-ppt_h/2"/>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3"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0-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16"/>
                                        </p:tgtEl>
                                        <p:attrNameLst>
                                          <p:attrName>ppt_x</p:attrName>
                                        </p:attrNameLst>
                                      </p:cBhvr>
                                      <p:tavLst>
                                        <p:tav tm="0">
                                          <p:val>
                                            <p:strVal val="ppt_x"/>
                                          </p:val>
                                        </p:tav>
                                        <p:tav tm="100000">
                                          <p:val>
                                            <p:strVal val="0-ppt_w/2"/>
                                          </p:val>
                                        </p:tav>
                                      </p:tavLst>
                                    </p:anim>
                                    <p:anim calcmode="lin" valueType="num">
                                      <p:cBhvr additive="base">
                                        <p:cTn id="47" dur="5000"/>
                                        <p:tgtEl>
                                          <p:spTgt spid="16"/>
                                        </p:tgtEl>
                                        <p:attrNameLst>
                                          <p:attrName>ppt_y</p:attrName>
                                        </p:attrNameLst>
                                      </p:cBhvr>
                                      <p:tavLst>
                                        <p:tav tm="0">
                                          <p:val>
                                            <p:strVal val="ppt_y"/>
                                          </p:val>
                                        </p:tav>
                                        <p:tav tm="100000">
                                          <p:val>
                                            <p:strVal val="1+ppt_h/2"/>
                                          </p:val>
                                        </p:tav>
                                      </p:tavLst>
                                    </p:anim>
                                    <p:set>
                                      <p:cBhvr>
                                        <p:cTn id="48" dur="1" fill="hold">
                                          <p:stCondLst>
                                            <p:cond delay="4999"/>
                                          </p:stCondLst>
                                        </p:cTn>
                                        <p:tgtEl>
                                          <p:spTgt spid="16"/>
                                        </p:tgtEl>
                                        <p:attrNameLst>
                                          <p:attrName>style.visibility</p:attrName>
                                        </p:attrNameLst>
                                      </p:cBhvr>
                                      <p:to>
                                        <p:strVal val="hidden"/>
                                      </p:to>
                                    </p:set>
                                  </p:childTnLst>
                                </p:cTn>
                              </p:par>
                              <p:par>
                                <p:cTn id="49" presetID="2" presetClass="exit" presetSubtype="6" fill="hold" nodeType="withEffect">
                                  <p:stCondLst>
                                    <p:cond delay="0"/>
                                  </p:stCondLst>
                                  <p:childTnLst>
                                    <p:anim calcmode="lin" valueType="num">
                                      <p:cBhvr additive="base">
                                        <p:cTn id="50" dur="5000"/>
                                        <p:tgtEl>
                                          <p:spTgt spid="20"/>
                                        </p:tgtEl>
                                        <p:attrNameLst>
                                          <p:attrName>ppt_x</p:attrName>
                                        </p:attrNameLst>
                                      </p:cBhvr>
                                      <p:tavLst>
                                        <p:tav tm="0">
                                          <p:val>
                                            <p:strVal val="ppt_x"/>
                                          </p:val>
                                        </p:tav>
                                        <p:tav tm="100000">
                                          <p:val>
                                            <p:strVal val="1+ppt_w/2"/>
                                          </p:val>
                                        </p:tav>
                                      </p:tavLst>
                                    </p:anim>
                                    <p:anim calcmode="lin" valueType="num">
                                      <p:cBhvr additive="base">
                                        <p:cTn id="51" dur="5000"/>
                                        <p:tgtEl>
                                          <p:spTgt spid="20"/>
                                        </p:tgtEl>
                                        <p:attrNameLst>
                                          <p:attrName>ppt_y</p:attrName>
                                        </p:attrNameLst>
                                      </p:cBhvr>
                                      <p:tavLst>
                                        <p:tav tm="0">
                                          <p:val>
                                            <p:strVal val="ppt_y"/>
                                          </p:val>
                                        </p:tav>
                                        <p:tav tm="100000">
                                          <p:val>
                                            <p:strVal val="1+ppt_h/2"/>
                                          </p:val>
                                        </p:tav>
                                      </p:tavLst>
                                    </p:anim>
                                    <p:set>
                                      <p:cBhvr>
                                        <p:cTn id="52" dur="1" fill="hold">
                                          <p:stCondLst>
                                            <p:cond delay="4999"/>
                                          </p:stCondLst>
                                        </p:cTn>
                                        <p:tgtEl>
                                          <p:spTgt spid="20"/>
                                        </p:tgtEl>
                                        <p:attrNameLst>
                                          <p:attrName>style.visibility</p:attrName>
                                        </p:attrNameLst>
                                      </p:cBhvr>
                                      <p:to>
                                        <p:strVal val="hidden"/>
                                      </p:to>
                                    </p:set>
                                  </p:childTnLst>
                                </p:cTn>
                              </p:par>
                              <p:par>
                                <p:cTn id="53" presetID="8" presetClass="entr" presetSubtype="32"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diamond(out)">
                                      <p:cBhvr>
                                        <p:cTn id="55"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21 Surprising Dog Facts (Especially #3)"/>
          <p:cNvPicPr>
            <a:picLocks noChangeAspect="1" noChangeArrowheads="1"/>
          </p:cNvPicPr>
          <p:nvPr/>
        </p:nvPicPr>
        <p:blipFill>
          <a:blip r:embed="rId2"/>
          <a:srcRect/>
          <a:stretch>
            <a:fillRect/>
          </a:stretch>
        </p:blipFill>
        <p:spPr bwMode="auto">
          <a:xfrm>
            <a:off x="0" y="0"/>
            <a:ext cx="9144016" cy="6858000"/>
          </a:xfrm>
          <a:prstGeom prst="rect">
            <a:avLst/>
          </a:prstGeom>
          <a:noFill/>
        </p:spPr>
      </p:pic>
      <p:sp>
        <p:nvSpPr>
          <p:cNvPr id="3" name="2 Rectángulo"/>
          <p:cNvSpPr/>
          <p:nvPr/>
        </p:nvSpPr>
        <p:spPr>
          <a:xfrm>
            <a:off x="500034" y="428604"/>
            <a:ext cx="3429024" cy="1631216"/>
          </a:xfrm>
          <a:prstGeom prst="rect">
            <a:avLst/>
          </a:prstGeom>
        </p:spPr>
        <p:txBody>
          <a:bodyPr wrap="square">
            <a:spAutoFit/>
          </a:bodyPr>
          <a:lstStyle/>
          <a:p>
            <a:r>
              <a:rPr lang="es-ES" sz="2000" b="1" dirty="0">
                <a:solidFill>
                  <a:schemeClr val="bg1"/>
                </a:solidFill>
                <a:effectLst>
                  <a:glow rad="228600">
                    <a:schemeClr val="accent3">
                      <a:satMod val="175000"/>
                      <a:alpha val="40000"/>
                    </a:schemeClr>
                  </a:glow>
                </a:effectLst>
              </a:rPr>
              <a:t>Investigaciones muestran que el 45% de los dueños dejan que sus perros duerman con ellos en la cama.</a:t>
            </a:r>
            <a:endParaRPr lang="es-ES" sz="2000" dirty="0">
              <a:solidFill>
                <a:schemeClr val="bg1"/>
              </a:solidFill>
              <a:effectLst>
                <a:glow rad="228600">
                  <a:schemeClr val="accent3">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email"/>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URIOSIDADES CANIN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CURIOSIDADES CANINAS</Template>
  <TotalTime>2</TotalTime>
  <Words>421</Words>
  <Application>Microsoft Office PowerPoint</Application>
  <PresentationFormat>Presentación en pantalla (4:3)</PresentationFormat>
  <Paragraphs>35</Paragraphs>
  <Slides>44</Slides>
  <Notes>2</Notes>
  <HiddenSlides>0</HiddenSlides>
  <MMClips>1</MMClips>
  <ScaleCrop>false</ScaleCrop>
  <HeadingPairs>
    <vt:vector size="4" baseType="variant">
      <vt:variant>
        <vt:lpstr>Tema</vt:lpstr>
      </vt:variant>
      <vt:variant>
        <vt:i4>3</vt:i4>
      </vt:variant>
      <vt:variant>
        <vt:lpstr>Títulos de diapositiva</vt:lpstr>
      </vt:variant>
      <vt:variant>
        <vt:i4>44</vt:i4>
      </vt:variant>
    </vt:vector>
  </HeadingPairs>
  <TitlesOfParts>
    <vt:vector size="47" baseType="lpstr">
      <vt:lpstr>CURIOSIDADES CANINAS</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2016-01-17T16:23:38Z</dcterms:created>
  <dcterms:modified xsi:type="dcterms:W3CDTF">2016-01-17T16:25:59Z</dcterms:modified>
</cp:coreProperties>
</file>