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77" r:id="rId3"/>
    <p:sldId id="544" r:id="rId4"/>
    <p:sldId id="503" r:id="rId5"/>
    <p:sldId id="509" r:id="rId6"/>
    <p:sldId id="482" r:id="rId7"/>
    <p:sldId id="545" r:id="rId8"/>
    <p:sldId id="515" r:id="rId9"/>
    <p:sldId id="516" r:id="rId10"/>
    <p:sldId id="481" r:id="rId11"/>
    <p:sldId id="508" r:id="rId12"/>
    <p:sldId id="483" r:id="rId13"/>
    <p:sldId id="498" r:id="rId14"/>
    <p:sldId id="546" r:id="rId15"/>
    <p:sldId id="502" r:id="rId16"/>
    <p:sldId id="510" r:id="rId17"/>
    <p:sldId id="511" r:id="rId18"/>
    <p:sldId id="484" r:id="rId19"/>
    <p:sldId id="499" r:id="rId20"/>
    <p:sldId id="485" r:id="rId21"/>
    <p:sldId id="486" r:id="rId22"/>
    <p:sldId id="490" r:id="rId23"/>
    <p:sldId id="487" r:id="rId24"/>
    <p:sldId id="504" r:id="rId25"/>
    <p:sldId id="488" r:id="rId26"/>
    <p:sldId id="514" r:id="rId27"/>
    <p:sldId id="506" r:id="rId28"/>
    <p:sldId id="493" r:id="rId29"/>
    <p:sldId id="494" r:id="rId30"/>
    <p:sldId id="496" r:id="rId31"/>
    <p:sldId id="497" r:id="rId32"/>
    <p:sldId id="500" r:id="rId33"/>
    <p:sldId id="513" r:id="rId34"/>
    <p:sldId id="507" r:id="rId35"/>
    <p:sldId id="489" r:id="rId36"/>
    <p:sldId id="524" r:id="rId37"/>
    <p:sldId id="491" r:id="rId38"/>
    <p:sldId id="512" r:id="rId39"/>
    <p:sldId id="518" r:id="rId40"/>
    <p:sldId id="520" r:id="rId41"/>
    <p:sldId id="521" r:id="rId42"/>
    <p:sldId id="522" r:id="rId43"/>
    <p:sldId id="523" r:id="rId44"/>
    <p:sldId id="528" r:id="rId45"/>
    <p:sldId id="529" r:id="rId46"/>
    <p:sldId id="530" r:id="rId47"/>
    <p:sldId id="531" r:id="rId48"/>
    <p:sldId id="532" r:id="rId49"/>
    <p:sldId id="533" r:id="rId50"/>
    <p:sldId id="534" r:id="rId51"/>
    <p:sldId id="535" r:id="rId52"/>
    <p:sldId id="536" r:id="rId53"/>
    <p:sldId id="537" r:id="rId54"/>
    <p:sldId id="538" r:id="rId55"/>
    <p:sldId id="539" r:id="rId56"/>
    <p:sldId id="540" r:id="rId57"/>
    <p:sldId id="543" r:id="rId58"/>
    <p:sldId id="548" r:id="rId59"/>
    <p:sldId id="550" r:id="rId60"/>
    <p:sldId id="547" r:id="rId61"/>
    <p:sldId id="378" r:id="rId62"/>
    <p:sldId id="552" r:id="rId63"/>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sAKHj52cw7tLbfz6h3nnA==" hashData="zUeOS7frV+RQOxA8bm4m51JoaT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99"/>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864" y="-48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10/02/2021</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59</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10/02/2021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10/02/2021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10/02/2021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10/02/2021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10/02/2021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10/02/2021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10/02/2021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4"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246664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F5D32"/>
          </a:fgClr>
          <a:bgClr>
            <a:schemeClr val="bg1"/>
          </a:bgClr>
        </a:patt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10/02/2021</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png"/><Relationship Id="rId7"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gif"/><Relationship Id="rId10" Type="http://schemas.openxmlformats.org/officeDocument/2006/relationships/audio" Target="../media/audio1.wav"/><Relationship Id="rId4" Type="http://schemas.microsoft.com/office/2007/relationships/hdphoto" Target="../media/hdphoto1.wdp"/><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audio" Target="../media/audio3.wav"/><Relationship Id="rId4" Type="http://schemas.openxmlformats.org/officeDocument/2006/relationships/image" Target="../media/image32.jpeg"/></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audio" Target="../media/audio5.wav"/></Relationships>
</file>

<file path=ppt/slides/_rels/slide5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5.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76.jpeg"/></Relationships>
</file>

<file path=ppt/slides/_rels/slide61.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3">
                <a:tint val="45000"/>
                <a:satMod val="400000"/>
              </a:schemeClr>
            </a:duotone>
            <a:extLst>
              <a:ext uri="{BEBA8EAE-BF5A-486C-A8C5-ECC9F3942E4B}">
                <a14:imgProps xmlns:a14="http://schemas.microsoft.com/office/drawing/2010/main">
                  <a14:imgLayer r:embed="rId4">
                    <a14:imgEffect>
                      <a14:colorTemperature colorTemp="9375"/>
                    </a14:imgEffect>
                    <a14:imgEffect>
                      <a14:saturation sat="135000"/>
                    </a14:imgEffect>
                  </a14:imgLayer>
                </a14:imgProps>
              </a:ext>
            </a:extLst>
          </a:blip>
          <a:srcRect/>
          <a:stretch>
            <a:fillRect/>
          </a:stretch>
        </p:blipFill>
        <p:spPr bwMode="auto">
          <a:xfrm>
            <a:off x="-31074" y="-86617"/>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125756" y="3125763"/>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1" y="5185318"/>
            <a:ext cx="762419" cy="708754"/>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178447" y="1242578"/>
            <a:ext cx="7632848"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CUANDO GANA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NATURALEZA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5126004"/>
            <a:ext cx="2475822" cy="863145"/>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5" y="174320"/>
            <a:ext cx="962617" cy="985801"/>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4400" advTm="8000">
        <p14:honeycomb/>
        <p:sndAc>
          <p:stSnd>
            <p:snd r:embed="rId2" name="Solamente una vez-c.wav"/>
          </p:stSnd>
        </p:sndAc>
      </p:transition>
    </mc:Choice>
    <mc:Fallback xmlns="">
      <p:transition spd="slow" advTm="8000">
        <p:fade/>
        <p:sndAc>
          <p:stSnd>
            <p:snd r:embed="rId10" name="Solamente una vez-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F5D32"/>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94471" y="936402"/>
            <a:ext cx="7818163"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00B0F0"/>
                </a:solidFill>
                <a:latin typeface="Microsoft Sans Serif" pitchFamily="34" charset="0"/>
                <a:cs typeface="Microsoft Sans Serif" pitchFamily="34" charset="0"/>
              </a:rPr>
              <a:t>Algunos arquitectos incluso construyen estructuras alrededor de la vida vegetal. Se requiere una planificación estratégica para que estos planes se hagan realidad. Sin embargo, de vez en cuando, la naturaleza atrapará a uno de nosotros desviándose del plan y atacará lenta pero bruscamente para obtener su victoria. En silencio, a medida que pasa el tiempo, ella recupera lo que es suyo y deja que el verde crezca una vez más, sobre lo que la humanidad ha creado, en la máxima demostración de poder. En estas imágenes asombrosas y conmovedoramente hermosas, es fácil ver que la madre naturaleza fue la clara ganadora de estas guerras.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pic>
        <p:nvPicPr>
          <p:cNvPr id="4" name="Picture 6" descr="C:\Users\Marianne\Pictures\winter sunsets\Nieuwe map\27211136eTqhunOu.png"/>
          <p:cNvPicPr>
            <a:picLocks noChangeAspect="1" noChangeArrowheads="1"/>
          </p:cNvPicPr>
          <p:nvPr/>
        </p:nvPicPr>
        <p:blipFill>
          <a:blip r:embed="rId4">
            <a:lum contrast="40000"/>
            <a:extLst>
              <a:ext uri="{28A0092B-C50C-407E-A947-70E740481C1C}">
                <a14:useLocalDpi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5931346"/>
      </p:ext>
    </p:extLst>
  </p:cSld>
  <p:clrMapOvr>
    <a:masterClrMapping/>
  </p:clrMapOvr>
  <mc:AlternateContent xmlns:mc="http://schemas.openxmlformats.org/markup-compatibility/2006" xmlns:p14="http://schemas.microsoft.com/office/powerpoint/2010/main">
    <mc:Choice Requires="p14">
      <p:transition spd="slow" p14:dur="3000" advTm="42000">
        <p14:shred/>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s://viajes.nationalgeographic.com.es/medio/2018/06/04/ciudad-fantasma-kayakoy_7c17b7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4960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2223" y="144314"/>
            <a:ext cx="5632450" cy="923330"/>
          </a:xfrm>
          <a:prstGeom prst="rect">
            <a:avLst/>
          </a:prstGeom>
        </p:spPr>
        <p:txBody>
          <a:bodyPr>
            <a:spAutoFit/>
          </a:bodyPr>
          <a:lstStyle/>
          <a:p>
            <a:r>
              <a:rPr lang="es-ES" b="1" dirty="0"/>
              <a:t>En el mundo existen varios lugares abandonados como pueblos, haciendas, parques de diversiones, entre otros, que se han vuelto muy verdes después de años.</a:t>
            </a:r>
          </a:p>
        </p:txBody>
      </p:sp>
    </p:spTree>
    <p:extLst>
      <p:ext uri="{BB962C8B-B14F-4D97-AF65-F5344CB8AC3E}">
        <p14:creationId xmlns:p14="http://schemas.microsoft.com/office/powerpoint/2010/main" val="3814568978"/>
      </p:ext>
    </p:extLst>
  </p:cSld>
  <p:clrMapOvr>
    <a:masterClrMapping/>
  </p:clrMapOvr>
  <mc:AlternateContent xmlns:mc="http://schemas.openxmlformats.org/markup-compatibility/2006" xmlns:p14="http://schemas.microsoft.com/office/powerpoint/2010/main">
    <mc:Choice Requires="p14">
      <p:transition spd="slow" p14:dur="2500" advTm="15000">
        <p:checker/>
      </p:transition>
    </mc:Choice>
    <mc:Fallback xmlns="">
      <p:transition spd="slow" advTm="15000">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naturaleza-recupera-lugares-abandonados-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7" y="0"/>
            <a:ext cx="11467480" cy="634734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33765" y="288081"/>
            <a:ext cx="4724050" cy="369332"/>
          </a:xfrm>
          <a:prstGeom prst="rect">
            <a:avLst/>
          </a:prstGeom>
          <a:solidFill>
            <a:srgbClr val="66FF99"/>
          </a:solidFill>
        </p:spPr>
        <p:txBody>
          <a:bodyPr wrap="none">
            <a:spAutoFit/>
          </a:bodyPr>
          <a:lstStyle/>
          <a:p>
            <a:r>
              <a:rPr lang="es-ES" dirty="0"/>
              <a:t>Vía de ferrocarril abandonada en la ciudad, París</a:t>
            </a:r>
          </a:p>
        </p:txBody>
      </p:sp>
    </p:spTree>
    <p:extLst>
      <p:ext uri="{BB962C8B-B14F-4D97-AF65-F5344CB8AC3E}">
        <p14:creationId xmlns:p14="http://schemas.microsoft.com/office/powerpoint/2010/main" val="32023636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ágenes Dominio De La Naturaleza lava en el cami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6" y="0"/>
            <a:ext cx="8064896" cy="66865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081551" y="2160538"/>
            <a:ext cx="3188111" cy="3539430"/>
          </a:xfrm>
          <a:prstGeom prst="rect">
            <a:avLst/>
          </a:prstGeom>
        </p:spPr>
        <p:txBody>
          <a:bodyPr wrap="square">
            <a:spAutoFit/>
          </a:bodyPr>
          <a:lstStyle/>
          <a:p>
            <a:pPr algn="ctr"/>
            <a:r>
              <a:rPr lang="es-ES" sz="3200" b="1" dirty="0">
                <a:solidFill>
                  <a:srgbClr val="66FF99"/>
                </a:solidFill>
              </a:rPr>
              <a:t>Esta carretera de Hawái que fue destruida por la lava se ha convertido en el hogar de una nueva </a:t>
            </a:r>
            <a:r>
              <a:rPr lang="es-ES" sz="3200" b="1" dirty="0" smtClean="0">
                <a:solidFill>
                  <a:srgbClr val="66FF99"/>
                </a:solidFill>
              </a:rPr>
              <a:t>vida</a:t>
            </a:r>
            <a:endParaRPr lang="es-ES" sz="3200" b="1" dirty="0">
              <a:solidFill>
                <a:srgbClr val="66FF99"/>
              </a:solidFill>
            </a:endParaRPr>
          </a:p>
        </p:txBody>
      </p:sp>
    </p:spTree>
    <p:extLst>
      <p:ext uri="{BB962C8B-B14F-4D97-AF65-F5344CB8AC3E}">
        <p14:creationId xmlns:p14="http://schemas.microsoft.com/office/powerpoint/2010/main" val="2015742577"/>
      </p:ext>
    </p:extLst>
  </p:cSld>
  <p:clrMapOvr>
    <a:masterClrMapping/>
  </p:clrMapOvr>
  <mc:AlternateContent xmlns:mc="http://schemas.openxmlformats.org/markup-compatibility/2006" xmlns:p14="http://schemas.microsoft.com/office/powerpoint/2010/main">
    <mc:Choice Requires="p14">
      <p:transition spd="slow" p14:dur="2500" advTm="10000">
        <p:checker/>
      </p:transition>
    </mc:Choice>
    <mc:Fallback xmlns="">
      <p:transition spd="slow" advTm="10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F5D32"/>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94471" y="936402"/>
            <a:ext cx="7992888"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00B0F0"/>
                </a:solidFill>
                <a:latin typeface="Microsoft Sans Serif" pitchFamily="34" charset="0"/>
                <a:cs typeface="Microsoft Sans Serif" pitchFamily="34" charset="0"/>
              </a:rPr>
              <a:t>“La naturaleza es muy sabia”, lo he escuchado tanto… Pero lo mejor de todo es que no solo lo he escuchado, ¡lo he </a:t>
            </a:r>
            <a:r>
              <a:rPr lang="es-ES" altLang="es-ES" sz="2400" i="1" dirty="0" smtClean="0">
                <a:solidFill>
                  <a:srgbClr val="00B0F0"/>
                </a:solidFill>
                <a:latin typeface="Microsoft Sans Serif" pitchFamily="34" charset="0"/>
                <a:cs typeface="Microsoft Sans Serif" pitchFamily="34" charset="0"/>
              </a:rPr>
              <a:t>comprobado. Durante </a:t>
            </a:r>
            <a:r>
              <a:rPr lang="es-ES" altLang="es-ES" sz="2400" i="1" dirty="0">
                <a:solidFill>
                  <a:srgbClr val="00B0F0"/>
                </a:solidFill>
                <a:latin typeface="Microsoft Sans Serif" pitchFamily="34" charset="0"/>
                <a:cs typeface="Microsoft Sans Serif" pitchFamily="34" charset="0"/>
              </a:rPr>
              <a:t>la pandemia somos testigos del daño que le estamos haciendo a nuestros compañeros del planeta y cómo, a nuestra ausencia, mares, aires, bosques, animales y más, se recuperaron de tanta crueldad de años. </a:t>
            </a:r>
            <a:r>
              <a:rPr lang="es-ES" altLang="es-ES" sz="2400" i="1" dirty="0" smtClean="0">
                <a:solidFill>
                  <a:srgbClr val="00B0F0"/>
                </a:solidFill>
                <a:latin typeface="Microsoft Sans Serif" pitchFamily="34" charset="0"/>
                <a:cs typeface="Microsoft Sans Serif" pitchFamily="34" charset="0"/>
              </a:rPr>
              <a:t>Y </a:t>
            </a:r>
            <a:r>
              <a:rPr lang="es-ES" altLang="es-ES" sz="2400" i="1" dirty="0">
                <a:solidFill>
                  <a:srgbClr val="00B0F0"/>
                </a:solidFill>
                <a:latin typeface="Microsoft Sans Serif" pitchFamily="34" charset="0"/>
                <a:cs typeface="Microsoft Sans Serif" pitchFamily="34" charset="0"/>
              </a:rPr>
              <a:t>justo de eso se trata </a:t>
            </a:r>
            <a:r>
              <a:rPr lang="es-ES" altLang="es-ES" sz="2400" i="1" dirty="0" smtClean="0">
                <a:solidFill>
                  <a:srgbClr val="00B0F0"/>
                </a:solidFill>
                <a:latin typeface="Microsoft Sans Serif" pitchFamily="34" charset="0"/>
                <a:cs typeface="Microsoft Sans Serif" pitchFamily="34" charset="0"/>
              </a:rPr>
              <a:t>este </a:t>
            </a:r>
            <a:r>
              <a:rPr lang="es-ES" altLang="es-ES" sz="2400" i="1" dirty="0" err="1" smtClean="0">
                <a:solidFill>
                  <a:srgbClr val="00B0F0"/>
                </a:solidFill>
                <a:latin typeface="Microsoft Sans Serif" pitchFamily="34" charset="0"/>
                <a:cs typeface="Microsoft Sans Serif" pitchFamily="34" charset="0"/>
              </a:rPr>
              <a:t>pps</a:t>
            </a:r>
            <a:r>
              <a:rPr lang="es-ES" altLang="es-ES" sz="2400" i="1" dirty="0" smtClean="0">
                <a:solidFill>
                  <a:srgbClr val="00B0F0"/>
                </a:solidFill>
                <a:latin typeface="Microsoft Sans Serif" pitchFamily="34" charset="0"/>
                <a:cs typeface="Microsoft Sans Serif" pitchFamily="34" charset="0"/>
              </a:rPr>
              <a:t>, </a:t>
            </a:r>
            <a:r>
              <a:rPr lang="es-ES" altLang="es-ES" sz="2400" i="1" dirty="0">
                <a:solidFill>
                  <a:srgbClr val="00B0F0"/>
                </a:solidFill>
                <a:latin typeface="Microsoft Sans Serif" pitchFamily="34" charset="0"/>
                <a:cs typeface="Microsoft Sans Serif" pitchFamily="34" charset="0"/>
              </a:rPr>
              <a:t>cómo a la ausencia de los humanos, la naturaleza recupera su grandeza, poder y lugar. </a:t>
            </a:r>
            <a:r>
              <a:rPr lang="es-ES" altLang="es-ES" sz="2400" i="1" dirty="0" smtClean="0">
                <a:solidFill>
                  <a:srgbClr val="00B0F0"/>
                </a:solidFill>
                <a:latin typeface="Microsoft Sans Serif" pitchFamily="34" charset="0"/>
                <a:cs typeface="Microsoft Sans Serif" pitchFamily="34" charset="0"/>
              </a:rPr>
              <a:t>Hemos </a:t>
            </a:r>
            <a:r>
              <a:rPr lang="es-ES" altLang="es-ES" sz="2400" i="1" dirty="0">
                <a:solidFill>
                  <a:srgbClr val="00B0F0"/>
                </a:solidFill>
                <a:latin typeface="Microsoft Sans Serif" pitchFamily="34" charset="0"/>
                <a:cs typeface="Microsoft Sans Serif" pitchFamily="34" charset="0"/>
              </a:rPr>
              <a:t>destruido lugares magníficos naturales por construir edificios o calles y carreteras, pero ¿qué pasa cuando no queda rastro de personas en las edificaciones hechas? Una maravilla.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pic>
        <p:nvPicPr>
          <p:cNvPr id="4" name="Picture 6" descr="C:\Users\Marianne\Pictures\winter sunsets\Nieuwe map\27211136eTqhunOu.png"/>
          <p:cNvPicPr>
            <a:picLocks noChangeAspect="1" noChangeArrowheads="1"/>
          </p:cNvPicPr>
          <p:nvPr/>
        </p:nvPicPr>
        <p:blipFill>
          <a:blip r:embed="rId4">
            <a:lum contrast="40000"/>
            <a:extLst>
              <a:ext uri="{28A0092B-C50C-407E-A947-70E740481C1C}">
                <a14:useLocalDpi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573508"/>
      </p:ext>
    </p:extLst>
  </p:cSld>
  <p:clrMapOvr>
    <a:masterClrMapping/>
  </p:clrMapOvr>
  <mc:AlternateContent xmlns:mc="http://schemas.openxmlformats.org/markup-compatibility/2006" xmlns:p14="http://schemas.microsoft.com/office/powerpoint/2010/main">
    <mc:Choice Requires="p14">
      <p:transition spd="slow" p14:dur="3000" advTm="42000">
        <p14:shred/>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naturaleza-recupera-lugares-abandonado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578354" cy="65530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10295" y="288330"/>
            <a:ext cx="2728533" cy="646331"/>
          </a:xfrm>
          <a:prstGeom prst="rect">
            <a:avLst/>
          </a:prstGeom>
          <a:solidFill>
            <a:srgbClr val="66FF99"/>
          </a:solidFill>
        </p:spPr>
        <p:txBody>
          <a:bodyPr wrap="square">
            <a:spAutoFit/>
          </a:bodyPr>
          <a:lstStyle/>
          <a:p>
            <a:pPr algn="ctr"/>
            <a:r>
              <a:rPr lang="es-ES" dirty="0"/>
              <a:t>Raíces de árbol invadiendo la calzada de ladrillos</a:t>
            </a:r>
          </a:p>
        </p:txBody>
      </p:sp>
    </p:spTree>
    <p:extLst>
      <p:ext uri="{BB962C8B-B14F-4D97-AF65-F5344CB8AC3E}">
        <p14:creationId xmlns:p14="http://schemas.microsoft.com/office/powerpoint/2010/main" val="233769131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naturaleza-recupera-lugares-abandonados-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1720"/>
            <a:ext cx="11269664" cy="6379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163834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ágenes Dominio De La Naturaleza Pian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28" y="-1"/>
            <a:ext cx="11348491" cy="636994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2263" y="342304"/>
            <a:ext cx="2232248" cy="646331"/>
          </a:xfrm>
          <a:prstGeom prst="rect">
            <a:avLst/>
          </a:prstGeom>
          <a:solidFill>
            <a:srgbClr val="66FF99"/>
          </a:solidFill>
        </p:spPr>
        <p:txBody>
          <a:bodyPr wrap="square">
            <a:spAutoFit/>
          </a:bodyPr>
          <a:lstStyle/>
          <a:p>
            <a:r>
              <a:rPr lang="es-ES" dirty="0"/>
              <a:t>Este árbol tiene todas las notas </a:t>
            </a:r>
            <a:r>
              <a:rPr lang="es-ES" dirty="0" smtClean="0"/>
              <a:t>correctas</a:t>
            </a:r>
            <a:endParaRPr lang="es-ES" dirty="0"/>
          </a:p>
        </p:txBody>
      </p:sp>
    </p:spTree>
    <p:extLst>
      <p:ext uri="{BB962C8B-B14F-4D97-AF65-F5344CB8AC3E}">
        <p14:creationId xmlns:p14="http://schemas.microsoft.com/office/powerpoint/2010/main" val="3357781385"/>
      </p:ext>
    </p:extLst>
  </p:cSld>
  <p:clrMapOvr>
    <a:masterClrMapping/>
  </p:clrMapOvr>
  <mc:AlternateContent xmlns:mc="http://schemas.openxmlformats.org/markup-compatibility/2006" xmlns:p14="http://schemas.microsoft.com/office/powerpoint/2010/main">
    <mc:Choice Requires="p14">
      <p:transition spd="slow" p14:dur="2500" advTm="8000">
        <p:checker/>
        <p:sndAc>
          <p:stSnd>
            <p:snd r:embed="rId2" name="Maria Elena-c.wav"/>
          </p:stSnd>
        </p:sndAc>
      </p:transition>
    </mc:Choice>
    <mc:Fallback xmlns="">
      <p:transition spd="slow" advTm="8000">
        <p:checker/>
        <p:sndAc>
          <p:stSnd>
            <p:snd r:embed="rId4" name="Maria Elena-c.wav"/>
          </p:stSnd>
        </p:sndAc>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naturaleza-recupera-lugares-abandonados-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3" y="0"/>
            <a:ext cx="11261800" cy="63707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46599" y="162158"/>
            <a:ext cx="1728192" cy="923330"/>
          </a:xfrm>
          <a:prstGeom prst="rect">
            <a:avLst/>
          </a:prstGeom>
        </p:spPr>
        <p:txBody>
          <a:bodyPr wrap="square">
            <a:spAutoFit/>
          </a:bodyPr>
          <a:lstStyle/>
          <a:p>
            <a:pPr algn="r"/>
            <a:r>
              <a:rPr lang="es-ES" dirty="0"/>
              <a:t>Árboles contra el cemento, Hong Kong</a:t>
            </a:r>
          </a:p>
        </p:txBody>
      </p:sp>
    </p:spTree>
    <p:extLst>
      <p:ext uri="{BB962C8B-B14F-4D97-AF65-F5344CB8AC3E}">
        <p14:creationId xmlns:p14="http://schemas.microsoft.com/office/powerpoint/2010/main" val="125270236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ágenes Dominio De La Naturaleza árbol en si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4431" y="-340814"/>
            <a:ext cx="5760640" cy="69818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155111" y="2520578"/>
            <a:ext cx="2600994" cy="2831544"/>
          </a:xfrm>
          <a:prstGeom prst="rect">
            <a:avLst/>
          </a:prstGeom>
        </p:spPr>
        <p:txBody>
          <a:bodyPr wrap="square">
            <a:spAutoFit/>
          </a:bodyPr>
          <a:lstStyle/>
          <a:p>
            <a:pPr algn="ctr"/>
            <a:r>
              <a:rPr lang="es-ES" sz="3200" b="1" dirty="0">
                <a:solidFill>
                  <a:srgbClr val="66FF99"/>
                </a:solidFill>
              </a:rPr>
              <a:t>Un silo abandonado que permitió que un árbol prosperara</a:t>
            </a:r>
          </a:p>
          <a:p>
            <a:endParaRPr lang="es-ES" dirty="0"/>
          </a:p>
        </p:txBody>
      </p:sp>
    </p:spTree>
    <p:extLst>
      <p:ext uri="{BB962C8B-B14F-4D97-AF65-F5344CB8AC3E}">
        <p14:creationId xmlns:p14="http://schemas.microsoft.com/office/powerpoint/2010/main" val="209316041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ágenes Dominio De La Naturaleza centro comercial abandon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40" y="-1100"/>
            <a:ext cx="6219128" cy="6338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8599" y="216322"/>
            <a:ext cx="4944184" cy="646331"/>
          </a:xfrm>
          <a:prstGeom prst="rect">
            <a:avLst/>
          </a:prstGeom>
        </p:spPr>
        <p:txBody>
          <a:bodyPr wrap="square">
            <a:spAutoFit/>
          </a:bodyPr>
          <a:lstStyle/>
          <a:p>
            <a:r>
              <a:rPr lang="es-ES" b="1" dirty="0">
                <a:solidFill>
                  <a:srgbClr val="66FF99"/>
                </a:solidFill>
              </a:rPr>
              <a:t>Antes de los días de Amazon, solíamos llamar "centros comerciales" a estos lugares </a:t>
            </a:r>
            <a:r>
              <a:rPr lang="es-ES" b="1" dirty="0" smtClean="0">
                <a:solidFill>
                  <a:srgbClr val="66FF99"/>
                </a:solidFill>
              </a:rPr>
              <a:t>extraños</a:t>
            </a:r>
            <a:endParaRPr lang="es-ES" b="1" dirty="0">
              <a:solidFill>
                <a:srgbClr val="66FF99"/>
              </a:solidFill>
            </a:endParaRPr>
          </a:p>
        </p:txBody>
      </p:sp>
      <p:pic>
        <p:nvPicPr>
          <p:cNvPr id="4" name="Picture 2" descr="Imágenes Dominio De La Naturaleza bota de senderism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8060" y="-143717"/>
            <a:ext cx="5371407" cy="6624736"/>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8955130" y="216321"/>
            <a:ext cx="2088232" cy="646331"/>
          </a:xfrm>
          <a:prstGeom prst="rect">
            <a:avLst/>
          </a:prstGeom>
          <a:solidFill>
            <a:srgbClr val="66FF99"/>
          </a:solidFill>
        </p:spPr>
        <p:txBody>
          <a:bodyPr wrap="square">
            <a:spAutoFit/>
          </a:bodyPr>
          <a:lstStyle/>
          <a:p>
            <a:pPr algn="ctr"/>
            <a:r>
              <a:rPr lang="es-ES" b="1" dirty="0"/>
              <a:t>Alguna vez fue una bota de senderismo</a:t>
            </a:r>
          </a:p>
        </p:txBody>
      </p:sp>
    </p:spTree>
    <p:extLst>
      <p:ext uri="{BB962C8B-B14F-4D97-AF65-F5344CB8AC3E}">
        <p14:creationId xmlns:p14="http://schemas.microsoft.com/office/powerpoint/2010/main" val="222389992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F5D32"/>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94471" y="1224434"/>
            <a:ext cx="799288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00B0F0"/>
                </a:solidFill>
                <a:latin typeface="Microsoft Sans Serif" pitchFamily="34" charset="0"/>
                <a:cs typeface="Microsoft Sans Serif" pitchFamily="34" charset="0"/>
              </a:rPr>
              <a:t>La civilización está en constante movimiento, en constante expansión cuesta arriba hacia la grandeza percibida, utilizando todas las herramientas de nuestro repertorio y armada con conocimiento y comprensión. Sin embargo, a pesar de todos los increíbles avances que han hecho los seres humanos, la madre naturaleza todavía reina suprema. ¡Como bien debería! Los bosques y las tierras boscosas a menudo se eliminan para dejar espacio para más casas, complejos comerciales e instituciones importantes</a:t>
            </a:r>
            <a:r>
              <a:rPr lang="es-ES" altLang="es-ES" sz="2400" i="1" dirty="0" smtClean="0">
                <a:solidFill>
                  <a:srgbClr val="00B0F0"/>
                </a:solidFill>
                <a:latin typeface="Microsoft Sans Serif" pitchFamily="34" charset="0"/>
                <a:cs typeface="Microsoft Sans Serif" pitchFamily="34" charset="0"/>
              </a:rPr>
              <a:t>.</a:t>
            </a:r>
            <a:endParaRPr lang="es-ES" altLang="es-ES" sz="2400" i="1" dirty="0">
              <a:solidFill>
                <a:srgbClr val="00B0F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pic>
        <p:nvPicPr>
          <p:cNvPr id="4" name="Picture 6" descr="C:\Users\Marianne\Pictures\winter sunsets\Nieuwe map\27211136eTqhunOu.png"/>
          <p:cNvPicPr>
            <a:picLocks noChangeAspect="1" noChangeArrowheads="1"/>
          </p:cNvPicPr>
          <p:nvPr/>
        </p:nvPicPr>
        <p:blipFill>
          <a:blip r:embed="rId4">
            <a:lum contrast="40000"/>
            <a:extLst>
              <a:ext uri="{28A0092B-C50C-407E-A947-70E740481C1C}">
                <a14:useLocalDpi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9147915"/>
      </p:ext>
    </p:extLst>
  </p:cSld>
  <p:clrMapOvr>
    <a:masterClrMapping/>
  </p:clrMapOvr>
  <mc:AlternateContent xmlns:mc="http://schemas.openxmlformats.org/markup-compatibility/2006" xmlns:p14="http://schemas.microsoft.com/office/powerpoint/2010/main">
    <mc:Choice Requires="p14">
      <p:transition spd="slow" p14:dur="3000" advTm="39000">
        <p14:shred/>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 jungla se traga una base milit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2" y="2801"/>
            <a:ext cx="11248150" cy="6334499"/>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322463" y="146735"/>
            <a:ext cx="3168352" cy="1477328"/>
          </a:xfrm>
          <a:prstGeom prst="rect">
            <a:avLst/>
          </a:prstGeom>
        </p:spPr>
        <p:txBody>
          <a:bodyPr wrap="square">
            <a:spAutoFit/>
          </a:bodyPr>
          <a:lstStyle/>
          <a:p>
            <a:pPr algn="ctr"/>
            <a:r>
              <a:rPr lang="es-ES" b="1" dirty="0"/>
              <a:t>La jungla de la zona comienza a 'comerse' la base militar abandonada de </a:t>
            </a:r>
            <a:endParaRPr lang="es-ES" b="1" dirty="0" smtClean="0"/>
          </a:p>
          <a:p>
            <a:pPr algn="ctr"/>
            <a:r>
              <a:rPr lang="es-ES" b="1" dirty="0" err="1" smtClean="0"/>
              <a:t>Tachikawa</a:t>
            </a:r>
            <a:endParaRPr lang="es-ES" b="1" dirty="0" smtClean="0"/>
          </a:p>
          <a:p>
            <a:pPr algn="ctr"/>
            <a:r>
              <a:rPr lang="es-ES" b="1" dirty="0" smtClean="0"/>
              <a:t> </a:t>
            </a:r>
            <a:r>
              <a:rPr lang="es-ES" b="1" dirty="0"/>
              <a:t>(Japón).</a:t>
            </a:r>
          </a:p>
        </p:txBody>
      </p:sp>
    </p:spTree>
    <p:extLst>
      <p:ext uri="{BB962C8B-B14F-4D97-AF65-F5344CB8AC3E}">
        <p14:creationId xmlns:p14="http://schemas.microsoft.com/office/powerpoint/2010/main" val="1028050077"/>
      </p:ext>
    </p:extLst>
  </p:cSld>
  <p:clrMapOvr>
    <a:masterClrMapping/>
  </p:clrMapOvr>
  <mc:AlternateContent xmlns:mc="http://schemas.openxmlformats.org/markup-compatibility/2006" xmlns:p14="http://schemas.microsoft.com/office/powerpoint/2010/main">
    <mc:Choice Requires="p14">
      <p:transition spd="slow" p14:dur="2500" advTm="10000">
        <p:checker/>
      </p:transition>
    </mc:Choice>
    <mc:Fallback xmlns="">
      <p:transition spd="slow" advTm="10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naturaleza-recupera-lugares-abandonados-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254"/>
            <a:ext cx="11269663" cy="648827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3701" y="576362"/>
            <a:ext cx="1872208" cy="1200329"/>
          </a:xfrm>
          <a:prstGeom prst="rect">
            <a:avLst/>
          </a:prstGeom>
        </p:spPr>
        <p:txBody>
          <a:bodyPr wrap="square">
            <a:spAutoFit/>
          </a:bodyPr>
          <a:lstStyle/>
          <a:p>
            <a:r>
              <a:rPr lang="es-ES" dirty="0">
                <a:solidFill>
                  <a:schemeClr val="bg1"/>
                </a:solidFill>
              </a:rPr>
              <a:t>Centro comercial abandonado invadido por peces, Bangkok</a:t>
            </a:r>
          </a:p>
        </p:txBody>
      </p:sp>
    </p:spTree>
    <p:extLst>
      <p:ext uri="{BB962C8B-B14F-4D97-AF65-F5344CB8AC3E}">
        <p14:creationId xmlns:p14="http://schemas.microsoft.com/office/powerpoint/2010/main" val="181672016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lugares abandonados que fueron tomados por la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1" y="-117550"/>
            <a:ext cx="11277094" cy="645631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3216" y="362024"/>
            <a:ext cx="5197448" cy="369332"/>
          </a:xfrm>
          <a:prstGeom prst="rect">
            <a:avLst/>
          </a:prstGeom>
          <a:solidFill>
            <a:srgbClr val="66FF99"/>
          </a:solidFill>
        </p:spPr>
        <p:txBody>
          <a:bodyPr wrap="none">
            <a:spAutoFit/>
          </a:bodyPr>
          <a:lstStyle/>
          <a:p>
            <a:r>
              <a:rPr lang="es-ES" dirty="0"/>
              <a:t>Armero, Tolima, era una pequeña ciudad colombiana </a:t>
            </a:r>
          </a:p>
        </p:txBody>
      </p:sp>
    </p:spTree>
    <p:extLst>
      <p:ext uri="{BB962C8B-B14F-4D97-AF65-F5344CB8AC3E}">
        <p14:creationId xmlns:p14="http://schemas.microsoft.com/office/powerpoint/2010/main" val="260680348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ágenes Dominio De La Naturaleza vía de tr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2728"/>
            <a:ext cx="11269664" cy="646506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890415" y="299873"/>
            <a:ext cx="6768752" cy="369332"/>
          </a:xfrm>
          <a:prstGeom prst="rect">
            <a:avLst/>
          </a:prstGeom>
        </p:spPr>
        <p:txBody>
          <a:bodyPr wrap="square">
            <a:spAutoFit/>
          </a:bodyPr>
          <a:lstStyle/>
          <a:p>
            <a:r>
              <a:rPr lang="es-ES" b="1" dirty="0"/>
              <a:t>Una vía de tren en Texas que no ha visto un tren en mucho </a:t>
            </a:r>
            <a:r>
              <a:rPr lang="es-ES" b="1" dirty="0" smtClean="0"/>
              <a:t>tiempo</a:t>
            </a:r>
            <a:endParaRPr lang="es-ES" b="1" dirty="0"/>
          </a:p>
        </p:txBody>
      </p:sp>
    </p:spTree>
    <p:extLst>
      <p:ext uri="{BB962C8B-B14F-4D97-AF65-F5344CB8AC3E}">
        <p14:creationId xmlns:p14="http://schemas.microsoft.com/office/powerpoint/2010/main" val="282735104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Imágenes Dominio De La Naturaleza Muñeco El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58441"/>
            <a:ext cx="6282903" cy="665418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2223" y="288330"/>
            <a:ext cx="2016224" cy="584775"/>
          </a:xfrm>
          <a:prstGeom prst="rect">
            <a:avLst/>
          </a:prstGeom>
          <a:solidFill>
            <a:srgbClr val="66FF99"/>
          </a:solidFill>
        </p:spPr>
        <p:txBody>
          <a:bodyPr wrap="square">
            <a:spAutoFit/>
          </a:bodyPr>
          <a:lstStyle/>
          <a:p>
            <a:pPr algn="ctr"/>
            <a:r>
              <a:rPr lang="es-ES" sz="1600" dirty="0"/>
              <a:t>Un muñeco de Elmo totalmente </a:t>
            </a:r>
            <a:r>
              <a:rPr lang="es-ES" sz="1600" dirty="0" smtClean="0"/>
              <a:t>natural</a:t>
            </a:r>
            <a:endParaRPr lang="es-ES" sz="1600" dirty="0"/>
          </a:p>
        </p:txBody>
      </p:sp>
      <p:pic>
        <p:nvPicPr>
          <p:cNvPr id="4" name="Picture 2" descr="Naturaleza 1 fotografia lugares abandonados planeta ecologia vi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2902" y="-3226"/>
            <a:ext cx="4996233" cy="6498966"/>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9613479" y="272941"/>
            <a:ext cx="1656184" cy="1323439"/>
          </a:xfrm>
          <a:prstGeom prst="rect">
            <a:avLst/>
          </a:prstGeom>
        </p:spPr>
        <p:txBody>
          <a:bodyPr wrap="square">
            <a:spAutoFit/>
          </a:bodyPr>
          <a:lstStyle/>
          <a:p>
            <a:pPr algn="ctr"/>
            <a:r>
              <a:rPr lang="es-ES" sz="1600" b="1" dirty="0"/>
              <a:t>Árboles trepando por las chimeneas de una antigua fábrica</a:t>
            </a:r>
          </a:p>
        </p:txBody>
      </p:sp>
    </p:spTree>
    <p:extLst>
      <p:ext uri="{BB962C8B-B14F-4D97-AF65-F5344CB8AC3E}">
        <p14:creationId xmlns:p14="http://schemas.microsoft.com/office/powerpoint/2010/main" val="3315479299"/>
      </p:ext>
    </p:extLst>
  </p:cSld>
  <p:clrMapOvr>
    <a:masterClrMapping/>
  </p:clrMapOvr>
  <mc:AlternateContent xmlns:mc="http://schemas.openxmlformats.org/markup-compatibility/2006" xmlns:p14="http://schemas.microsoft.com/office/powerpoint/2010/main">
    <mc:Choice Requires="p14">
      <p:transition spd="slow" p14:dur="2500" advTm="13000">
        <p:checker/>
      </p:transition>
    </mc:Choice>
    <mc:Fallback xmlns="">
      <p:transition spd="slow" advTm="13000">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ágenes Dominio De La Naturaleza pista de carre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0350"/>
            <a:ext cx="6858968" cy="664297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546280" y="3031139"/>
            <a:ext cx="3312368" cy="2831544"/>
          </a:xfrm>
          <a:prstGeom prst="rect">
            <a:avLst/>
          </a:prstGeom>
        </p:spPr>
        <p:txBody>
          <a:bodyPr wrap="square">
            <a:spAutoFit/>
          </a:bodyPr>
          <a:lstStyle/>
          <a:p>
            <a:pPr algn="ctr"/>
            <a:r>
              <a:rPr lang="es-ES" sz="3200" b="1" dirty="0">
                <a:solidFill>
                  <a:srgbClr val="66FF99"/>
                </a:solidFill>
              </a:rPr>
              <a:t>Una antigua pista de carreras que ahora se convierte lentamente en un jardín</a:t>
            </a:r>
          </a:p>
          <a:p>
            <a:endParaRPr lang="es-ES" dirty="0"/>
          </a:p>
        </p:txBody>
      </p:sp>
    </p:spTree>
    <p:extLst>
      <p:ext uri="{BB962C8B-B14F-4D97-AF65-F5344CB8AC3E}">
        <p14:creationId xmlns:p14="http://schemas.microsoft.com/office/powerpoint/2010/main" val="300594226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ágenes Dominio De La Naturaleza  árbol de Bodhi en un templo de Shi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6460"/>
            <a:ext cx="4788909" cy="640843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183547" y="366277"/>
            <a:ext cx="5632450" cy="1107996"/>
          </a:xfrm>
          <a:prstGeom prst="rect">
            <a:avLst/>
          </a:prstGeom>
        </p:spPr>
        <p:txBody>
          <a:bodyPr>
            <a:spAutoFit/>
          </a:bodyPr>
          <a:lstStyle/>
          <a:p>
            <a:r>
              <a:rPr lang="es-ES" sz="2400" b="1" dirty="0">
                <a:solidFill>
                  <a:srgbClr val="66FF99"/>
                </a:solidFill>
              </a:rPr>
              <a:t>Un árbol sagrado de </a:t>
            </a:r>
            <a:r>
              <a:rPr lang="es-ES" sz="2400" b="1" dirty="0" err="1">
                <a:solidFill>
                  <a:srgbClr val="66FF99"/>
                </a:solidFill>
              </a:rPr>
              <a:t>Bodhi</a:t>
            </a:r>
            <a:r>
              <a:rPr lang="es-ES" sz="2400" b="1" dirty="0">
                <a:solidFill>
                  <a:srgbClr val="66FF99"/>
                </a:solidFill>
              </a:rPr>
              <a:t> entrelazado con un templo de Shiva abandonado</a:t>
            </a:r>
          </a:p>
          <a:p>
            <a:endParaRPr lang="es-ES" dirty="0">
              <a:solidFill>
                <a:srgbClr val="66FF99"/>
              </a:solidFill>
            </a:endParaRPr>
          </a:p>
        </p:txBody>
      </p:sp>
      <p:pic>
        <p:nvPicPr>
          <p:cNvPr id="1026" name="Picture 2" descr="Antigua Puerta De Templo De Piedra Y Raíces De Los árboles, Angkor Wat,  Camboya Fotos, Retratos, Imágenes Y Fotografía De Archivo Libres De  Derecho. Image 20868888."/>
          <p:cNvPicPr>
            <a:picLocks noChangeAspect="1" noChangeArrowheads="1"/>
          </p:cNvPicPr>
          <p:nvPr/>
        </p:nvPicPr>
        <p:blipFill rotWithShape="1">
          <a:blip r:embed="rId3">
            <a:extLst>
              <a:ext uri="{28A0092B-C50C-407E-A947-70E740481C1C}">
                <a14:useLocalDpi xmlns:a14="http://schemas.microsoft.com/office/drawing/2010/main" val="0"/>
              </a:ext>
            </a:extLst>
          </a:blip>
          <a:srcRect l="4087" t="4570" r="-4087" b="-4570"/>
          <a:stretch/>
        </p:blipFill>
        <p:spPr bwMode="auto">
          <a:xfrm>
            <a:off x="4754092" y="1224434"/>
            <a:ext cx="8494068" cy="5625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642909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ágenes Dominio De La Naturaleza vía de tren en Washingt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782"/>
            <a:ext cx="5562823" cy="650347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0215" y="240422"/>
            <a:ext cx="2016224" cy="1754326"/>
          </a:xfrm>
          <a:prstGeom prst="rect">
            <a:avLst/>
          </a:prstGeom>
        </p:spPr>
        <p:txBody>
          <a:bodyPr wrap="square">
            <a:spAutoFit/>
          </a:bodyPr>
          <a:lstStyle/>
          <a:p>
            <a:r>
              <a:rPr lang="es-ES" b="1" dirty="0"/>
              <a:t>Una vía de tren en el estado de Washington que ahora es un </a:t>
            </a:r>
            <a:endParaRPr lang="es-ES" b="1" dirty="0" smtClean="0"/>
          </a:p>
          <a:p>
            <a:r>
              <a:rPr lang="es-ES" b="1" dirty="0" smtClean="0"/>
              <a:t>tesoro </a:t>
            </a:r>
            <a:r>
              <a:rPr lang="es-ES" b="1" dirty="0"/>
              <a:t>floral</a:t>
            </a:r>
          </a:p>
          <a:p>
            <a:endParaRPr lang="es-ES" dirty="0"/>
          </a:p>
        </p:txBody>
      </p:sp>
      <p:pic>
        <p:nvPicPr>
          <p:cNvPr id="4" name="Picture 2" descr="Imágenes Dominio De La Naturaleza lápido del siglo XI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4106" y="-13782"/>
            <a:ext cx="5328592" cy="6559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0575099"/>
      </p:ext>
    </p:extLst>
  </p:cSld>
  <p:clrMapOvr>
    <a:masterClrMapping/>
  </p:clrMapOvr>
  <mc:AlternateContent xmlns:mc="http://schemas.openxmlformats.org/markup-compatibility/2006" xmlns:p14="http://schemas.microsoft.com/office/powerpoint/2010/main">
    <mc:Choice Requires="p14">
      <p:transition spd="slow" p14:dur="2500" advTm="13000">
        <p:checker/>
      </p:transition>
    </mc:Choice>
    <mc:Fallback xmlns="">
      <p:transition spd="slow" advTm="13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62223" y="144314"/>
            <a:ext cx="3960440" cy="923330"/>
          </a:xfrm>
          <a:prstGeom prst="rect">
            <a:avLst/>
          </a:prstGeom>
        </p:spPr>
        <p:txBody>
          <a:bodyPr wrap="square">
            <a:spAutoFit/>
          </a:bodyPr>
          <a:lstStyle/>
          <a:p>
            <a:pPr algn="ctr"/>
            <a:r>
              <a:rPr lang="es-ES" b="1" dirty="0">
                <a:solidFill>
                  <a:srgbClr val="66FF99"/>
                </a:solidFill>
              </a:rPr>
              <a:t>"Terminé de construir mi casa de campo y luego volví el verano siguiente para encontrar esto</a:t>
            </a:r>
            <a:r>
              <a:rPr lang="es-ES" b="1" dirty="0" smtClean="0">
                <a:solidFill>
                  <a:srgbClr val="66FF99"/>
                </a:solidFill>
              </a:rPr>
              <a:t>"</a:t>
            </a:r>
            <a:endParaRPr lang="es-ES" b="1" dirty="0">
              <a:solidFill>
                <a:srgbClr val="66FF99"/>
              </a:solidFill>
            </a:endParaRPr>
          </a:p>
        </p:txBody>
      </p:sp>
    </p:spTree>
    <p:extLst>
      <p:ext uri="{BB962C8B-B14F-4D97-AF65-F5344CB8AC3E}">
        <p14:creationId xmlns:p14="http://schemas.microsoft.com/office/powerpoint/2010/main" val="21454945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l árbol se ha comido a la m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5634831"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239" y="154293"/>
            <a:ext cx="2089114" cy="1384995"/>
          </a:xfrm>
          <a:prstGeom prst="rect">
            <a:avLst/>
          </a:prstGeom>
          <a:solidFill>
            <a:srgbClr val="66FF99"/>
          </a:solidFill>
        </p:spPr>
        <p:txBody>
          <a:bodyPr wrap="square">
            <a:spAutoFit/>
          </a:bodyPr>
          <a:lstStyle/>
          <a:p>
            <a:pPr algn="ctr"/>
            <a:r>
              <a:rPr lang="es-ES" sz="1400" b="1" dirty="0"/>
              <a:t>El árbol se ha comido a la </a:t>
            </a:r>
            <a:r>
              <a:rPr lang="es-ES" sz="1400" b="1" dirty="0" smtClean="0"/>
              <a:t>moto Esta </a:t>
            </a:r>
            <a:r>
              <a:rPr lang="es-ES" sz="1400" b="1" dirty="0"/>
              <a:t>moto ya forma parte de un árbol que se encuentra en </a:t>
            </a:r>
            <a:r>
              <a:rPr lang="es-ES" sz="1400" b="1" dirty="0" err="1" smtClean="0"/>
              <a:t>Vashon</a:t>
            </a:r>
            <a:r>
              <a:rPr lang="es-ES" sz="1400" b="1" dirty="0" smtClean="0"/>
              <a:t>  </a:t>
            </a:r>
            <a:r>
              <a:rPr lang="es-ES" sz="1400" b="1" dirty="0"/>
              <a:t>Island (Washington, EE.UU</a:t>
            </a:r>
            <a:r>
              <a:rPr lang="es-ES" sz="1400" b="1" dirty="0" smtClean="0"/>
              <a:t>.)</a:t>
            </a:r>
            <a:endParaRPr lang="es-ES" sz="1400" b="1" dirty="0"/>
          </a:p>
        </p:txBody>
      </p:sp>
      <p:pic>
        <p:nvPicPr>
          <p:cNvPr id="5" name="Picture 2" descr="naturaleza-recupera-lugares-abandonados-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4830" y="24492"/>
            <a:ext cx="5582923" cy="634379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837217" y="271378"/>
            <a:ext cx="1381790" cy="830997"/>
          </a:xfrm>
          <a:prstGeom prst="rect">
            <a:avLst/>
          </a:prstGeom>
          <a:solidFill>
            <a:srgbClr val="66FF99"/>
          </a:solidFill>
        </p:spPr>
        <p:txBody>
          <a:bodyPr wrap="square">
            <a:spAutoFit/>
          </a:bodyPr>
          <a:lstStyle/>
          <a:p>
            <a:pPr algn="ctr"/>
            <a:r>
              <a:rPr lang="es-ES" sz="1600" b="1" dirty="0"/>
              <a:t>Torre de refrigeración, Bélgica</a:t>
            </a:r>
          </a:p>
        </p:txBody>
      </p:sp>
    </p:spTree>
    <p:extLst>
      <p:ext uri="{BB962C8B-B14F-4D97-AF65-F5344CB8AC3E}">
        <p14:creationId xmlns:p14="http://schemas.microsoft.com/office/powerpoint/2010/main" val="472070156"/>
      </p:ext>
    </p:extLst>
  </p:cSld>
  <p:clrMapOvr>
    <a:masterClrMapping/>
  </p:clrMapOvr>
  <mc:AlternateContent xmlns:mc="http://schemas.openxmlformats.org/markup-compatibility/2006" xmlns:p14="http://schemas.microsoft.com/office/powerpoint/2010/main">
    <mc:Choice Requires="p14">
      <p:transition spd="slow" p14:dur="2500" advTm="11000">
        <p:checker/>
        <p:sndAc>
          <p:stSnd>
            <p:snd r:embed="rId2" name="Amapola-c.wav"/>
          </p:stSnd>
        </p:sndAc>
      </p:transition>
    </mc:Choice>
    <mc:Fallback xmlns="">
      <p:transition spd="slow" advTm="11000">
        <p:checker/>
        <p:sndAc>
          <p:stSnd>
            <p:snd r:embed="rId5" name="Amapola-c.wav"/>
          </p:stSnd>
        </p:sndAc>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ágenes Dominio De La Naturaleza una ventana de hospital rodeada de vegetac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31750"/>
            <a:ext cx="7435031" cy="69532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665144" y="3384674"/>
            <a:ext cx="3240359" cy="2215991"/>
          </a:xfrm>
          <a:prstGeom prst="rect">
            <a:avLst/>
          </a:prstGeom>
        </p:spPr>
        <p:txBody>
          <a:bodyPr wrap="square">
            <a:spAutoFit/>
          </a:bodyPr>
          <a:lstStyle/>
          <a:p>
            <a:pPr algn="ctr"/>
            <a:r>
              <a:rPr lang="es-ES" sz="2400" b="1" dirty="0">
                <a:solidFill>
                  <a:srgbClr val="66FF99"/>
                </a:solidFill>
              </a:rPr>
              <a:t>Una ventana en la vegetación nos muestra los restos de un hospital abandonado en Alemania</a:t>
            </a:r>
          </a:p>
          <a:p>
            <a:endParaRPr lang="es-ES" dirty="0"/>
          </a:p>
        </p:txBody>
      </p:sp>
    </p:spTree>
    <p:extLst>
      <p:ext uri="{BB962C8B-B14F-4D97-AF65-F5344CB8AC3E}">
        <p14:creationId xmlns:p14="http://schemas.microsoft.com/office/powerpoint/2010/main" val="400504216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naturaleza-recupera-lugares-abandonados-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99" y="-1"/>
            <a:ext cx="11250364" cy="669704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239" y="216322"/>
            <a:ext cx="3736664" cy="369332"/>
          </a:xfrm>
          <a:prstGeom prst="rect">
            <a:avLst/>
          </a:prstGeom>
          <a:solidFill>
            <a:srgbClr val="66FF99"/>
          </a:solidFill>
        </p:spPr>
        <p:txBody>
          <a:bodyPr wrap="none">
            <a:spAutoFit/>
          </a:bodyPr>
          <a:lstStyle/>
          <a:p>
            <a:r>
              <a:rPr lang="es-ES" b="1" dirty="0"/>
              <a:t>Ciudad minera abandonada, Namibia</a:t>
            </a:r>
          </a:p>
        </p:txBody>
      </p:sp>
    </p:spTree>
    <p:extLst>
      <p:ext uri="{BB962C8B-B14F-4D97-AF65-F5344CB8AC3E}">
        <p14:creationId xmlns:p14="http://schemas.microsoft.com/office/powerpoint/2010/main" val="197271315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 molino abandonado en Sorrento, Italia, siendo devorado por la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269664" cy="639684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2263" y="360338"/>
            <a:ext cx="3213282" cy="923330"/>
          </a:xfrm>
          <a:prstGeom prst="rect">
            <a:avLst/>
          </a:prstGeom>
          <a:solidFill>
            <a:srgbClr val="66FF99"/>
          </a:solidFill>
        </p:spPr>
        <p:txBody>
          <a:bodyPr wrap="square">
            <a:spAutoFit/>
          </a:bodyPr>
          <a:lstStyle/>
          <a:p>
            <a:pPr algn="ctr"/>
            <a:r>
              <a:rPr lang="es-ES" b="1" dirty="0"/>
              <a:t>Este viejo molino atrapado en medio de los árboles se encuentra en Sorrento, Italia.</a:t>
            </a:r>
          </a:p>
        </p:txBody>
      </p:sp>
    </p:spTree>
    <p:extLst>
      <p:ext uri="{BB962C8B-B14F-4D97-AF65-F5344CB8AC3E}">
        <p14:creationId xmlns:p14="http://schemas.microsoft.com/office/powerpoint/2010/main" val="3241463692"/>
      </p:ext>
    </p:extLst>
  </p:cSld>
  <p:clrMapOvr>
    <a:masterClrMapping/>
  </p:clrMapOvr>
  <mc:AlternateContent xmlns:mc="http://schemas.openxmlformats.org/markup-compatibility/2006" xmlns:p14="http://schemas.microsoft.com/office/powerpoint/2010/main">
    <mc:Choice Requires="p14">
      <p:transition spd="slow" p14:dur="2500" advTm="11000">
        <p:checker/>
      </p:transition>
    </mc:Choice>
    <mc:Fallback xmlns="">
      <p:transition spd="slow" advTm="11000">
        <p:check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mágenes Dominio De La Naturaleza pueblo de pescado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15726"/>
            <a:ext cx="11269664" cy="655811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4231" y="216322"/>
            <a:ext cx="2673002" cy="923330"/>
          </a:xfrm>
          <a:prstGeom prst="rect">
            <a:avLst/>
          </a:prstGeom>
        </p:spPr>
        <p:txBody>
          <a:bodyPr wrap="square">
            <a:spAutoFit/>
          </a:bodyPr>
          <a:lstStyle/>
          <a:p>
            <a:pPr algn="ctr"/>
            <a:r>
              <a:rPr lang="es-ES" b="1" dirty="0"/>
              <a:t>Este árido pueblo de pescadores pertenece ahora a la naturaleza </a:t>
            </a:r>
          </a:p>
        </p:txBody>
      </p:sp>
    </p:spTree>
    <p:extLst>
      <p:ext uri="{BB962C8B-B14F-4D97-AF65-F5344CB8AC3E}">
        <p14:creationId xmlns:p14="http://schemas.microsoft.com/office/powerpoint/2010/main" val="232884603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Imágenes Dominio De La Naturaleza barco hundi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1" y="-11292"/>
            <a:ext cx="11288714" cy="669269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247" y="472996"/>
            <a:ext cx="5632450" cy="369332"/>
          </a:xfrm>
          <a:prstGeom prst="rect">
            <a:avLst/>
          </a:prstGeom>
        </p:spPr>
        <p:txBody>
          <a:bodyPr>
            <a:spAutoFit/>
          </a:bodyPr>
          <a:lstStyle/>
          <a:p>
            <a:r>
              <a:rPr lang="es-ES" b="1" dirty="0"/>
              <a:t>Este barco hundido es ahora una isla cargada de </a:t>
            </a:r>
            <a:r>
              <a:rPr lang="es-ES" b="1" dirty="0" smtClean="0"/>
              <a:t>árboles</a:t>
            </a:r>
            <a:endParaRPr lang="es-ES" b="1" dirty="0"/>
          </a:p>
        </p:txBody>
      </p:sp>
    </p:spTree>
    <p:extLst>
      <p:ext uri="{BB962C8B-B14F-4D97-AF65-F5344CB8AC3E}">
        <p14:creationId xmlns:p14="http://schemas.microsoft.com/office/powerpoint/2010/main" val="239863134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ágenes Dominio De La Naturaleza cabaña en bosq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840"/>
            <a:ext cx="11269664" cy="647658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4231" y="432346"/>
            <a:ext cx="3969146" cy="646331"/>
          </a:xfrm>
          <a:prstGeom prst="rect">
            <a:avLst/>
          </a:prstGeom>
          <a:solidFill>
            <a:srgbClr val="66FF99"/>
          </a:solidFill>
        </p:spPr>
        <p:txBody>
          <a:bodyPr wrap="square">
            <a:spAutoFit/>
          </a:bodyPr>
          <a:lstStyle/>
          <a:p>
            <a:pPr algn="ctr"/>
            <a:r>
              <a:rPr lang="es-ES" b="1" dirty="0"/>
              <a:t>¡La cabaña de la Bruja en el bosque se ha convertido en parte del bosque</a:t>
            </a:r>
            <a:r>
              <a:rPr lang="es-ES" b="1" dirty="0" smtClean="0"/>
              <a:t>!</a:t>
            </a:r>
            <a:endParaRPr lang="es-ES" b="1" dirty="0"/>
          </a:p>
        </p:txBody>
      </p:sp>
    </p:spTree>
    <p:extLst>
      <p:ext uri="{BB962C8B-B14F-4D97-AF65-F5344CB8AC3E}">
        <p14:creationId xmlns:p14="http://schemas.microsoft.com/office/powerpoint/2010/main" val="122879213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Imágenes Dominio De La Naturaleza Trincheras de la guer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1" y="0"/>
            <a:ext cx="11265612" cy="642828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2984" y="288330"/>
            <a:ext cx="6273402" cy="646331"/>
          </a:xfrm>
          <a:prstGeom prst="rect">
            <a:avLst/>
          </a:prstGeom>
        </p:spPr>
        <p:txBody>
          <a:bodyPr wrap="square">
            <a:spAutoFit/>
          </a:bodyPr>
          <a:lstStyle/>
          <a:p>
            <a:r>
              <a:rPr lang="es-ES" b="1" dirty="0"/>
              <a:t>Trincheras en la guerra que hoy son mares de hierba y vida</a:t>
            </a:r>
          </a:p>
          <a:p>
            <a:endParaRPr lang="es-ES" b="1" dirty="0"/>
          </a:p>
        </p:txBody>
      </p:sp>
    </p:spTree>
    <p:extLst>
      <p:ext uri="{BB962C8B-B14F-4D97-AF65-F5344CB8AC3E}">
        <p14:creationId xmlns:p14="http://schemas.microsoft.com/office/powerpoint/2010/main" val="146411582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ágenes Dominio De La Naturaleza barco abandonado en la play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31648"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035029" y="2922429"/>
            <a:ext cx="3234634" cy="3046988"/>
          </a:xfrm>
          <a:prstGeom prst="rect">
            <a:avLst/>
          </a:prstGeom>
        </p:spPr>
        <p:txBody>
          <a:bodyPr wrap="square">
            <a:spAutoFit/>
          </a:bodyPr>
          <a:lstStyle/>
          <a:p>
            <a:pPr algn="ctr"/>
            <a:r>
              <a:rPr lang="es-ES" sz="3200" b="1" dirty="0">
                <a:solidFill>
                  <a:srgbClr val="66FF99"/>
                </a:solidFill>
              </a:rPr>
              <a:t>Este barco abandonado es ahora un jarrón para un ramo de árboles </a:t>
            </a:r>
          </a:p>
          <a:p>
            <a:pPr algn="ctr"/>
            <a:endParaRPr lang="es-ES" sz="3200" b="1" dirty="0">
              <a:solidFill>
                <a:srgbClr val="66FF99"/>
              </a:solidFill>
            </a:endParaRPr>
          </a:p>
        </p:txBody>
      </p:sp>
    </p:spTree>
    <p:extLst>
      <p:ext uri="{BB962C8B-B14F-4D97-AF65-F5344CB8AC3E}">
        <p14:creationId xmlns:p14="http://schemas.microsoft.com/office/powerpoint/2010/main" val="292630067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naturaleza-recupera-lugares-abandonados-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349"/>
            <a:ext cx="7219007" cy="635764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579048" y="3158475"/>
            <a:ext cx="2952328" cy="2308324"/>
          </a:xfrm>
          <a:prstGeom prst="rect">
            <a:avLst/>
          </a:prstGeom>
        </p:spPr>
        <p:txBody>
          <a:bodyPr wrap="square">
            <a:spAutoFit/>
          </a:bodyPr>
          <a:lstStyle/>
          <a:p>
            <a:pPr algn="ctr"/>
            <a:r>
              <a:rPr lang="es-ES" sz="3600" b="1" dirty="0">
                <a:solidFill>
                  <a:srgbClr val="66FF99"/>
                </a:solidFill>
              </a:rPr>
              <a:t>Cementerio de coches antiguos, Bélgica</a:t>
            </a:r>
          </a:p>
        </p:txBody>
      </p:sp>
    </p:spTree>
    <p:extLst>
      <p:ext uri="{BB962C8B-B14F-4D97-AF65-F5344CB8AC3E}">
        <p14:creationId xmlns:p14="http://schemas.microsoft.com/office/powerpoint/2010/main" val="26285087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 mina de Osarizawa (Jap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206"/>
            <a:ext cx="11269663" cy="66368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4231" y="180396"/>
            <a:ext cx="5632450" cy="646331"/>
          </a:xfrm>
          <a:prstGeom prst="rect">
            <a:avLst/>
          </a:prstGeom>
        </p:spPr>
        <p:txBody>
          <a:bodyPr>
            <a:spAutoFit/>
          </a:bodyPr>
          <a:lstStyle/>
          <a:p>
            <a:r>
              <a:rPr lang="es-ES" b="1" dirty="0"/>
              <a:t>Las piscinas de la mina de </a:t>
            </a:r>
            <a:r>
              <a:rPr lang="es-ES" b="1" dirty="0" err="1"/>
              <a:t>Osarizawa</a:t>
            </a:r>
            <a:r>
              <a:rPr lang="es-ES" b="1" dirty="0"/>
              <a:t>, en Japón, están así de desoladas después de que la actividad cesara en 1978</a:t>
            </a:r>
            <a:r>
              <a:rPr lang="es-ES" dirty="0"/>
              <a:t>.</a:t>
            </a:r>
          </a:p>
        </p:txBody>
      </p:sp>
    </p:spTree>
    <p:extLst>
      <p:ext uri="{BB962C8B-B14F-4D97-AF65-F5344CB8AC3E}">
        <p14:creationId xmlns:p14="http://schemas.microsoft.com/office/powerpoint/2010/main" val="3998636920"/>
      </p:ext>
    </p:extLst>
  </p:cSld>
  <p:clrMapOvr>
    <a:masterClrMapping/>
  </p:clrMapOvr>
  <mc:AlternateContent xmlns:mc="http://schemas.openxmlformats.org/markup-compatibility/2006" xmlns:p14="http://schemas.microsoft.com/office/powerpoint/2010/main">
    <mc:Choice Requires="p14">
      <p:transition spd="slow" p14:dur="2500" advTm="12000">
        <p:checker/>
      </p:transition>
    </mc:Choice>
    <mc:Fallback xmlns="">
      <p:transition spd="slow" advTm="12000">
        <p:checker/>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ágenes Dominio De La Naturaleza parque arqueológico de Nápo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25" y="-29260"/>
            <a:ext cx="5706839" cy="716478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032" y="200054"/>
            <a:ext cx="2211479" cy="1323439"/>
          </a:xfrm>
          <a:prstGeom prst="rect">
            <a:avLst/>
          </a:prstGeom>
        </p:spPr>
        <p:txBody>
          <a:bodyPr wrap="square">
            <a:spAutoFit/>
          </a:bodyPr>
          <a:lstStyle/>
          <a:p>
            <a:pPr algn="ctr"/>
            <a:r>
              <a:rPr lang="es-ES" sz="1600" b="1" dirty="0"/>
              <a:t>A través de las grietas del cemento en un parque arqueológico de Nápoles, esta higuera encontró </a:t>
            </a:r>
            <a:r>
              <a:rPr lang="es-ES" sz="1600" b="1" dirty="0" smtClean="0"/>
              <a:t>vida</a:t>
            </a:r>
            <a:endParaRPr lang="es-ES" sz="1600" b="1" dirty="0"/>
          </a:p>
        </p:txBody>
      </p:sp>
      <p:pic>
        <p:nvPicPr>
          <p:cNvPr id="4" name="Picture 2" descr="Naturaleza 3 fotografia lugares abandonados planeta ecologia vi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8183" y="1467"/>
            <a:ext cx="5831479" cy="6335833"/>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706839" y="415498"/>
            <a:ext cx="2513633" cy="646331"/>
          </a:xfrm>
          <a:prstGeom prst="rect">
            <a:avLst/>
          </a:prstGeom>
          <a:solidFill>
            <a:srgbClr val="66FF99"/>
          </a:solidFill>
        </p:spPr>
        <p:txBody>
          <a:bodyPr wrap="square">
            <a:spAutoFit/>
          </a:bodyPr>
          <a:lstStyle/>
          <a:p>
            <a:pPr algn="ctr"/>
            <a:r>
              <a:rPr lang="es-ES" b="1" dirty="0"/>
              <a:t>Iglesia abandonada en algún lugar de Francia</a:t>
            </a:r>
          </a:p>
        </p:txBody>
      </p:sp>
    </p:spTree>
    <p:extLst>
      <p:ext uri="{BB962C8B-B14F-4D97-AF65-F5344CB8AC3E}">
        <p14:creationId xmlns:p14="http://schemas.microsoft.com/office/powerpoint/2010/main" val="249270459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naturaleza-recupera-lugares-abandonados-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18" y="0"/>
            <a:ext cx="9292921"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352420" y="3024634"/>
            <a:ext cx="1890415" cy="2554545"/>
          </a:xfrm>
          <a:prstGeom prst="rect">
            <a:avLst/>
          </a:prstGeom>
        </p:spPr>
        <p:txBody>
          <a:bodyPr wrap="square">
            <a:spAutoFit/>
          </a:bodyPr>
          <a:lstStyle/>
          <a:p>
            <a:pPr algn="ctr"/>
            <a:r>
              <a:rPr lang="es-ES" sz="3200" b="1" dirty="0">
                <a:solidFill>
                  <a:srgbClr val="66FF99"/>
                </a:solidFill>
              </a:rPr>
              <a:t>Ciudad radiactiva fantasma, </a:t>
            </a:r>
            <a:r>
              <a:rPr lang="es-ES" sz="3200" b="1" dirty="0" err="1">
                <a:solidFill>
                  <a:srgbClr val="66FF99"/>
                </a:solidFill>
              </a:rPr>
              <a:t>Pripyat</a:t>
            </a:r>
            <a:r>
              <a:rPr lang="es-ES" sz="3200" b="1" dirty="0">
                <a:solidFill>
                  <a:srgbClr val="66FF99"/>
                </a:solidFill>
              </a:rPr>
              <a:t>, Ucrania</a:t>
            </a:r>
          </a:p>
        </p:txBody>
      </p:sp>
    </p:spTree>
    <p:extLst>
      <p:ext uri="{BB962C8B-B14F-4D97-AF65-F5344CB8AC3E}">
        <p14:creationId xmlns:p14="http://schemas.microsoft.com/office/powerpoint/2010/main" val="3321859251"/>
      </p:ext>
    </p:extLst>
  </p:cSld>
  <p:clrMapOvr>
    <a:masterClrMapping/>
  </p:clrMapOvr>
  <mc:AlternateContent xmlns:mc="http://schemas.openxmlformats.org/markup-compatibility/2006" xmlns:p14="http://schemas.microsoft.com/office/powerpoint/2010/main">
    <mc:Choice Requires="p14">
      <p:transition spd="slow" p14:dur="2500" advTm="8000">
        <p:checker/>
        <p:sndAc>
          <p:stSnd>
            <p:snd r:embed="rId2" name="La paloma-c.wav"/>
          </p:stSnd>
        </p:sndAc>
      </p:transition>
    </mc:Choice>
    <mc:Fallback xmlns="">
      <p:transition spd="slow" advTm="8000">
        <p:checker/>
        <p:sndAc>
          <p:stSnd>
            <p:snd r:embed="rId4" name="La paloma-c.wav"/>
          </p:stSnd>
        </p:sndAc>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ágenes Dominio De La Naturaleza bosques en Jap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119"/>
            <a:ext cx="11269664" cy="675421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4271" y="288330"/>
            <a:ext cx="2498303" cy="923330"/>
          </a:xfrm>
          <a:prstGeom prst="rect">
            <a:avLst/>
          </a:prstGeom>
        </p:spPr>
        <p:txBody>
          <a:bodyPr wrap="square">
            <a:spAutoFit/>
          </a:bodyPr>
          <a:lstStyle/>
          <a:p>
            <a:pPr algn="ctr"/>
            <a:r>
              <a:rPr lang="es-ES" b="1" dirty="0">
                <a:solidFill>
                  <a:srgbClr val="66FF99"/>
                </a:solidFill>
              </a:rPr>
              <a:t>¿Qué sucede cuando estacionas tu auto en los bosques de Japón</a:t>
            </a:r>
            <a:r>
              <a:rPr lang="es-ES" b="1" dirty="0" smtClean="0">
                <a:solidFill>
                  <a:srgbClr val="66FF99"/>
                </a:solidFill>
              </a:rPr>
              <a:t>?</a:t>
            </a:r>
            <a:endParaRPr lang="es-ES" b="1" dirty="0">
              <a:solidFill>
                <a:srgbClr val="66FF99"/>
              </a:solidFill>
            </a:endParaRPr>
          </a:p>
        </p:txBody>
      </p:sp>
    </p:spTree>
    <p:extLst>
      <p:ext uri="{BB962C8B-B14F-4D97-AF65-F5344CB8AC3E}">
        <p14:creationId xmlns:p14="http://schemas.microsoft.com/office/powerpoint/2010/main" val="424084815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naturaleza-recupera-lugares-abandonados-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32602"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239" y="216322"/>
            <a:ext cx="1960793" cy="369332"/>
          </a:xfrm>
          <a:prstGeom prst="rect">
            <a:avLst/>
          </a:prstGeom>
        </p:spPr>
        <p:txBody>
          <a:bodyPr wrap="none">
            <a:spAutoFit/>
          </a:bodyPr>
          <a:lstStyle/>
          <a:p>
            <a:r>
              <a:rPr lang="es-ES" b="1" dirty="0"/>
              <a:t>Noria abandonada</a:t>
            </a:r>
          </a:p>
        </p:txBody>
      </p:sp>
      <p:pic>
        <p:nvPicPr>
          <p:cNvPr id="4" name="Picture 2" descr="Naturaleza 4 fotografia lugares abandonados planeta ecologia vi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2602" y="-327967"/>
            <a:ext cx="6426879" cy="7118917"/>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130776" y="77822"/>
            <a:ext cx="2808312" cy="646331"/>
          </a:xfrm>
          <a:prstGeom prst="rect">
            <a:avLst/>
          </a:prstGeom>
        </p:spPr>
        <p:txBody>
          <a:bodyPr wrap="square">
            <a:spAutoFit/>
          </a:bodyPr>
          <a:lstStyle/>
          <a:p>
            <a:r>
              <a:rPr lang="es-ES" b="1" dirty="0"/>
              <a:t>Un mágico castillo del S.XIII abandonado en Francia</a:t>
            </a:r>
          </a:p>
        </p:txBody>
      </p:sp>
    </p:spTree>
    <p:extLst>
      <p:ext uri="{BB962C8B-B14F-4D97-AF65-F5344CB8AC3E}">
        <p14:creationId xmlns:p14="http://schemas.microsoft.com/office/powerpoint/2010/main" val="237232514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naturaleza-recupera-lugares-abandonados-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26319" y="342304"/>
            <a:ext cx="4808881" cy="369332"/>
          </a:xfrm>
          <a:prstGeom prst="rect">
            <a:avLst/>
          </a:prstGeom>
        </p:spPr>
        <p:txBody>
          <a:bodyPr wrap="none">
            <a:spAutoFit/>
          </a:bodyPr>
          <a:lstStyle/>
          <a:p>
            <a:pPr fontAlgn="base"/>
            <a:r>
              <a:rPr lang="es-ES" b="1" dirty="0"/>
              <a:t>Estación de tren abandonada, </a:t>
            </a:r>
            <a:r>
              <a:rPr lang="es-ES" b="1" dirty="0" err="1"/>
              <a:t>Abkhazia</a:t>
            </a:r>
            <a:r>
              <a:rPr lang="es-ES" b="1" dirty="0"/>
              <a:t>, Georgia</a:t>
            </a:r>
          </a:p>
        </p:txBody>
      </p:sp>
    </p:spTree>
    <p:extLst>
      <p:ext uri="{BB962C8B-B14F-4D97-AF65-F5344CB8AC3E}">
        <p14:creationId xmlns:p14="http://schemas.microsoft.com/office/powerpoint/2010/main" val="387107257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naturaleza-recupera-lugares-abandonados-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9267"/>
            <a:ext cx="11280132" cy="649656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28836" y="144314"/>
            <a:ext cx="3621819" cy="646331"/>
          </a:xfrm>
          <a:prstGeom prst="rect">
            <a:avLst/>
          </a:prstGeom>
        </p:spPr>
        <p:txBody>
          <a:bodyPr wrap="square">
            <a:spAutoFit/>
          </a:bodyPr>
          <a:lstStyle/>
          <a:p>
            <a:r>
              <a:rPr lang="es-ES" b="1" dirty="0"/>
              <a:t>Pueblo de pescadores abandonado, Kamchatka, Rusia</a:t>
            </a:r>
          </a:p>
        </p:txBody>
      </p:sp>
    </p:spTree>
    <p:extLst>
      <p:ext uri="{BB962C8B-B14F-4D97-AF65-F5344CB8AC3E}">
        <p14:creationId xmlns:p14="http://schemas.microsoft.com/office/powerpoint/2010/main" val="410031652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naturaleza-recupera-lugares-abandonados-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9" y="-10046"/>
            <a:ext cx="9483301" cy="634734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475762" y="4104754"/>
            <a:ext cx="1859163" cy="1077218"/>
          </a:xfrm>
          <a:prstGeom prst="rect">
            <a:avLst/>
          </a:prstGeom>
        </p:spPr>
        <p:txBody>
          <a:bodyPr wrap="none">
            <a:spAutoFit/>
          </a:bodyPr>
          <a:lstStyle/>
          <a:p>
            <a:pPr algn="ctr"/>
            <a:r>
              <a:rPr lang="es-ES" sz="3200" b="1" dirty="0" err="1">
                <a:solidFill>
                  <a:srgbClr val="66FF99"/>
                </a:solidFill>
              </a:rPr>
              <a:t>Angkor</a:t>
            </a:r>
            <a:r>
              <a:rPr lang="es-ES" sz="3200" b="1" dirty="0" smtClean="0">
                <a:solidFill>
                  <a:srgbClr val="66FF99"/>
                </a:solidFill>
              </a:rPr>
              <a:t>,</a:t>
            </a:r>
          </a:p>
          <a:p>
            <a:pPr algn="ctr"/>
            <a:r>
              <a:rPr lang="es-ES" sz="3200" b="1" dirty="0" smtClean="0">
                <a:solidFill>
                  <a:srgbClr val="66FF99"/>
                </a:solidFill>
              </a:rPr>
              <a:t> </a:t>
            </a:r>
            <a:r>
              <a:rPr lang="es-ES" sz="3200" b="1" dirty="0">
                <a:solidFill>
                  <a:srgbClr val="66FF99"/>
                </a:solidFill>
              </a:rPr>
              <a:t>Camboya</a:t>
            </a:r>
          </a:p>
        </p:txBody>
      </p:sp>
    </p:spTree>
    <p:extLst>
      <p:ext uri="{BB962C8B-B14F-4D97-AF65-F5344CB8AC3E}">
        <p14:creationId xmlns:p14="http://schemas.microsoft.com/office/powerpoint/2010/main" val="398067647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naturaleza-recupera-lugares-abandonados-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9309621" cy="640048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309620" y="4369101"/>
            <a:ext cx="1960043" cy="1077218"/>
          </a:xfrm>
          <a:prstGeom prst="rect">
            <a:avLst/>
          </a:prstGeom>
        </p:spPr>
        <p:txBody>
          <a:bodyPr wrap="square">
            <a:spAutoFit/>
          </a:bodyPr>
          <a:lstStyle/>
          <a:p>
            <a:pPr algn="ctr"/>
            <a:r>
              <a:rPr lang="es-ES" sz="3200" b="1" dirty="0" err="1">
                <a:solidFill>
                  <a:srgbClr val="66FF99"/>
                </a:solidFill>
              </a:rPr>
              <a:t>Angkor</a:t>
            </a:r>
            <a:r>
              <a:rPr lang="es-ES" sz="3200" b="1" dirty="0">
                <a:solidFill>
                  <a:srgbClr val="66FF99"/>
                </a:solidFill>
              </a:rPr>
              <a:t>,</a:t>
            </a:r>
          </a:p>
          <a:p>
            <a:pPr algn="ctr"/>
            <a:r>
              <a:rPr lang="es-ES" sz="3200" b="1" dirty="0">
                <a:solidFill>
                  <a:srgbClr val="66FF99"/>
                </a:solidFill>
              </a:rPr>
              <a:t> Camboya</a:t>
            </a:r>
          </a:p>
        </p:txBody>
      </p:sp>
    </p:spTree>
    <p:extLst>
      <p:ext uri="{BB962C8B-B14F-4D97-AF65-F5344CB8AC3E}">
        <p14:creationId xmlns:p14="http://schemas.microsoft.com/office/powerpoint/2010/main" val="171736069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naturaleza-recupera-lugares-abandonados-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3524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0255" y="504354"/>
            <a:ext cx="3313471" cy="369332"/>
          </a:xfrm>
          <a:prstGeom prst="rect">
            <a:avLst/>
          </a:prstGeom>
        </p:spPr>
        <p:txBody>
          <a:bodyPr wrap="none">
            <a:spAutoFit/>
          </a:bodyPr>
          <a:lstStyle/>
          <a:p>
            <a:r>
              <a:rPr lang="es-ES" b="1" dirty="0">
                <a:solidFill>
                  <a:srgbClr val="66FF99"/>
                </a:solidFill>
              </a:rPr>
              <a:t>Habitación de hotel abandonado</a:t>
            </a:r>
          </a:p>
        </p:txBody>
      </p:sp>
    </p:spTree>
    <p:extLst>
      <p:ext uri="{BB962C8B-B14F-4D97-AF65-F5344CB8AC3E}">
        <p14:creationId xmlns:p14="http://schemas.microsoft.com/office/powerpoint/2010/main" val="142894046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Naturaleza 6 fotografia lugares abandonados planeta ecologia v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92" y="-1"/>
            <a:ext cx="4175930" cy="63373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05464" y="5525231"/>
            <a:ext cx="5632450" cy="923330"/>
          </a:xfrm>
          <a:prstGeom prst="rect">
            <a:avLst/>
          </a:prstGeom>
        </p:spPr>
        <p:txBody>
          <a:bodyPr>
            <a:spAutoFit/>
          </a:bodyPr>
          <a:lstStyle/>
          <a:p>
            <a:r>
              <a:rPr lang="es-ES" b="1" dirty="0">
                <a:solidFill>
                  <a:srgbClr val="66FF99"/>
                </a:solidFill>
              </a:rPr>
              <a:t>Un Buda entre manglares</a:t>
            </a:r>
          </a:p>
          <a:p>
            <a:endParaRPr lang="es-ES" dirty="0"/>
          </a:p>
          <a:p>
            <a:r>
              <a:rPr lang="es-ES" dirty="0"/>
              <a:t> </a:t>
            </a:r>
          </a:p>
        </p:txBody>
      </p:sp>
      <p:pic>
        <p:nvPicPr>
          <p:cNvPr id="245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8337" y="-148015"/>
            <a:ext cx="7151325" cy="659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4266679" y="184666"/>
            <a:ext cx="2887072" cy="369332"/>
          </a:xfrm>
          <a:prstGeom prst="rect">
            <a:avLst/>
          </a:prstGeom>
        </p:spPr>
        <p:txBody>
          <a:bodyPr wrap="none">
            <a:spAutoFit/>
          </a:bodyPr>
          <a:lstStyle/>
          <a:p>
            <a:r>
              <a:rPr lang="es-ES" b="1" dirty="0"/>
              <a:t>Torre </a:t>
            </a:r>
            <a:r>
              <a:rPr lang="es-ES" b="1" dirty="0" err="1"/>
              <a:t>Scola</a:t>
            </a:r>
            <a:r>
              <a:rPr lang="es-ES" b="1" dirty="0"/>
              <a:t> en Liguria (Italia)</a:t>
            </a:r>
          </a:p>
        </p:txBody>
      </p:sp>
    </p:spTree>
    <p:extLst>
      <p:ext uri="{BB962C8B-B14F-4D97-AF65-F5344CB8AC3E}">
        <p14:creationId xmlns:p14="http://schemas.microsoft.com/office/powerpoint/2010/main" val="208461712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Naturaleza 12 fotografia lugares abandonados planeta ecologia v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395"/>
            <a:ext cx="8647218" cy="648541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875191" y="3242345"/>
            <a:ext cx="2236320" cy="2308324"/>
          </a:xfrm>
          <a:prstGeom prst="rect">
            <a:avLst/>
          </a:prstGeom>
        </p:spPr>
        <p:txBody>
          <a:bodyPr wrap="square">
            <a:spAutoFit/>
          </a:bodyPr>
          <a:lstStyle/>
          <a:p>
            <a:pPr algn="ctr"/>
            <a:r>
              <a:rPr lang="es-ES" sz="3600" b="1" dirty="0" err="1">
                <a:solidFill>
                  <a:srgbClr val="66FF99"/>
                </a:solidFill>
              </a:rPr>
              <a:t>Akarmara</a:t>
            </a:r>
            <a:r>
              <a:rPr lang="es-ES" sz="3600" b="1" dirty="0">
                <a:solidFill>
                  <a:srgbClr val="66FF99"/>
                </a:solidFill>
              </a:rPr>
              <a:t> la ciudad fantasma soviética </a:t>
            </a:r>
          </a:p>
        </p:txBody>
      </p:sp>
    </p:spTree>
    <p:extLst>
      <p:ext uri="{BB962C8B-B14F-4D97-AF65-F5344CB8AC3E}">
        <p14:creationId xmlns:p14="http://schemas.microsoft.com/office/powerpoint/2010/main" val="316757350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20+ Pruebas de cómo la naturaleza siempre encuentra su camino por sobre todo lo demá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351" y="-256426"/>
            <a:ext cx="6349514" cy="65937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011095" y="1440458"/>
            <a:ext cx="3096344" cy="4154984"/>
          </a:xfrm>
          <a:prstGeom prst="rect">
            <a:avLst/>
          </a:prstGeom>
        </p:spPr>
        <p:txBody>
          <a:bodyPr wrap="square">
            <a:spAutoFit/>
          </a:bodyPr>
          <a:lstStyle/>
          <a:p>
            <a:pPr algn="ctr"/>
            <a:r>
              <a:rPr lang="es-ES" dirty="0"/>
              <a:t>“</a:t>
            </a:r>
            <a:r>
              <a:rPr lang="es-ES" sz="4400" b="1" dirty="0">
                <a:solidFill>
                  <a:srgbClr val="66FF99"/>
                </a:solidFill>
              </a:rPr>
              <a:t>Casa abandonada y recuperada por el desierto”</a:t>
            </a:r>
          </a:p>
        </p:txBody>
      </p:sp>
    </p:spTree>
    <p:extLst>
      <p:ext uri="{BB962C8B-B14F-4D97-AF65-F5344CB8AC3E}">
        <p14:creationId xmlns:p14="http://schemas.microsoft.com/office/powerpoint/2010/main" val="7456072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20+ Pruebas de cómo la naturaleza siempre encuentra su camino por sobre todo lo demá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3718"/>
            <a:ext cx="5544278" cy="648101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970535" y="54988"/>
            <a:ext cx="2448272" cy="923330"/>
          </a:xfrm>
          <a:prstGeom prst="rect">
            <a:avLst/>
          </a:prstGeom>
        </p:spPr>
        <p:txBody>
          <a:bodyPr wrap="square">
            <a:spAutoFit/>
          </a:bodyPr>
          <a:lstStyle/>
          <a:p>
            <a:pPr algn="ctr"/>
            <a:r>
              <a:rPr lang="es-ES" b="1" dirty="0"/>
              <a:t>“Silos invadidos por la vegetación en el sureste de Georgia”</a:t>
            </a:r>
          </a:p>
        </p:txBody>
      </p:sp>
      <p:pic>
        <p:nvPicPr>
          <p:cNvPr id="27652" name="Picture 4" descr="20+ Pruebas de cómo la naturaleza siempre encuentra su camino por sobre todo lo demá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1305" y="0"/>
            <a:ext cx="5709844" cy="63373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002656" y="331987"/>
            <a:ext cx="4767139" cy="369332"/>
          </a:xfrm>
          <a:prstGeom prst="rect">
            <a:avLst/>
          </a:prstGeom>
          <a:solidFill>
            <a:srgbClr val="66FF99"/>
          </a:solidFill>
        </p:spPr>
        <p:txBody>
          <a:bodyPr wrap="none">
            <a:spAutoFit/>
          </a:bodyPr>
          <a:lstStyle/>
          <a:p>
            <a:r>
              <a:rPr lang="es-ES" b="1" dirty="0"/>
              <a:t>“Una tormenta se levantó y movió este camino”</a:t>
            </a:r>
          </a:p>
        </p:txBody>
      </p:sp>
    </p:spTree>
    <p:extLst>
      <p:ext uri="{BB962C8B-B14F-4D97-AF65-F5344CB8AC3E}">
        <p14:creationId xmlns:p14="http://schemas.microsoft.com/office/powerpoint/2010/main" val="328598881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20+ Pruebas de cómo la naturaleza siempre encuentra su camino por sobre todo lo demá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6" y="-53434"/>
            <a:ext cx="4695481" cy="639073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0409" y="123980"/>
            <a:ext cx="4041154" cy="923330"/>
          </a:xfrm>
          <a:prstGeom prst="rect">
            <a:avLst/>
          </a:prstGeom>
        </p:spPr>
        <p:txBody>
          <a:bodyPr wrap="square">
            <a:spAutoFit/>
          </a:bodyPr>
          <a:lstStyle/>
          <a:p>
            <a:pPr algn="ctr"/>
            <a:r>
              <a:rPr lang="es-ES" b="1" dirty="0"/>
              <a:t>“</a:t>
            </a:r>
            <a:r>
              <a:rPr lang="es-ES" b="1" dirty="0" err="1"/>
              <a:t>Fun</a:t>
            </a:r>
            <a:r>
              <a:rPr lang="es-ES" b="1" dirty="0"/>
              <a:t> Park </a:t>
            </a:r>
            <a:r>
              <a:rPr lang="es-ES" b="1" dirty="0" err="1"/>
              <a:t>Fyn</a:t>
            </a:r>
            <a:r>
              <a:rPr lang="es-ES" b="1" dirty="0"/>
              <a:t>, Dinamarca. Cerrado desde 2006, la naturaleza a su alrededor lo está tragando lentamente”</a:t>
            </a:r>
          </a:p>
        </p:txBody>
      </p:sp>
      <p:pic>
        <p:nvPicPr>
          <p:cNvPr id="28676" name="Picture 4" descr="20+ Pruebas de cómo la naturaleza siempre encuentra su camino por sobre todo lo demá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8727" y="-71178"/>
            <a:ext cx="6570936" cy="640847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922863" y="103664"/>
            <a:ext cx="4232056" cy="369332"/>
          </a:xfrm>
          <a:prstGeom prst="rect">
            <a:avLst/>
          </a:prstGeom>
          <a:solidFill>
            <a:srgbClr val="66FF99"/>
          </a:solidFill>
        </p:spPr>
        <p:txBody>
          <a:bodyPr wrap="none">
            <a:spAutoFit/>
          </a:bodyPr>
          <a:lstStyle/>
          <a:p>
            <a:r>
              <a:rPr lang="es-ES" dirty="0"/>
              <a:t> </a:t>
            </a:r>
            <a:r>
              <a:rPr lang="es-ES" b="1" dirty="0"/>
              <a:t>“Piscina abandonada cubierta de plantas”</a:t>
            </a:r>
          </a:p>
        </p:txBody>
      </p:sp>
    </p:spTree>
    <p:extLst>
      <p:ext uri="{BB962C8B-B14F-4D97-AF65-F5344CB8AC3E}">
        <p14:creationId xmlns:p14="http://schemas.microsoft.com/office/powerpoint/2010/main" val="319912363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20+ Pruebas de cómo la naturaleza siempre encuentra su camino por sobre todo lo demá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89498" cy="634960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4231" y="144314"/>
            <a:ext cx="3856697" cy="369332"/>
          </a:xfrm>
          <a:prstGeom prst="rect">
            <a:avLst/>
          </a:prstGeom>
        </p:spPr>
        <p:txBody>
          <a:bodyPr wrap="none">
            <a:spAutoFit/>
          </a:bodyPr>
          <a:lstStyle/>
          <a:p>
            <a:r>
              <a:rPr lang="es-ES" b="1" dirty="0"/>
              <a:t>“Hospital Royal Alexandra, en Escocia”</a:t>
            </a:r>
          </a:p>
        </p:txBody>
      </p:sp>
      <p:pic>
        <p:nvPicPr>
          <p:cNvPr id="4" name="Picture 2" descr="20+ Pruebas de cómo la naturaleza siempre encuentra su camino por sobre todo lo demá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9739" y="0"/>
            <a:ext cx="5709924" cy="650994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922863" y="328980"/>
            <a:ext cx="3944670" cy="369332"/>
          </a:xfrm>
          <a:prstGeom prst="rect">
            <a:avLst/>
          </a:prstGeom>
          <a:solidFill>
            <a:srgbClr val="66FF99"/>
          </a:solidFill>
        </p:spPr>
        <p:txBody>
          <a:bodyPr wrap="none">
            <a:spAutoFit/>
          </a:bodyPr>
          <a:lstStyle/>
          <a:p>
            <a:r>
              <a:rPr lang="es-ES" b="1" dirty="0"/>
              <a:t>“Montaña rusa cubierta de vegetación”</a:t>
            </a:r>
          </a:p>
        </p:txBody>
      </p:sp>
    </p:spTree>
    <p:extLst>
      <p:ext uri="{BB962C8B-B14F-4D97-AF65-F5344CB8AC3E}">
        <p14:creationId xmlns:p14="http://schemas.microsoft.com/office/powerpoint/2010/main" val="383490205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20+ Pruebas de cómo la naturaleza siempre encuentra su camino por sobre todo lo demá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667"/>
            <a:ext cx="8947200" cy="633769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947198" y="2520578"/>
            <a:ext cx="2308911" cy="3046988"/>
          </a:xfrm>
          <a:prstGeom prst="rect">
            <a:avLst/>
          </a:prstGeom>
          <a:noFill/>
        </p:spPr>
        <p:txBody>
          <a:bodyPr wrap="square">
            <a:spAutoFit/>
          </a:bodyPr>
          <a:lstStyle/>
          <a:p>
            <a:pPr algn="ctr"/>
            <a:r>
              <a:rPr lang="es-ES" sz="3200" b="1" dirty="0">
                <a:solidFill>
                  <a:srgbClr val="66FF99"/>
                </a:solidFill>
              </a:rPr>
              <a:t>“Molino de lino abandonado al lado de la carretera, en Irlanda”</a:t>
            </a:r>
          </a:p>
        </p:txBody>
      </p:sp>
    </p:spTree>
    <p:extLst>
      <p:ext uri="{BB962C8B-B14F-4D97-AF65-F5344CB8AC3E}">
        <p14:creationId xmlns:p14="http://schemas.microsoft.com/office/powerpoint/2010/main" val="149702015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20+ Pruebas de cómo la naturaleza siempre encuentra su camino por sobre todo lo demá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8378"/>
            <a:ext cx="11269664" cy="645370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617528" y="216322"/>
            <a:ext cx="4672818" cy="369332"/>
          </a:xfrm>
          <a:prstGeom prst="rect">
            <a:avLst/>
          </a:prstGeom>
        </p:spPr>
        <p:txBody>
          <a:bodyPr wrap="none">
            <a:spAutoFit/>
          </a:bodyPr>
          <a:lstStyle/>
          <a:p>
            <a:r>
              <a:rPr lang="es-ES" b="1" dirty="0" smtClean="0">
                <a:solidFill>
                  <a:srgbClr val="66FF99"/>
                </a:solidFill>
              </a:rPr>
              <a:t>“Fábrica de explosivos abandonada en Bélgica”</a:t>
            </a:r>
            <a:endParaRPr lang="es-ES" b="1" dirty="0">
              <a:solidFill>
                <a:srgbClr val="66FF99"/>
              </a:solidFill>
            </a:endParaRPr>
          </a:p>
        </p:txBody>
      </p:sp>
    </p:spTree>
    <p:extLst>
      <p:ext uri="{BB962C8B-B14F-4D97-AF65-F5344CB8AC3E}">
        <p14:creationId xmlns:p14="http://schemas.microsoft.com/office/powerpoint/2010/main" val="179996435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lugares abandonados que fueron tomados por la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773"/>
            <a:ext cx="4259223" cy="634000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4912" y="216322"/>
            <a:ext cx="3640805" cy="369332"/>
          </a:xfrm>
          <a:prstGeom prst="rect">
            <a:avLst/>
          </a:prstGeom>
          <a:solidFill>
            <a:srgbClr val="66FF99"/>
          </a:solidFill>
        </p:spPr>
        <p:txBody>
          <a:bodyPr wrap="none">
            <a:spAutoFit/>
          </a:bodyPr>
          <a:lstStyle/>
          <a:p>
            <a:r>
              <a:rPr lang="es-ES" dirty="0"/>
              <a:t>la Iglesia de Saint </a:t>
            </a:r>
            <a:r>
              <a:rPr lang="es-ES" dirty="0" err="1"/>
              <a:t>Etienne</a:t>
            </a:r>
            <a:r>
              <a:rPr lang="es-ES" dirty="0"/>
              <a:t> en Francia.</a:t>
            </a:r>
          </a:p>
        </p:txBody>
      </p:sp>
      <p:pic>
        <p:nvPicPr>
          <p:cNvPr id="36868" name="Picture 4" descr="lugares abandonados que fueron tomados por la naturaleza"/>
          <p:cNvPicPr>
            <a:picLocks noChangeAspect="1" noChangeArrowheads="1"/>
          </p:cNvPicPr>
          <p:nvPr/>
        </p:nvPicPr>
        <p:blipFill rotWithShape="1">
          <a:blip r:embed="rId3">
            <a:extLst>
              <a:ext uri="{28A0092B-C50C-407E-A947-70E740481C1C}">
                <a14:useLocalDpi xmlns:a14="http://schemas.microsoft.com/office/drawing/2010/main" val="0"/>
              </a:ext>
            </a:extLst>
          </a:blip>
          <a:srcRect l="22925" r="22486"/>
          <a:stretch/>
        </p:blipFill>
        <p:spPr bwMode="auto">
          <a:xfrm>
            <a:off x="4410695" y="0"/>
            <a:ext cx="4824536" cy="6340009"/>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9117938" y="1872506"/>
            <a:ext cx="2160240" cy="4154984"/>
          </a:xfrm>
          <a:prstGeom prst="rect">
            <a:avLst/>
          </a:prstGeom>
        </p:spPr>
        <p:txBody>
          <a:bodyPr wrap="square">
            <a:spAutoFit/>
          </a:bodyPr>
          <a:lstStyle/>
          <a:p>
            <a:pPr algn="ctr"/>
            <a:r>
              <a:rPr lang="es-ES" sz="2400" b="1" dirty="0">
                <a:solidFill>
                  <a:srgbClr val="66FF99"/>
                </a:solidFill>
              </a:rPr>
              <a:t>El metro de Paris tuvo tanto éxito que el ferrocarril cada vez tuvo menos usuarios. </a:t>
            </a:r>
            <a:endParaRPr lang="es-ES" sz="2400" b="1" dirty="0" smtClean="0">
              <a:solidFill>
                <a:srgbClr val="66FF99"/>
              </a:solidFill>
            </a:endParaRPr>
          </a:p>
          <a:p>
            <a:pPr algn="ctr"/>
            <a:r>
              <a:rPr lang="es-ES" sz="2400" b="1" dirty="0" smtClean="0">
                <a:solidFill>
                  <a:srgbClr val="66FF99"/>
                </a:solidFill>
              </a:rPr>
              <a:t>El </a:t>
            </a:r>
            <a:r>
              <a:rPr lang="es-ES" sz="2400" b="1" dirty="0">
                <a:solidFill>
                  <a:srgbClr val="66FF99"/>
                </a:solidFill>
              </a:rPr>
              <a:t>“</a:t>
            </a:r>
            <a:r>
              <a:rPr lang="es-ES" sz="2400" b="1" dirty="0" err="1">
                <a:solidFill>
                  <a:srgbClr val="66FF99"/>
                </a:solidFill>
              </a:rPr>
              <a:t>Petite</a:t>
            </a:r>
            <a:r>
              <a:rPr lang="es-ES" sz="2400" b="1" dirty="0">
                <a:solidFill>
                  <a:srgbClr val="66FF99"/>
                </a:solidFill>
              </a:rPr>
              <a:t> </a:t>
            </a:r>
            <a:r>
              <a:rPr lang="es-ES" sz="2400" b="1" dirty="0" err="1">
                <a:solidFill>
                  <a:srgbClr val="66FF99"/>
                </a:solidFill>
              </a:rPr>
              <a:t>Ceinture</a:t>
            </a:r>
            <a:r>
              <a:rPr lang="es-ES" sz="2400" b="1" dirty="0">
                <a:solidFill>
                  <a:srgbClr val="66FF99"/>
                </a:solidFill>
              </a:rPr>
              <a:t>” detuvo sus actividades </a:t>
            </a:r>
          </a:p>
        </p:txBody>
      </p:sp>
    </p:spTree>
    <p:extLst>
      <p:ext uri="{BB962C8B-B14F-4D97-AF65-F5344CB8AC3E}">
        <p14:creationId xmlns:p14="http://schemas.microsoft.com/office/powerpoint/2010/main" val="3897264476"/>
      </p:ext>
    </p:extLst>
  </p:cSld>
  <p:clrMapOvr>
    <a:masterClrMapping/>
  </p:clrMapOvr>
  <mc:AlternateContent xmlns:mc="http://schemas.openxmlformats.org/markup-compatibility/2006" xmlns:p14="http://schemas.microsoft.com/office/powerpoint/2010/main">
    <mc:Choice Requires="p14">
      <p:transition spd="slow" p14:dur="2500" advTm="11000">
        <p:checker/>
      </p:transition>
    </mc:Choice>
    <mc:Fallback xmlns="">
      <p:transition spd="slow" advTm="11000">
        <p:checker/>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20+ Pruebas de cómo la naturaleza siempre encuentra su camino por sobre todo lo demá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3" y="-426654"/>
            <a:ext cx="9018604" cy="676395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136395" y="3035580"/>
            <a:ext cx="2106440" cy="2246769"/>
          </a:xfrm>
          <a:prstGeom prst="rect">
            <a:avLst/>
          </a:prstGeom>
        </p:spPr>
        <p:txBody>
          <a:bodyPr wrap="square">
            <a:spAutoFit/>
          </a:bodyPr>
          <a:lstStyle/>
          <a:p>
            <a:pPr algn="ctr"/>
            <a:r>
              <a:rPr lang="es-ES" sz="2800" b="1" dirty="0">
                <a:solidFill>
                  <a:srgbClr val="66FF99"/>
                </a:solidFill>
              </a:rPr>
              <a:t>“Casa abandonada y apropiada por la naturaleza”</a:t>
            </a:r>
          </a:p>
        </p:txBody>
      </p:sp>
    </p:spTree>
    <p:extLst>
      <p:ext uri="{BB962C8B-B14F-4D97-AF65-F5344CB8AC3E}">
        <p14:creationId xmlns:p14="http://schemas.microsoft.com/office/powerpoint/2010/main" val="40008271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20+ Pruebas de cómo la naturaleza siempre encuentra su camino por sobre todo lo demá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1269663" cy="633144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0255" y="288330"/>
            <a:ext cx="3537098" cy="646331"/>
          </a:xfrm>
          <a:prstGeom prst="rect">
            <a:avLst/>
          </a:prstGeom>
          <a:solidFill>
            <a:srgbClr val="66FF99"/>
          </a:solidFill>
        </p:spPr>
        <p:txBody>
          <a:bodyPr wrap="square">
            <a:spAutoFit/>
          </a:bodyPr>
          <a:lstStyle/>
          <a:p>
            <a:pPr algn="ctr"/>
            <a:r>
              <a:rPr lang="es-ES" b="1" dirty="0"/>
              <a:t> “Explorando el parque de diversiones abandonado en Japón”</a:t>
            </a:r>
          </a:p>
        </p:txBody>
      </p:sp>
    </p:spTree>
    <p:extLst>
      <p:ext uri="{BB962C8B-B14F-4D97-AF65-F5344CB8AC3E}">
        <p14:creationId xmlns:p14="http://schemas.microsoft.com/office/powerpoint/2010/main" val="4191520992"/>
      </p:ext>
    </p:extLst>
  </p:cSld>
  <p:clrMapOvr>
    <a:masterClrMapping/>
  </p:clrMapOvr>
  <mc:AlternateContent xmlns:mc="http://schemas.openxmlformats.org/markup-compatibility/2006" xmlns:p14="http://schemas.microsoft.com/office/powerpoint/2010/main">
    <mc:Choice Requires="p14">
      <p:transition spd="slow" p14:dur="2500" advTm="8000">
        <p:checker/>
        <p:sndAc>
          <p:stSnd>
            <p:snd r:embed="rId2" name="Besame mucho-c.wav"/>
          </p:stSnd>
        </p:sndAc>
      </p:transition>
    </mc:Choice>
    <mc:Fallback xmlns="">
      <p:transition spd="slow" advTm="8000">
        <p:checker/>
        <p:sndAc>
          <p:stSnd>
            <p:snd r:embed="rId4" name="Besame mucho-c.wav"/>
          </p:stSnd>
        </p:sndAc>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20+ Pruebas de cómo la naturaleza siempre encuentra su camino por sobre todo lo demá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 y="0"/>
            <a:ext cx="8516015" cy="638701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548529" y="3816722"/>
            <a:ext cx="2509020" cy="1077218"/>
          </a:xfrm>
          <a:prstGeom prst="rect">
            <a:avLst/>
          </a:prstGeom>
        </p:spPr>
        <p:txBody>
          <a:bodyPr wrap="none">
            <a:spAutoFit/>
          </a:bodyPr>
          <a:lstStyle/>
          <a:p>
            <a:pPr algn="ctr"/>
            <a:r>
              <a:rPr lang="es-ES" dirty="0"/>
              <a:t> </a:t>
            </a:r>
            <a:r>
              <a:rPr lang="es-ES" sz="3200" b="1" dirty="0">
                <a:solidFill>
                  <a:srgbClr val="66FF99"/>
                </a:solidFill>
              </a:rPr>
              <a:t>“Anfiteatro </a:t>
            </a:r>
            <a:endParaRPr lang="es-ES" sz="3200" b="1" dirty="0" smtClean="0">
              <a:solidFill>
                <a:srgbClr val="66FF99"/>
              </a:solidFill>
            </a:endParaRPr>
          </a:p>
          <a:p>
            <a:pPr algn="ctr"/>
            <a:r>
              <a:rPr lang="es-ES" sz="3200" b="1" dirty="0" smtClean="0">
                <a:solidFill>
                  <a:srgbClr val="66FF99"/>
                </a:solidFill>
              </a:rPr>
              <a:t>abandonado</a:t>
            </a:r>
            <a:r>
              <a:rPr lang="es-ES" sz="3200" b="1" dirty="0">
                <a:solidFill>
                  <a:srgbClr val="66FF99"/>
                </a:solidFill>
              </a:rPr>
              <a:t>”</a:t>
            </a:r>
          </a:p>
        </p:txBody>
      </p:sp>
    </p:spTree>
    <p:extLst>
      <p:ext uri="{BB962C8B-B14F-4D97-AF65-F5344CB8AC3E}">
        <p14:creationId xmlns:p14="http://schemas.microsoft.com/office/powerpoint/2010/main" val="298603045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lugares abandonados que fueron tomados por la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3718"/>
            <a:ext cx="11269664" cy="655632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239" y="360338"/>
            <a:ext cx="4680520" cy="923330"/>
          </a:xfrm>
          <a:prstGeom prst="rect">
            <a:avLst/>
          </a:prstGeom>
        </p:spPr>
        <p:txBody>
          <a:bodyPr wrap="square">
            <a:spAutoFit/>
          </a:bodyPr>
          <a:lstStyle/>
          <a:p>
            <a:pPr algn="ctr"/>
            <a:r>
              <a:rPr lang="es-ES" b="1" dirty="0"/>
              <a:t>“El bosque flotante” es un barco abandonado desde la Segunda Guerra Mundial en </a:t>
            </a:r>
            <a:r>
              <a:rPr lang="es-ES" b="1" dirty="0" err="1"/>
              <a:t>Homebush</a:t>
            </a:r>
            <a:r>
              <a:rPr lang="es-ES" b="1" dirty="0"/>
              <a:t> </a:t>
            </a:r>
            <a:r>
              <a:rPr lang="es-ES" b="1" dirty="0" err="1"/>
              <a:t>Bay</a:t>
            </a:r>
            <a:r>
              <a:rPr lang="es-ES" b="1" dirty="0"/>
              <a:t>, una bahía australiana</a:t>
            </a:r>
          </a:p>
        </p:txBody>
      </p:sp>
    </p:spTree>
    <p:extLst>
      <p:ext uri="{BB962C8B-B14F-4D97-AF65-F5344CB8AC3E}">
        <p14:creationId xmlns:p14="http://schemas.microsoft.com/office/powerpoint/2010/main" val="266937288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Abandoned village houses covered with overgrown vegetation in Houtouwan on Shengshan is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918"/>
            <a:ext cx="11269664" cy="629005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0255" y="288330"/>
            <a:ext cx="6624736" cy="923330"/>
          </a:xfrm>
          <a:prstGeom prst="rect">
            <a:avLst/>
          </a:prstGeom>
          <a:solidFill>
            <a:srgbClr val="66FF99"/>
          </a:solidFill>
        </p:spPr>
        <p:txBody>
          <a:bodyPr wrap="square">
            <a:spAutoFit/>
          </a:bodyPr>
          <a:lstStyle/>
          <a:p>
            <a:pPr algn="ctr"/>
            <a:r>
              <a:rPr lang="es-ES" b="1" dirty="0"/>
              <a:t>La isla de </a:t>
            </a:r>
            <a:r>
              <a:rPr lang="es-ES" b="1" dirty="0" err="1"/>
              <a:t>Shengshan</a:t>
            </a:r>
            <a:r>
              <a:rPr lang="es-ES" b="1" dirty="0"/>
              <a:t> en la provincia oriental china de Zhejiang es el enclave de </a:t>
            </a:r>
            <a:r>
              <a:rPr lang="es-ES" b="1" dirty="0" err="1"/>
              <a:t>Houtouwan</a:t>
            </a:r>
            <a:r>
              <a:rPr lang="es-ES" b="1" dirty="0"/>
              <a:t>, un pueblo abandonado que se ha transformado en una densa vegetación verde</a:t>
            </a:r>
          </a:p>
        </p:txBody>
      </p:sp>
    </p:spTree>
    <p:extLst>
      <p:ext uri="{BB962C8B-B14F-4D97-AF65-F5344CB8AC3E}">
        <p14:creationId xmlns:p14="http://schemas.microsoft.com/office/powerpoint/2010/main" val="409526039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Abandoned village houses covered with overgrown vegetation in Houtouwan on Shengshan is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302718" cy="6552645"/>
          </a:xfrm>
          <a:prstGeom prst="rect">
            <a:avLst/>
          </a:prstGeom>
          <a:noFill/>
          <a:extLst>
            <a:ext uri="{909E8E84-426E-40DD-AFC4-6F175D3DCCD1}">
              <a14:hiddenFill xmlns:a14="http://schemas.microsoft.com/office/drawing/2010/main">
                <a:solidFill>
                  <a:srgbClr val="FFFFFF"/>
                </a:solidFill>
              </a14:hiddenFill>
            </a:ext>
          </a:extLst>
        </p:spPr>
      </p:pic>
      <p:sp>
        <p:nvSpPr>
          <p:cNvPr id="9" name="Gelijkbenige driehoek 8"/>
          <p:cNvSpPr/>
          <p:nvPr/>
        </p:nvSpPr>
        <p:spPr>
          <a:xfrm>
            <a:off x="-868" y="3208321"/>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284032" y="376228"/>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08442" y="351452"/>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Tree>
    <p:extLst>
      <p:ext uri="{BB962C8B-B14F-4D97-AF65-F5344CB8AC3E}">
        <p14:creationId xmlns:p14="http://schemas.microsoft.com/office/powerpoint/2010/main" val="697697915"/>
      </p:ext>
    </p:extLst>
  </p:cSld>
  <p:clrMapOvr>
    <a:masterClrMapping/>
  </p:clrMapOvr>
  <mc:AlternateContent xmlns:mc="http://schemas.openxmlformats.org/markup-compatibility/2006" xmlns:p14="http://schemas.microsoft.com/office/powerpoint/2010/main">
    <mc:Choice Requires="p14">
      <p:transition spd="slow" p14:dur="1400" advClick="0" advTm="11000">
        <p14:ripple/>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1" presetClass="entr" presetSubtype="0" fill="hold" nodeType="withEffect">
                                  <p:stCondLst>
                                    <p:cond delay="1500"/>
                                  </p:stCondLst>
                                  <p:childTnLst>
                                    <p:set>
                                      <p:cBhvr>
                                        <p:cTn id="34" dur="1" fill="hold">
                                          <p:stCondLst>
                                            <p:cond delay="2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Abandoned village houses covered with overgrown vegetation in Houtouwan on Shengshan is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6308" cy="6337300"/>
          </a:xfrm>
          <a:prstGeom prst="rect">
            <a:avLst/>
          </a:prstGeom>
          <a:noFill/>
          <a:extLst>
            <a:ext uri="{909E8E84-426E-40DD-AFC4-6F175D3DCCD1}">
              <a14:hiddenFill xmlns:a14="http://schemas.microsoft.com/office/drawing/2010/main">
                <a:solidFill>
                  <a:srgbClr val="FFFFFF"/>
                </a:solidFill>
              </a14:hiddenFill>
            </a:ext>
          </a:extLst>
        </p:spPr>
      </p:pic>
      <p:sp>
        <p:nvSpPr>
          <p:cNvPr id="9" name="Gelijkbenige driehoek 8"/>
          <p:cNvSpPr/>
          <p:nvPr/>
        </p:nvSpPr>
        <p:spPr>
          <a:xfrm>
            <a:off x="-868" y="3208321"/>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296437" y="36223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49932" y="285483"/>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Tree>
    <p:extLst>
      <p:ext uri="{BB962C8B-B14F-4D97-AF65-F5344CB8AC3E}">
        <p14:creationId xmlns:p14="http://schemas.microsoft.com/office/powerpoint/2010/main" val="916859570"/>
      </p:ext>
    </p:extLst>
  </p:cSld>
  <p:clrMapOvr>
    <a:masterClrMapping/>
  </p:clrMapOvr>
  <mc:AlternateContent xmlns:mc="http://schemas.openxmlformats.org/markup-compatibility/2006" xmlns:p14="http://schemas.microsoft.com/office/powerpoint/2010/main">
    <mc:Choice Requires="p14">
      <p:transition spd="slow" p14:dur="1400" advClick="0" advTm="11000">
        <p14:ripple/>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1750"/>
                                  </p:stCondLst>
                                  <p:childTnLst>
                                    <p:set>
                                      <p:cBhvr>
                                        <p:cTn id="34" dur="1" fill="hold">
                                          <p:stCondLst>
                                            <p:cond delay="0"/>
                                          </p:stCondLst>
                                        </p:cTn>
                                        <p:tgtEl>
                                          <p:spTgt spid="7"/>
                                        </p:tgtEl>
                                        <p:attrNameLst>
                                          <p:attrName>style.visibility</p:attrName>
                                        </p:attrNameLst>
                                      </p:cBhvr>
                                      <p:to>
                                        <p:strVal val="visible"/>
                                      </p:to>
                                    </p:set>
                                    <p:anim calcmode="lin" valueType="num">
                                      <p:cBhvr>
                                        <p:cTn id="35" dur="2250" fill="hold"/>
                                        <p:tgtEl>
                                          <p:spTgt spid="7"/>
                                        </p:tgtEl>
                                        <p:attrNameLst>
                                          <p:attrName>ppt_w</p:attrName>
                                        </p:attrNameLst>
                                      </p:cBhvr>
                                      <p:tavLst>
                                        <p:tav tm="0">
                                          <p:val>
                                            <p:fltVal val="0"/>
                                          </p:val>
                                        </p:tav>
                                        <p:tav tm="100000">
                                          <p:val>
                                            <p:strVal val="#ppt_w"/>
                                          </p:val>
                                        </p:tav>
                                      </p:tavLst>
                                    </p:anim>
                                    <p:anim calcmode="lin" valueType="num">
                                      <p:cBhvr>
                                        <p:cTn id="36" dur="2250" fill="hold"/>
                                        <p:tgtEl>
                                          <p:spTgt spid="7"/>
                                        </p:tgtEl>
                                        <p:attrNameLst>
                                          <p:attrName>ppt_h</p:attrName>
                                        </p:attrNameLst>
                                      </p:cBhvr>
                                      <p:tavLst>
                                        <p:tav tm="0">
                                          <p:val>
                                            <p:fltVal val="0"/>
                                          </p:val>
                                        </p:tav>
                                        <p:tav tm="100000">
                                          <p:val>
                                            <p:strVal val="#ppt_h"/>
                                          </p:val>
                                        </p:tav>
                                      </p:tavLst>
                                    </p:anim>
                                    <p:animEffect transition="in" filter="fade">
                                      <p:cBhvr>
                                        <p:cTn id="37" dur="2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74391" y="1080418"/>
            <a:ext cx="8438059"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000" b="1" dirty="0">
                <a:solidFill>
                  <a:srgbClr val="00B0F0"/>
                </a:solidFill>
                <a:latin typeface="+mn-lt"/>
                <a:cs typeface="Microsoft Sans Serif" pitchFamily="34" charset="0"/>
              </a:rPr>
              <a:t>Definitivamente confirmamos que “La naturaleza es muy sabia”, la oración con la que iniciamos este texto. Tiene una fuerza y poder maravilloso que sabe cuándo recuperar lo que los humanos le quitamos. </a:t>
            </a:r>
          </a:p>
          <a:p>
            <a:pPr algn="ctr" fontAlgn="base">
              <a:spcBef>
                <a:spcPct val="0"/>
              </a:spcBef>
              <a:spcAft>
                <a:spcPct val="0"/>
              </a:spcAft>
            </a:pPr>
            <a:r>
              <a:rPr lang="es-ES" altLang="es-ES" sz="2400" i="1" dirty="0" smtClean="0">
                <a:solidFill>
                  <a:srgbClr val="00B0F0"/>
                </a:solidFill>
                <a:latin typeface="Microsoft Sans Serif" pitchFamily="34" charset="0"/>
                <a:cs typeface="Microsoft Sans Serif" pitchFamily="34" charset="0"/>
              </a:rPr>
              <a:t>.</a:t>
            </a:r>
            <a:endParaRPr lang="es-ES" altLang="es-ES" sz="2400" i="1" dirty="0">
              <a:solidFill>
                <a:srgbClr val="00B0F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pic>
        <p:nvPicPr>
          <p:cNvPr id="4" name="Picture 6" descr="C:\Users\Marianne\Pictures\winter sunsets\Nieuwe map\27211136eTqhunOu.png"/>
          <p:cNvPicPr>
            <a:picLocks noChangeAspect="1" noChangeArrowheads="1"/>
          </p:cNvPicPr>
          <p:nvPr/>
        </p:nvPicPr>
        <p:blipFill>
          <a:blip r:embed="rId4">
            <a:lum contrast="40000"/>
            <a:extLst>
              <a:ext uri="{28A0092B-C50C-407E-A947-70E740481C1C}">
                <a14:useLocalDpi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0130930"/>
      </p:ext>
    </p:extLst>
  </p:cSld>
  <p:clrMapOvr>
    <a:masterClrMapping/>
  </p:clrMapOvr>
  <mc:AlternateContent xmlns:mc="http://schemas.openxmlformats.org/markup-compatibility/2006" xmlns:p14="http://schemas.microsoft.com/office/powerpoint/2010/main">
    <mc:Choice Requires="p14">
      <p:transition spd="slow" p14:dur="3000" advTm="19000">
        <p14:shre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1" end="1"/>
                                            </p:txEl>
                                          </p:spTgt>
                                        </p:tgtEl>
                                        <p:attrNameLst>
                                          <p:attrName>style.color</p:attrName>
                                        </p:attrNameLst>
                                      </p:cBhvr>
                                      <p:by>
                                        <p:hsl h="-7200000" s="0" l="0"/>
                                      </p:by>
                                    </p:animClr>
                                    <p:animClr clrSpc="hsl" dir="cw">
                                      <p:cBhvr>
                                        <p:cTn id="12" dur="500" fill="hold"/>
                                        <p:tgtEl>
                                          <p:spTgt spid="2055">
                                            <p:txEl>
                                              <p:pRg st="1" end="1"/>
                                            </p:txEl>
                                          </p:spTgt>
                                        </p:tgtEl>
                                        <p:attrNameLst>
                                          <p:attrName>fillcolor</p:attrName>
                                        </p:attrNameLst>
                                      </p:cBhvr>
                                      <p:by>
                                        <p:hsl h="-7200000" s="0" l="0"/>
                                      </p:by>
                                    </p:animClr>
                                    <p:animClr clrSpc="hsl" dir="cw">
                                      <p:cBhvr>
                                        <p:cTn id="13" dur="500" fill="hold"/>
                                        <p:tgtEl>
                                          <p:spTgt spid="2055">
                                            <p:txEl>
                                              <p:pRg st="1" end="1"/>
                                            </p:txEl>
                                          </p:spTgt>
                                        </p:tgtEl>
                                        <p:attrNameLst>
                                          <p:attrName>stroke.color</p:attrName>
                                        </p:attrNameLst>
                                      </p:cBhvr>
                                      <p:by>
                                        <p:hsl h="-7200000" s="0" l="0"/>
                                      </p:by>
                                    </p:animClr>
                                    <p:set>
                                      <p:cBhvr>
                                        <p:cTn id="14"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25756"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5" y="5363259"/>
            <a:ext cx="742625" cy="632541"/>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7" y="463170"/>
            <a:ext cx="4120784" cy="3857608"/>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855415"/>
            <a:ext cx="4311408" cy="4473141"/>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miércoles, 10 de febrero de 2021</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10:18</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18"/>
            <a:ext cx="2475822" cy="86314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78704"/>
            <a:ext cx="11269663" cy="21124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689948"/>
            <a:ext cx="11269663" cy="464735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1760" y="0"/>
            <a:ext cx="6010487" cy="144349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760362"/>
            <a:ext cx="112696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08708" y="4365697"/>
            <a:ext cx="3286985"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9625" y="3872794"/>
            <a:ext cx="2911330" cy="218284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77434" y="4506524"/>
            <a:ext cx="1502622" cy="9153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746163"/>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239065"/>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731967"/>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224868"/>
            <a:ext cx="657397" cy="4929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UANDO GANA LA NATURALEZ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CUANDO GANA LA NATURALEZA</Template>
  <TotalTime>1</TotalTime>
  <Words>1109</Words>
  <Application>Microsoft Office PowerPoint</Application>
  <PresentationFormat>Personalizado</PresentationFormat>
  <Paragraphs>90</Paragraphs>
  <Slides>61</Slides>
  <Notes>4</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CUANDO GANA LA NATURALEZA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2021-02-10T09:18:44Z</dcterms:created>
  <dcterms:modified xsi:type="dcterms:W3CDTF">2021-02-10T09:20:26Z</dcterms:modified>
</cp:coreProperties>
</file>