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16" r:id="rId3"/>
    <p:sldId id="464" r:id="rId4"/>
    <p:sldId id="430" r:id="rId5"/>
    <p:sldId id="465" r:id="rId6"/>
    <p:sldId id="456" r:id="rId7"/>
    <p:sldId id="459" r:id="rId8"/>
    <p:sldId id="474" r:id="rId9"/>
    <p:sldId id="467" r:id="rId10"/>
    <p:sldId id="468" r:id="rId11"/>
    <p:sldId id="455" r:id="rId12"/>
    <p:sldId id="457" r:id="rId13"/>
    <p:sldId id="466" r:id="rId14"/>
    <p:sldId id="508" r:id="rId15"/>
    <p:sldId id="458" r:id="rId16"/>
    <p:sldId id="510" r:id="rId17"/>
    <p:sldId id="511" r:id="rId18"/>
    <p:sldId id="460" r:id="rId19"/>
    <p:sldId id="461" r:id="rId20"/>
    <p:sldId id="462" r:id="rId21"/>
    <p:sldId id="463" r:id="rId22"/>
    <p:sldId id="475" r:id="rId23"/>
    <p:sldId id="502" r:id="rId24"/>
    <p:sldId id="476" r:id="rId25"/>
    <p:sldId id="477" r:id="rId26"/>
    <p:sldId id="478" r:id="rId27"/>
    <p:sldId id="479" r:id="rId28"/>
    <p:sldId id="469" r:id="rId29"/>
    <p:sldId id="470" r:id="rId30"/>
    <p:sldId id="471" r:id="rId31"/>
    <p:sldId id="472" r:id="rId32"/>
    <p:sldId id="473" r:id="rId33"/>
    <p:sldId id="509" r:id="rId34"/>
    <p:sldId id="480" r:id="rId35"/>
    <p:sldId id="481" r:id="rId36"/>
    <p:sldId id="482" r:id="rId37"/>
    <p:sldId id="483" r:id="rId38"/>
    <p:sldId id="484" r:id="rId39"/>
    <p:sldId id="485" r:id="rId40"/>
    <p:sldId id="486" r:id="rId41"/>
    <p:sldId id="487" r:id="rId42"/>
    <p:sldId id="488" r:id="rId43"/>
    <p:sldId id="512" r:id="rId44"/>
    <p:sldId id="506" r:id="rId45"/>
    <p:sldId id="489" r:id="rId46"/>
    <p:sldId id="490" r:id="rId47"/>
    <p:sldId id="491" r:id="rId48"/>
    <p:sldId id="505" r:id="rId49"/>
    <p:sldId id="492" r:id="rId50"/>
    <p:sldId id="493" r:id="rId51"/>
    <p:sldId id="494" r:id="rId52"/>
    <p:sldId id="495" r:id="rId53"/>
    <p:sldId id="500" r:id="rId54"/>
    <p:sldId id="507" r:id="rId55"/>
    <p:sldId id="496" r:id="rId56"/>
    <p:sldId id="497" r:id="rId57"/>
    <p:sldId id="498" r:id="rId58"/>
    <p:sldId id="499" r:id="rId59"/>
    <p:sldId id="501" r:id="rId60"/>
    <p:sldId id="317" r:id="rId61"/>
    <p:sldId id="503" r:id="rId62"/>
    <p:sldId id="504" r:id="rId6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9vsW5bZJC8hpGH3Xk+Bcw==" hashData="0pMyfl65vdaPYlrcNIUFzB5wx/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24/05/2022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48782302"/>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24/05/2022</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1.jpeg"/><Relationship Id="rId4" Type="http://schemas.openxmlformats.org/officeDocument/2006/relationships/image" Target="../media/image3.gif"/></Relationships>
</file>

<file path=ppt/slides/_rels/slide60.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_rels/slide6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Tomar El Sol GIF - Tomar El Sol - Discover &amp; Share GIF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0151" y="-24008"/>
            <a:ext cx="10060473" cy="688200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267" y="-37344"/>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4768" y="1449594"/>
            <a:ext cx="7252860" cy="315353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CREPÚSCULO,  N.º 2</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1400" advClick="0" advTm="13000">
        <p14:ripple/>
        <p:sndAc>
          <p:stSnd loop="1">
            <p:snd r:embed="rId2" name="Son of the light - Mike Rowland.wav"/>
          </p:stSnd>
        </p:sndAc>
      </p:transition>
    </mc:Choice>
    <mc:Fallback xmlns="">
      <p:transition spd="slow" advClick="0" advTm="13000">
        <p:fade/>
        <p:sndAc>
          <p:stSnd loop="1">
            <p:snd r:embed="rId8" name="Son of the light - Mike Rowlan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5" presetClass="exit" presetSubtype="10" fill="hold" nodeType="withEffect">
                                  <p:stCondLst>
                                    <p:cond delay="4750"/>
                                  </p:stCondLst>
                                  <p:childTnLst>
                                    <p:animEffect transition="out" filter="checkerboard(across)">
                                      <p:cBhvr>
                                        <p:cTn id="17" dur="1000"/>
                                        <p:tgtEl>
                                          <p:spTgt spid="14"/>
                                        </p:tgtEl>
                                      </p:cBhvr>
                                    </p:animEffect>
                                    <p:set>
                                      <p:cBhvr>
                                        <p:cTn id="18"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slide0029_image05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222182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58318" y="980728"/>
            <a:ext cx="6993285"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chemeClr val="accent6">
                    <a:lumMod val="75000"/>
                  </a:schemeClr>
                </a:solidFill>
                <a:latin typeface="Microsoft Sans Serif" pitchFamily="34" charset="0"/>
                <a:cs typeface="Microsoft Sans Serif" pitchFamily="34" charset="0"/>
              </a:rPr>
              <a:t>Se llama crepúsculo a cierto intervalo antes de la salida o después de la puesta del Sol, durante el cual el cielo se presenta iluminado. El crepúsculo se produce porque la luz del Sol ilumina las capas altas de la atmósfera. La luz se difunde en todas direcciones por las moléculas del aire, llega al observador e ilumina todo su entorno. Es decir, cuando su altura es cero, pasando de positiva a negativa. En el caso del Sol, ello determina el fin del día.</a:t>
            </a:r>
          </a:p>
          <a:p>
            <a:pPr algn="ctr" fontAlgn="base">
              <a:spcBef>
                <a:spcPct val="0"/>
              </a:spcBef>
              <a:spcAft>
                <a:spcPct val="0"/>
              </a:spcAft>
            </a:pPr>
            <a:endParaRPr lang="es-ES" altLang="es-ES" sz="2400" b="1" i="1" dirty="0">
              <a:solidFill>
                <a:schemeClr val="accent6">
                  <a:lumMod val="75000"/>
                </a:schemeClr>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1400" advClick="0" advTm="19000">
        <p14:ripple/>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slide0018_image0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8101926"/>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Sans titre 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7530000"/>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slide0003_image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4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965414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slide0033_image03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080145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slide0034_image04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683942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slide0027_image05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888608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28-h-Grand Ballon.jp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24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3906870"/>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slide0044_image07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830916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slide0018_image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0427347"/>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uesta de sol en la playa GIF - Descargar &amp; Compartir en PHONEK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1665"/>
            <a:ext cx="10080626" cy="6916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07890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2" descr="slide0003_image00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684689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ttp-__hdd1.service-webmaster.fr_media_reel_nature_paysages_couchers_soleil_couchers_soleil_17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6210592"/>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1" descr="http-__hdd1.service-webmaster.fr_media_reel_nature_paysages_couchers_soleil_couchers_soleil_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226837"/>
      </p:ext>
    </p:extLst>
  </p:cSld>
  <p:clrMapOvr>
    <a:masterClrMapping/>
  </p:clrMapOvr>
  <mc:AlternateContent xmlns:mc="http://schemas.openxmlformats.org/markup-compatibility/2006">
    <mc:Choice xmlns:p14="http://schemas.microsoft.com/office/powerpoint/2010/main" Requires="p14">
      <p:transition spd="slow" p14:dur="3000" advTm="7000">
        <p14:shred/>
      </p:transition>
    </mc:Choice>
    <mc:Fallback>
      <p:transition spd="slow"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slide0008_image02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98589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slide0038_image04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269946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Sans titre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150986"/>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slide0016_image0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1373701"/>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sunset-219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726479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3928" y="1371351"/>
            <a:ext cx="7230734"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3600" b="1" i="1" dirty="0">
              <a:solidFill>
                <a:schemeClr val="accent6">
                  <a:lumMod val="75000"/>
                </a:schemeClr>
              </a:solidFill>
              <a:latin typeface="Microsoft Sans Serif" pitchFamily="34" charset="0"/>
              <a:cs typeface="Microsoft Sans Serif" pitchFamily="34" charset="0"/>
            </a:endParaRPr>
          </a:p>
          <a:p>
            <a:pPr algn="ctr" fontAlgn="base">
              <a:spcBef>
                <a:spcPct val="0"/>
              </a:spcBef>
              <a:spcAft>
                <a:spcPct val="0"/>
              </a:spcAft>
            </a:pPr>
            <a:r>
              <a:rPr lang="es-ES" altLang="es-ES" sz="3600" b="1" i="1" dirty="0">
                <a:solidFill>
                  <a:schemeClr val="accent6">
                    <a:lumMod val="75000"/>
                  </a:schemeClr>
                </a:solidFill>
                <a:latin typeface="Microsoft Sans Serif" pitchFamily="34" charset="0"/>
                <a:cs typeface="Microsoft Sans Serif" pitchFamily="34" charset="0"/>
              </a:rPr>
              <a:t>Crepúsculo matutino: </a:t>
            </a:r>
            <a:r>
              <a:rPr lang="es-ES" altLang="es-ES" sz="2800" b="1" i="1" dirty="0">
                <a:solidFill>
                  <a:schemeClr val="accent6">
                    <a:lumMod val="75000"/>
                  </a:schemeClr>
                </a:solidFill>
                <a:latin typeface="Microsoft Sans Serif" pitchFamily="34" charset="0"/>
                <a:cs typeface="Microsoft Sans Serif" pitchFamily="34" charset="0"/>
              </a:rPr>
              <a:t>ocurre antes de la salida del Sol y se llama también amanecer, aurora, alba, dilúculo o </a:t>
            </a:r>
            <a:r>
              <a:rPr lang="es-ES" altLang="es-ES" sz="2800" b="1" i="1" dirty="0" smtClean="0">
                <a:solidFill>
                  <a:schemeClr val="accent6">
                    <a:lumMod val="75000"/>
                  </a:schemeClr>
                </a:solidFill>
                <a:latin typeface="Microsoft Sans Serif" pitchFamily="34" charset="0"/>
                <a:cs typeface="Microsoft Sans Serif" pitchFamily="34" charset="0"/>
              </a:rPr>
              <a:t>lubricán.                                       </a:t>
            </a:r>
            <a:r>
              <a:rPr lang="es-ES" altLang="es-ES" sz="3600" b="1" i="1" dirty="0" smtClean="0">
                <a:solidFill>
                  <a:schemeClr val="accent6">
                    <a:lumMod val="75000"/>
                  </a:schemeClr>
                </a:solidFill>
                <a:latin typeface="Microsoft Sans Serif" pitchFamily="34" charset="0"/>
                <a:cs typeface="Microsoft Sans Serif" pitchFamily="34" charset="0"/>
              </a:rPr>
              <a:t>Crepúsculo </a:t>
            </a:r>
            <a:r>
              <a:rPr lang="es-ES" altLang="es-ES" sz="3600" b="1" i="1" dirty="0">
                <a:solidFill>
                  <a:schemeClr val="accent6">
                    <a:lumMod val="75000"/>
                  </a:schemeClr>
                </a:solidFill>
                <a:latin typeface="Microsoft Sans Serif" pitchFamily="34" charset="0"/>
                <a:cs typeface="Microsoft Sans Serif" pitchFamily="34" charset="0"/>
              </a:rPr>
              <a:t>vespertino: </a:t>
            </a:r>
            <a:r>
              <a:rPr lang="es-ES" altLang="es-ES" sz="2800" b="1" i="1" dirty="0">
                <a:solidFill>
                  <a:schemeClr val="accent6">
                    <a:lumMod val="75000"/>
                  </a:schemeClr>
                </a:solidFill>
                <a:latin typeface="Microsoft Sans Serif" pitchFamily="34" charset="0"/>
                <a:cs typeface="Microsoft Sans Serif" pitchFamily="34" charset="0"/>
              </a:rPr>
              <a:t>ocurre tras la puesta del Sol, también llamada atardecer, ocaso, anochecer o arrebol.</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519481478"/>
      </p:ext>
    </p:extLst>
  </p:cSld>
  <p:clrMapOvr>
    <a:masterClrMapping/>
  </p:clrMapOvr>
  <mc:AlternateContent xmlns:mc="http://schemas.openxmlformats.org/markup-compatibility/2006" xmlns:p14="http://schemas.microsoft.com/office/powerpoint/2010/main">
    <mc:Choice Requires="p14">
      <p:transition spd="slow" p14:dur="1400" advClick="0" advTm="21000">
        <p14:rippl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slide0033_image09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810221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slide0033_image00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952516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lakes-sunset-lake-peaceful-golden-boat-amazing-landscape-sky-splendor-water-boats-nature-trees-beauty-beautiful-reflection-lovely-clouds-view-gallery-13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3031322"/>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Sans titr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9891500"/>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slide0008_image01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0806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6390088"/>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coucher-de-soleil-chine-japon-1560x107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0785242"/>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slide0004_image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816019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slide0032_image02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3165998"/>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slide0011_image0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0134196"/>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079872" y="1628800"/>
            <a:ext cx="8208912"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chemeClr val="accent6">
                    <a:lumMod val="75000"/>
                  </a:schemeClr>
                </a:solidFill>
                <a:latin typeface="+mj-lt"/>
              </a:rPr>
              <a:t>La duración del crepúsculo, cualquiera sea, depende del día del año y de la latitud del observador. Para un observador situado en el ecuador, la duración es casi la misma en todo el año. Si el observador se encuentra en un polo terrestre, el cálculo de la duración deberá tener en cuenta que el día y la noche duran 6 meses aproximadamente. Para latitudes intermedias, un valor típico de la duración del crepúsculo civil es de media hora</a:t>
            </a:r>
            <a:r>
              <a:rPr lang="es-ES" altLang="es-ES" sz="2800" b="1" i="1" dirty="0" smtClean="0">
                <a:solidFill>
                  <a:schemeClr val="accent6">
                    <a:lumMod val="75000"/>
                  </a:schemeClr>
                </a:solidFill>
                <a:latin typeface="+mj-lt"/>
              </a:rPr>
              <a:t>.</a:t>
            </a:r>
            <a:endParaRPr lang="es-ES" altLang="es-ES" sz="2800" b="1" i="1" dirty="0">
              <a:solidFill>
                <a:schemeClr val="accent6">
                  <a:lumMod val="75000"/>
                </a:schemeClr>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733362708"/>
      </p:ext>
    </p:extLst>
  </p:cSld>
  <p:clrMapOvr>
    <a:masterClrMapping/>
  </p:clrMapOvr>
  <mc:AlternateContent xmlns:mc="http://schemas.openxmlformats.org/markup-compatibility/2006" xmlns:p14="http://schemas.microsoft.com/office/powerpoint/2010/main">
    <mc:Choice Requires="p14">
      <p:transition spd="slow" p14:dur="30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slide0005_image0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501980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slide0031_image06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5487696"/>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article-2562867-1BA17C4A00000578-714_964x64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854125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slide0023_image06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3619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slide0023_image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652961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slide0019_image03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656697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slide0001_image0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0806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4557300"/>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1" descr="slide0015_image0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412624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Sans titre 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228902"/>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47824" y="1816834"/>
            <a:ext cx="8424935"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chemeClr val="accent6">
                    <a:lumMod val="75000"/>
                  </a:schemeClr>
                </a:solidFill>
                <a:latin typeface="+mj-lt"/>
              </a:rPr>
              <a:t> El color rojo se debe a la dispersión de la luz producida por la atmósfera. Los colores violeta, celeste, etc., son dispersados con mayor eficiencia, y casi no llegan al observador. El enrojecimiento es notorio en las horas del crepúsculo, porque la luz recorre mayores distancias dentro de la atmósfera.</a:t>
            </a:r>
          </a:p>
          <a:p>
            <a:pPr algn="ctr" fontAlgn="base">
              <a:spcBef>
                <a:spcPct val="0"/>
              </a:spcBef>
              <a:spcAft>
                <a:spcPct val="0"/>
              </a:spcAft>
            </a:pPr>
            <a:endParaRPr lang="es-ES" altLang="es-ES" sz="20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243151995"/>
      </p:ext>
    </p:extLst>
  </p:cSld>
  <p:clrMapOvr>
    <a:masterClrMapping/>
  </p:clrMapOvr>
  <mc:AlternateContent xmlns:mc="http://schemas.openxmlformats.org/markup-compatibility/2006" xmlns:p14="http://schemas.microsoft.com/office/powerpoint/2010/main">
    <mc:Choice Requires="p14">
      <p:transition spd="slow" p14:dur="30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Sunset por do sol puesta de sol GIF - Find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68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884887"/>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2" descr="slide0032_image05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139163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slide0009_image0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467643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slide0022_image06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003716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in en IMAGENES PRECIOSA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841" y="23956"/>
            <a:ext cx="10086465" cy="6799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59239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slide0022_image06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8193209"/>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slide0010_image0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987886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slide0031_image07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023041"/>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3" descr="slide0007_image0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179850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Image 1" descr="slide0029_image02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9638712"/>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manecer en Madrid el 12 del 12 del 12 | www.jccortina.com ©…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23604"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770634"/>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Image 1" descr="slide0014_image0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0186970"/>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Image 1" descr="slide0025_image06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9788715"/>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Image 1" descr="slide0002_image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514554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Image 1" descr="slide0005_image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92251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 Los destinos donde ver las puestas de sol más impresionantes - Mi punto  de part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57" y="428"/>
            <a:ext cx="10578317" cy="6857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546133"/>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Tomar El Sol GIF - Tomar El Sol - Discover &amp; Shar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151" y="-24008"/>
            <a:ext cx="10060473" cy="688200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2819" y="6951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6735" y="268123"/>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76416" y="2564904"/>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24 de mayo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10:48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400" advClick="0" advTm="14000">
        <p14:rippl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omar El Sol GIF - Tomar El Sol - Discover &amp; Shar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151" y="-24008"/>
            <a:ext cx="10060473" cy="688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885400"/>
      </p:ext>
    </p:extLst>
  </p:cSld>
  <p:clrMapOvr>
    <a:masterClrMapping/>
  </p:clrMapOvr>
  <mc:AlternateContent xmlns:mc="http://schemas.openxmlformats.org/markup-compatibility/2006" xmlns:p14="http://schemas.microsoft.com/office/powerpoint/2010/main">
    <mc:Choice Requires="p14">
      <p:transition spd="slow" p14:dur="1400" advClick="0" advTm="6000">
        <p14:ripple/>
      </p:transition>
    </mc:Choice>
    <mc:Fallback xmlns="">
      <p:transition spd="slow" advClick="0" advTm="6000">
        <p:fade/>
      </p:transition>
    </mc:Fallback>
  </mc:AlternateContent>
  <p:timing>
    <p:tnLst>
      <p:par>
        <p:cTn id="1" dur="indefinite" restart="never" nodeType="tmRoot"/>
      </p:par>
    </p:tnLst>
  </p:timing>
</p:sld>
</file>

<file path=ppt/theme/theme1.xml><?xml version="1.0" encoding="utf-8"?>
<a:theme xmlns:a="http://schemas.openxmlformats.org/drawingml/2006/main" name="CREPÚSCUL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CREPÚSCULO</Template>
  <TotalTime>8</TotalTime>
  <Words>327</Words>
  <Application>Microsoft Office PowerPoint</Application>
  <PresentationFormat>Personalizado</PresentationFormat>
  <Paragraphs>18</Paragraphs>
  <Slides>61</Slides>
  <Notes>2</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CREPÚSCULO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2022-05-24T08:42:17Z</dcterms:created>
  <dcterms:modified xsi:type="dcterms:W3CDTF">2022-05-24T08:50:22Z</dcterms:modified>
</cp:coreProperties>
</file>